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62" r:id="rId2"/>
    <p:sldId id="354" r:id="rId3"/>
    <p:sldId id="338" r:id="rId4"/>
    <p:sldId id="310" r:id="rId5"/>
    <p:sldId id="307" r:id="rId6"/>
    <p:sldId id="308" r:id="rId7"/>
    <p:sldId id="309" r:id="rId8"/>
    <p:sldId id="384" r:id="rId9"/>
    <p:sldId id="358" r:id="rId10"/>
    <p:sldId id="317" r:id="rId11"/>
    <p:sldId id="318" r:id="rId12"/>
    <p:sldId id="376" r:id="rId13"/>
    <p:sldId id="375" r:id="rId14"/>
    <p:sldId id="324" r:id="rId15"/>
    <p:sldId id="383" r:id="rId16"/>
    <p:sldId id="304" r:id="rId17"/>
    <p:sldId id="379" r:id="rId18"/>
    <p:sldId id="330" r:id="rId19"/>
    <p:sldId id="326" r:id="rId20"/>
    <p:sldId id="381" r:id="rId21"/>
    <p:sldId id="331" r:id="rId22"/>
    <p:sldId id="332" r:id="rId23"/>
    <p:sldId id="333" r:id="rId24"/>
    <p:sldId id="334" r:id="rId25"/>
    <p:sldId id="401" r:id="rId26"/>
    <p:sldId id="276" r:id="rId27"/>
    <p:sldId id="385" r:id="rId28"/>
    <p:sldId id="386" r:id="rId29"/>
    <p:sldId id="277" r:id="rId30"/>
    <p:sldId id="388" r:id="rId31"/>
    <p:sldId id="387" r:id="rId32"/>
    <p:sldId id="268" r:id="rId33"/>
    <p:sldId id="402" r:id="rId34"/>
    <p:sldId id="403" r:id="rId35"/>
    <p:sldId id="408" r:id="rId36"/>
    <p:sldId id="404" r:id="rId37"/>
    <p:sldId id="405" r:id="rId38"/>
    <p:sldId id="406" r:id="rId39"/>
    <p:sldId id="396" r:id="rId40"/>
    <p:sldId id="397" r:id="rId41"/>
    <p:sldId id="398" r:id="rId42"/>
    <p:sldId id="399" r:id="rId43"/>
    <p:sldId id="400" r:id="rId44"/>
    <p:sldId id="410" r:id="rId45"/>
    <p:sldId id="409" r:id="rId46"/>
    <p:sldId id="407" r:id="rId4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00"/>
    <a:srgbClr val="DEDEDE"/>
    <a:srgbClr val="BBC0F3"/>
    <a:srgbClr val="D1D5F7"/>
    <a:srgbClr val="C6BFF3"/>
    <a:srgbClr val="C6BFEF"/>
    <a:srgbClr val="EEECE2"/>
    <a:srgbClr val="BAC4EC"/>
    <a:srgbClr val="BBBDEB"/>
    <a:srgbClr val="A1A4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29" autoAdjust="0"/>
    <p:restoredTop sz="73002" autoAdjust="0"/>
  </p:normalViewPr>
  <p:slideViewPr>
    <p:cSldViewPr>
      <p:cViewPr>
        <p:scale>
          <a:sx n="100" d="100"/>
          <a:sy n="100" d="100"/>
        </p:scale>
        <p:origin x="-414" y="18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1B2E750-0371-47B6-9B45-5267D4514F03}" type="datetimeFigureOut">
              <a:rPr lang="en-US" smtClean="0"/>
              <a:t>6/3/2015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19760F9E-3234-4727-B9DE-2F0818F61D93}" type="slidenum">
              <a:rPr lang="en-US" smtClean="0"/>
              <a:t>‹#›</a:t>
            </a:fld>
            <a:endParaRPr lang="en-US"/>
          </a:p>
        </p:txBody>
      </p:sp>
    </p:spTree>
    <p:extLst>
      <p:ext uri="{BB962C8B-B14F-4D97-AF65-F5344CB8AC3E}">
        <p14:creationId xmlns:p14="http://schemas.microsoft.com/office/powerpoint/2010/main" val="2223345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Thank</a:t>
            </a:r>
            <a:r>
              <a:rPr lang="en-US" baseline="0" dirty="0" smtClean="0"/>
              <a:t> you for joining us </a:t>
            </a:r>
            <a:r>
              <a:rPr lang="en-US" baseline="0" dirty="0" smtClean="0"/>
              <a:t>for </a:t>
            </a:r>
            <a:r>
              <a:rPr lang="en-US" baseline="0" dirty="0" smtClean="0"/>
              <a:t>our presentation “</a:t>
            </a:r>
            <a:r>
              <a:rPr lang="en-US" sz="1200" dirty="0" smtClean="0">
                <a:solidFill>
                  <a:schemeClr val="tx1">
                    <a:lumMod val="75000"/>
                    <a:lumOff val="25000"/>
                  </a:schemeClr>
                </a:solidFill>
                <a:latin typeface="Franklin Gothic Demi Cond" panose="020B0706030402020204" pitchFamily="34" charset="0"/>
              </a:rPr>
              <a:t>Turning Statewide Data Collection into a Media Frenzy: </a:t>
            </a:r>
            <a:r>
              <a:rPr lang="en-US" sz="1200" dirty="0" smtClean="0">
                <a:solidFill>
                  <a:schemeClr val="tx1">
                    <a:lumMod val="75000"/>
                    <a:lumOff val="25000"/>
                  </a:schemeClr>
                </a:solidFill>
                <a:latin typeface="Franklin Gothic Demi Cond" panose="020B0706030402020204" pitchFamily="34" charset="0"/>
              </a:rPr>
              <a:t>the </a:t>
            </a:r>
            <a:r>
              <a:rPr lang="en-US" sz="1200" dirty="0" smtClean="0">
                <a:solidFill>
                  <a:schemeClr val="tx1">
                    <a:lumMod val="75000"/>
                    <a:lumOff val="25000"/>
                  </a:schemeClr>
                </a:solidFill>
                <a:latin typeface="Franklin Gothic Demi Cond" panose="020B0706030402020204" pitchFamily="34" charset="0"/>
              </a:rPr>
              <a:t>Role of Data Visualization”.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When engaging in advocacy work, generating media coverage about</a:t>
            </a:r>
            <a:r>
              <a:rPr lang="en-US" baseline="0" dirty="0" smtClean="0"/>
              <a:t> program findings </a:t>
            </a:r>
            <a:r>
              <a:rPr lang="en-US" dirty="0" smtClean="0"/>
              <a:t>is crucial for promoting community interest in the issue. Leveraging data into media coverage doesn't just happen, though. </a:t>
            </a:r>
          </a:p>
          <a:p>
            <a:endParaRPr lang="en-US" dirty="0"/>
          </a:p>
        </p:txBody>
      </p:sp>
      <p:sp>
        <p:nvSpPr>
          <p:cNvPr id="4" name="Slide Number Placeholder 3"/>
          <p:cNvSpPr>
            <a:spLocks noGrp="1"/>
          </p:cNvSpPr>
          <p:nvPr>
            <p:ph type="sldNum" sz="quarter" idx="10"/>
          </p:nvPr>
        </p:nvSpPr>
        <p:spPr/>
        <p:txBody>
          <a:bodyPr/>
          <a:lstStyle/>
          <a:p>
            <a:fld id="{19760F9E-3234-4727-B9DE-2F0818F61D93}" type="slidenum">
              <a:rPr lang="en-US" smtClean="0"/>
              <a:t>1</a:t>
            </a:fld>
            <a:endParaRPr lang="en-US"/>
          </a:p>
        </p:txBody>
      </p:sp>
    </p:spTree>
    <p:extLst>
      <p:ext uri="{BB962C8B-B14F-4D97-AF65-F5344CB8AC3E}">
        <p14:creationId xmlns:p14="http://schemas.microsoft.com/office/powerpoint/2010/main" val="12969314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And the</a:t>
            </a:r>
            <a:r>
              <a:rPr lang="en-US" baseline="0" dirty="0" smtClean="0"/>
              <a:t> presence or absence of healthy foods in every county. Each health department collected data on anywhere from 40 to 154 different variables.</a:t>
            </a:r>
            <a:endParaRPr lang="en-US" dirty="0" smtClean="0"/>
          </a:p>
          <a:p>
            <a:endParaRPr lang="en-US" dirty="0"/>
          </a:p>
        </p:txBody>
      </p:sp>
      <p:sp>
        <p:nvSpPr>
          <p:cNvPr id="4" name="Slide Number Placeholder 3"/>
          <p:cNvSpPr>
            <a:spLocks noGrp="1"/>
          </p:cNvSpPr>
          <p:nvPr>
            <p:ph type="sldNum" sz="quarter" idx="10"/>
          </p:nvPr>
        </p:nvSpPr>
        <p:spPr/>
        <p:txBody>
          <a:bodyPr/>
          <a:lstStyle/>
          <a:p>
            <a:fld id="{19760F9E-3234-4727-B9DE-2F0818F61D93}" type="slidenum">
              <a:rPr lang="en-US" smtClean="0"/>
              <a:t>12</a:t>
            </a:fld>
            <a:endParaRPr lang="en-US"/>
          </a:p>
        </p:txBody>
      </p:sp>
    </p:spTree>
    <p:extLst>
      <p:ext uri="{BB962C8B-B14F-4D97-AF65-F5344CB8AC3E}">
        <p14:creationId xmlns:p14="http://schemas.microsoft.com/office/powerpoint/2010/main" val="23344854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Armed with</a:t>
            </a:r>
            <a:r>
              <a:rPr lang="en-US" baseline="0" dirty="0" smtClean="0"/>
              <a:t> this data, each project is now advocating for local level policies that will help protect youth from exposure to these unhealthy products and marketing tactics.</a:t>
            </a:r>
            <a:endParaRPr lang="en-US" dirty="0"/>
          </a:p>
        </p:txBody>
      </p:sp>
      <p:sp>
        <p:nvSpPr>
          <p:cNvPr id="4" name="Slide Number Placeholder 3"/>
          <p:cNvSpPr>
            <a:spLocks noGrp="1"/>
          </p:cNvSpPr>
          <p:nvPr>
            <p:ph type="sldNum" sz="quarter" idx="10"/>
          </p:nvPr>
        </p:nvSpPr>
        <p:spPr/>
        <p:txBody>
          <a:bodyPr/>
          <a:lstStyle/>
          <a:p>
            <a:fld id="{19760F9E-3234-4727-B9DE-2F0818F61D93}" type="slidenum">
              <a:rPr lang="en-US" smtClean="0"/>
              <a:t>13</a:t>
            </a:fld>
            <a:endParaRPr lang="en-US"/>
          </a:p>
        </p:txBody>
      </p:sp>
    </p:spTree>
    <p:extLst>
      <p:ext uri="{BB962C8B-B14F-4D97-AF65-F5344CB8AC3E}">
        <p14:creationId xmlns:p14="http://schemas.microsoft.com/office/powerpoint/2010/main" val="21620060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a:t>
            </a:r>
            <a:r>
              <a:rPr lang="en-US" baseline="0" dirty="0" smtClean="0"/>
              <a:t> all the data was collected, t</a:t>
            </a:r>
            <a:r>
              <a:rPr lang="en-US" dirty="0" smtClean="0"/>
              <a:t>he challenge was:</a:t>
            </a:r>
            <a:r>
              <a:rPr lang="en-US" baseline="0" dirty="0" smtClean="0"/>
              <a:t> how to raise community awareness and interest in these issues.</a:t>
            </a:r>
            <a:endParaRPr lang="en-US" dirty="0"/>
          </a:p>
        </p:txBody>
      </p:sp>
      <p:sp>
        <p:nvSpPr>
          <p:cNvPr id="4" name="Slide Number Placeholder 3"/>
          <p:cNvSpPr>
            <a:spLocks noGrp="1"/>
          </p:cNvSpPr>
          <p:nvPr>
            <p:ph type="sldNum" sz="quarter" idx="10"/>
          </p:nvPr>
        </p:nvSpPr>
        <p:spPr/>
        <p:txBody>
          <a:bodyPr/>
          <a:lstStyle/>
          <a:p>
            <a:fld id="{19760F9E-3234-4727-B9DE-2F0818F61D93}" type="slidenum">
              <a:rPr lang="en-US" smtClean="0"/>
              <a:t>14</a:t>
            </a:fld>
            <a:endParaRPr lang="en-US"/>
          </a:p>
        </p:txBody>
      </p:sp>
    </p:spTree>
    <p:extLst>
      <p:ext uri="{BB962C8B-B14F-4D97-AF65-F5344CB8AC3E}">
        <p14:creationId xmlns:p14="http://schemas.microsoft.com/office/powerpoint/2010/main" val="35959544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other challenge was how to do that with projects that are overworked, have limited staff and resources, and may or may not have knowledge and expertise to produce high quality data visualizations</a:t>
            </a:r>
            <a:endParaRPr lang="en-US" dirty="0"/>
          </a:p>
        </p:txBody>
      </p:sp>
      <p:sp>
        <p:nvSpPr>
          <p:cNvPr id="4" name="Slide Number Placeholder 3"/>
          <p:cNvSpPr>
            <a:spLocks noGrp="1"/>
          </p:cNvSpPr>
          <p:nvPr>
            <p:ph type="sldNum" sz="quarter" idx="10"/>
          </p:nvPr>
        </p:nvSpPr>
        <p:spPr/>
        <p:txBody>
          <a:bodyPr/>
          <a:lstStyle/>
          <a:p>
            <a:fld id="{19760F9E-3234-4727-B9DE-2F0818F61D93}" type="slidenum">
              <a:rPr lang="en-US" smtClean="0"/>
              <a:t>15</a:t>
            </a:fld>
            <a:endParaRPr lang="en-US"/>
          </a:p>
        </p:txBody>
      </p:sp>
    </p:spTree>
    <p:extLst>
      <p:ext uri="{BB962C8B-B14F-4D97-AF65-F5344CB8AC3E}">
        <p14:creationId xmlns:p14="http://schemas.microsoft.com/office/powerpoint/2010/main" val="10248690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meet this challenge, the California Tobacco Control</a:t>
            </a:r>
            <a:r>
              <a:rPr lang="en-US" baseline="0" dirty="0" smtClean="0"/>
              <a:t> Program mounted a carefully coordinated media campaign that involved all of the local level tobacco projects.  With cohesive messaging, we hoped to create critical mass to propel norm and policy change of the retail environment. The state media team created campaign branding, </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ACAC9B3-BCFC-424C-9B49-6E10657D5CBC}" type="slidenum">
              <a:rPr lang="en-US" smtClean="0"/>
              <a:pPr/>
              <a:t>16</a:t>
            </a:fld>
            <a:endParaRPr lang="en-US"/>
          </a:p>
        </p:txBody>
      </p:sp>
    </p:spTree>
    <p:extLst>
      <p:ext uri="{BB962C8B-B14F-4D97-AF65-F5344CB8AC3E}">
        <p14:creationId xmlns:p14="http://schemas.microsoft.com/office/powerpoint/2010/main" val="16190762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templates for media releases, </a:t>
            </a:r>
            <a:endParaRPr lang="en-US" dirty="0"/>
          </a:p>
        </p:txBody>
      </p:sp>
      <p:sp>
        <p:nvSpPr>
          <p:cNvPr id="4" name="Slide Number Placeholder 3"/>
          <p:cNvSpPr>
            <a:spLocks noGrp="1"/>
          </p:cNvSpPr>
          <p:nvPr>
            <p:ph type="sldNum" sz="quarter" idx="10"/>
          </p:nvPr>
        </p:nvSpPr>
        <p:spPr/>
        <p:txBody>
          <a:bodyPr/>
          <a:lstStyle/>
          <a:p>
            <a:fld id="{19760F9E-3234-4727-B9DE-2F0818F61D93}" type="slidenum">
              <a:rPr lang="en-US" smtClean="0"/>
              <a:t>18</a:t>
            </a:fld>
            <a:endParaRPr lang="en-US"/>
          </a:p>
        </p:txBody>
      </p:sp>
    </p:spTree>
    <p:extLst>
      <p:ext uri="{BB962C8B-B14F-4D97-AF65-F5344CB8AC3E}">
        <p14:creationId xmlns:p14="http://schemas.microsoft.com/office/powerpoint/2010/main" val="6137354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as well as materials that organized the many pieces of data into digestible formats.  </a:t>
            </a:r>
            <a:endParaRPr lang="en-US" dirty="0"/>
          </a:p>
        </p:txBody>
      </p:sp>
      <p:sp>
        <p:nvSpPr>
          <p:cNvPr id="4" name="Slide Number Placeholder 3"/>
          <p:cNvSpPr>
            <a:spLocks noGrp="1"/>
          </p:cNvSpPr>
          <p:nvPr>
            <p:ph type="sldNum" sz="quarter" idx="10"/>
          </p:nvPr>
        </p:nvSpPr>
        <p:spPr/>
        <p:txBody>
          <a:bodyPr/>
          <a:lstStyle/>
          <a:p>
            <a:fld id="{19760F9E-3234-4727-B9DE-2F0818F61D93}" type="slidenum">
              <a:rPr lang="en-US" smtClean="0"/>
              <a:t>19</a:t>
            </a:fld>
            <a:endParaRPr lang="en-US"/>
          </a:p>
        </p:txBody>
      </p:sp>
    </p:spTree>
    <p:extLst>
      <p:ext uri="{BB962C8B-B14F-4D97-AF65-F5344CB8AC3E}">
        <p14:creationId xmlns:p14="http://schemas.microsoft.com/office/powerpoint/2010/main" val="16577845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These materials were adapted for each jurisdiction and given to the reporters at 12 regional media events held around the state on March 5</a:t>
            </a:r>
            <a:r>
              <a:rPr lang="en-US" baseline="30000" dirty="0" smtClean="0"/>
              <a:t>th</a:t>
            </a:r>
            <a:r>
              <a:rPr lang="en-US" baseline="0" dirty="0" smtClean="0"/>
              <a:t>, 2014.  To create a media frenzy, data were embargoed until this coordinated statewide release.  To ensure that the coverage would be rich and informative, reporters were given data visualizations that depicted not only the physical context of the retail environment, they also summarized the key factors that are affecting the health of local communities.</a:t>
            </a:r>
          </a:p>
          <a:p>
            <a:pPr lvl="0"/>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9760F9E-3234-4727-B9DE-2F0818F61D93}" type="slidenum">
              <a:rPr lang="en-US" smtClean="0"/>
              <a:t>20</a:t>
            </a:fld>
            <a:endParaRPr lang="en-US"/>
          </a:p>
        </p:txBody>
      </p:sp>
    </p:spTree>
    <p:extLst>
      <p:ext uri="{BB962C8B-B14F-4D97-AF65-F5344CB8AC3E}">
        <p14:creationId xmlns:p14="http://schemas.microsoft.com/office/powerpoint/2010/main" val="24234042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take a closer look at some of the ways the campaign used data visualization.  Here’s an example of a</a:t>
            </a:r>
            <a:r>
              <a:rPr lang="en-US" baseline="0" dirty="0" smtClean="0"/>
              <a:t> map that shows the relationship between store density and school aged </a:t>
            </a:r>
            <a:r>
              <a:rPr lang="en-US" baseline="0" dirty="0" smtClean="0"/>
              <a:t>youth.</a:t>
            </a:r>
            <a:endParaRPr lang="en-US" dirty="0"/>
          </a:p>
        </p:txBody>
      </p:sp>
      <p:sp>
        <p:nvSpPr>
          <p:cNvPr id="4" name="Slide Number Placeholder 3"/>
          <p:cNvSpPr>
            <a:spLocks noGrp="1"/>
          </p:cNvSpPr>
          <p:nvPr>
            <p:ph type="sldNum" sz="quarter" idx="10"/>
          </p:nvPr>
        </p:nvSpPr>
        <p:spPr/>
        <p:txBody>
          <a:bodyPr/>
          <a:lstStyle/>
          <a:p>
            <a:fld id="{19760F9E-3234-4727-B9DE-2F0818F61D93}" type="slidenum">
              <a:rPr lang="en-US" smtClean="0"/>
              <a:t>21</a:t>
            </a:fld>
            <a:endParaRPr lang="en-US"/>
          </a:p>
        </p:txBody>
      </p:sp>
    </p:spTree>
    <p:extLst>
      <p:ext uri="{BB962C8B-B14F-4D97-AF65-F5344CB8AC3E}">
        <p14:creationId xmlns:p14="http://schemas.microsoft.com/office/powerpoint/2010/main" val="10476406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data sheet describes</a:t>
            </a:r>
            <a:r>
              <a:rPr lang="en-US" baseline="0" dirty="0" smtClean="0"/>
              <a:t> store characteristics and summarizes key data points related to </a:t>
            </a:r>
            <a:r>
              <a:rPr lang="en-US" baseline="0" dirty="0" smtClean="0"/>
              <a:t>tobacco</a:t>
            </a:r>
            <a:r>
              <a:rPr lang="en-US" baseline="0" dirty="0" smtClean="0"/>
              <a:t>, food and alcohol products comparing local data to statewide rates.</a:t>
            </a:r>
            <a:endParaRPr lang="en-US" dirty="0"/>
          </a:p>
        </p:txBody>
      </p:sp>
      <p:sp>
        <p:nvSpPr>
          <p:cNvPr id="4" name="Slide Number Placeholder 3"/>
          <p:cNvSpPr>
            <a:spLocks noGrp="1"/>
          </p:cNvSpPr>
          <p:nvPr>
            <p:ph type="sldNum" sz="quarter" idx="10"/>
          </p:nvPr>
        </p:nvSpPr>
        <p:spPr/>
        <p:txBody>
          <a:bodyPr/>
          <a:lstStyle/>
          <a:p>
            <a:fld id="{19760F9E-3234-4727-B9DE-2F0818F61D93}" type="slidenum">
              <a:rPr lang="en-US" smtClean="0"/>
              <a:t>22</a:t>
            </a:fld>
            <a:endParaRPr lang="en-US"/>
          </a:p>
        </p:txBody>
      </p:sp>
    </p:spTree>
    <p:extLst>
      <p:ext uri="{BB962C8B-B14F-4D97-AF65-F5344CB8AC3E}">
        <p14:creationId xmlns:p14="http://schemas.microsoft.com/office/powerpoint/2010/main" val="860042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http://cornfedsports.wordpress.com/tag/womens-rugby/#jp-carousel-824</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Programs that do</a:t>
            </a:r>
            <a:r>
              <a:rPr lang="en-US" baseline="0" dirty="0" smtClean="0"/>
              <a:t> this work need to translate e</a:t>
            </a:r>
            <a:r>
              <a:rPr lang="en-US" dirty="0" smtClean="0"/>
              <a:t>valuation findings into eye-catching representations that grab</a:t>
            </a:r>
            <a:r>
              <a:rPr lang="en-US" baseline="0" dirty="0" smtClean="0"/>
              <a:t> readers’ interest </a:t>
            </a:r>
            <a:r>
              <a:rPr lang="en-US" dirty="0" smtClean="0"/>
              <a:t>and tell a compelling story about the need for policy action. </a:t>
            </a:r>
            <a:endParaRPr lang="en-US" dirty="0"/>
          </a:p>
        </p:txBody>
      </p:sp>
      <p:sp>
        <p:nvSpPr>
          <p:cNvPr id="4" name="Slide Number Placeholder 3"/>
          <p:cNvSpPr>
            <a:spLocks noGrp="1"/>
          </p:cNvSpPr>
          <p:nvPr>
            <p:ph type="sldNum" sz="quarter" idx="10"/>
          </p:nvPr>
        </p:nvSpPr>
        <p:spPr/>
        <p:txBody>
          <a:bodyPr/>
          <a:lstStyle/>
          <a:p>
            <a:fld id="{19760F9E-3234-4727-B9DE-2F0818F61D93}" type="slidenum">
              <a:rPr lang="en-US" smtClean="0"/>
              <a:t>2</a:t>
            </a:fld>
            <a:endParaRPr lang="en-US"/>
          </a:p>
        </p:txBody>
      </p:sp>
    </p:spTree>
    <p:extLst>
      <p:ext uri="{BB962C8B-B14F-4D97-AF65-F5344CB8AC3E}">
        <p14:creationId xmlns:p14="http://schemas.microsoft.com/office/powerpoint/2010/main" val="14846238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 close</a:t>
            </a:r>
            <a:r>
              <a:rPr lang="en-US" baseline="0" dirty="0" smtClean="0"/>
              <a:t> up of the store characteristics for the jurisdiction of Pasadena, one of the 3 cities in the state with its own public health department.</a:t>
            </a:r>
            <a:endParaRPr lang="en-US" dirty="0"/>
          </a:p>
        </p:txBody>
      </p:sp>
      <p:sp>
        <p:nvSpPr>
          <p:cNvPr id="4" name="Slide Number Placeholder 3"/>
          <p:cNvSpPr>
            <a:spLocks noGrp="1"/>
          </p:cNvSpPr>
          <p:nvPr>
            <p:ph type="sldNum" sz="quarter" idx="10"/>
          </p:nvPr>
        </p:nvSpPr>
        <p:spPr/>
        <p:txBody>
          <a:bodyPr/>
          <a:lstStyle/>
          <a:p>
            <a:fld id="{19760F9E-3234-4727-B9DE-2F0818F61D93}" type="slidenum">
              <a:rPr lang="en-US" smtClean="0"/>
              <a:t>23</a:t>
            </a:fld>
            <a:endParaRPr lang="en-US"/>
          </a:p>
        </p:txBody>
      </p:sp>
    </p:spTree>
    <p:extLst>
      <p:ext uri="{BB962C8B-B14F-4D97-AF65-F5344CB8AC3E}">
        <p14:creationId xmlns:p14="http://schemas.microsoft.com/office/powerpoint/2010/main" val="21595085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this jurisdiction, for example, 72.2% of retailers sell flavored tobacco products which are aimed at appealing to youth!</a:t>
            </a:r>
          </a:p>
          <a:p>
            <a:endParaRPr lang="en-US" baseline="0" dirty="0" smtClean="0"/>
          </a:p>
          <a:p>
            <a:r>
              <a:rPr lang="en-US" baseline="0" dirty="0" smtClean="0"/>
              <a:t>In addition to these standardized materials, local projects were encouraged to produce their own data visualizations to highlight key findings that were unique to their own retail environment which we’ll look at in a minute.</a:t>
            </a:r>
            <a:endParaRPr lang="en-US" dirty="0"/>
          </a:p>
        </p:txBody>
      </p:sp>
      <p:sp>
        <p:nvSpPr>
          <p:cNvPr id="4" name="Slide Number Placeholder 3"/>
          <p:cNvSpPr>
            <a:spLocks noGrp="1"/>
          </p:cNvSpPr>
          <p:nvPr>
            <p:ph type="sldNum" sz="quarter" idx="10"/>
          </p:nvPr>
        </p:nvSpPr>
        <p:spPr/>
        <p:txBody>
          <a:bodyPr/>
          <a:lstStyle/>
          <a:p>
            <a:fld id="{19760F9E-3234-4727-B9DE-2F0818F61D93}" type="slidenum">
              <a:rPr lang="en-US" smtClean="0"/>
              <a:t>24</a:t>
            </a:fld>
            <a:endParaRPr lang="en-US"/>
          </a:p>
        </p:txBody>
      </p:sp>
    </p:spTree>
    <p:extLst>
      <p:ext uri="{BB962C8B-B14F-4D97-AF65-F5344CB8AC3E}">
        <p14:creationId xmlns:p14="http://schemas.microsoft.com/office/powerpoint/2010/main" val="24277604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We wanted to know if all of these efforts made a difference. </a:t>
            </a:r>
            <a:r>
              <a:rPr lang="en-US" sz="1200" b="0" i="0" kern="1200" baseline="0" dirty="0" smtClean="0">
                <a:solidFill>
                  <a:schemeClr val="tx1"/>
                </a:solidFill>
                <a:effectLst/>
                <a:latin typeface="+mn-lt"/>
                <a:ea typeface="+mn-ea"/>
                <a:cs typeface="+mn-cs"/>
              </a:rPr>
              <a:t> Were we successful in </a:t>
            </a:r>
            <a:r>
              <a:rPr lang="en-US" dirty="0" smtClean="0"/>
              <a:t>translating evaluation findings into eye-catching representations that tell a compelling story about the need for policy action?</a:t>
            </a:r>
          </a:p>
          <a:p>
            <a:endParaRPr lang="en-US" dirty="0" smtClean="0"/>
          </a:p>
          <a:p>
            <a:r>
              <a:rPr lang="en-US" sz="1200" b="0" i="0" kern="1200" dirty="0" smtClean="0">
                <a:solidFill>
                  <a:schemeClr val="tx1"/>
                </a:solidFill>
                <a:effectLst/>
                <a:latin typeface="+mn-lt"/>
                <a:ea typeface="+mn-ea"/>
                <a:cs typeface="+mn-cs"/>
              </a:rPr>
              <a:t>Drawing</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on </a:t>
            </a:r>
            <a:r>
              <a:rPr lang="en-US" sz="1200" b="0" i="0" kern="1200" dirty="0" smtClean="0">
                <a:solidFill>
                  <a:schemeClr val="tx1"/>
                </a:solidFill>
                <a:effectLst/>
                <a:latin typeface="+mn-lt"/>
                <a:ea typeface="+mn-ea"/>
                <a:cs typeface="+mn-cs"/>
              </a:rPr>
              <a:t>content analysis of media activity records and examples of effective visuals as well as key informant interviews with</a:t>
            </a:r>
            <a:r>
              <a:rPr lang="en-US" sz="1200" b="0" i="0" kern="1200" baseline="0" dirty="0" smtClean="0">
                <a:solidFill>
                  <a:schemeClr val="tx1"/>
                </a:solidFill>
                <a:effectLst/>
                <a:latin typeface="+mn-lt"/>
                <a:ea typeface="+mn-ea"/>
                <a:cs typeface="+mn-cs"/>
              </a:rPr>
              <a:t> tobacco control project </a:t>
            </a:r>
            <a:r>
              <a:rPr lang="en-US" sz="1200" b="0" i="0" kern="1200" baseline="0" dirty="0" smtClean="0">
                <a:solidFill>
                  <a:schemeClr val="tx1"/>
                </a:solidFill>
                <a:effectLst/>
                <a:latin typeface="+mn-lt"/>
                <a:ea typeface="+mn-ea"/>
                <a:cs typeface="+mn-cs"/>
              </a:rPr>
              <a:t>directors, we</a:t>
            </a:r>
            <a:r>
              <a:rPr lang="en-US" sz="1200" b="0" i="0" kern="12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examined the role data visualization played in generating media coverage during this statewide </a:t>
            </a:r>
            <a:r>
              <a:rPr lang="en-US" sz="1200" b="0" i="0" kern="1200" dirty="0" smtClean="0">
                <a:solidFill>
                  <a:schemeClr val="tx1"/>
                </a:solidFill>
                <a:effectLst/>
                <a:latin typeface="+mn-lt"/>
                <a:ea typeface="+mn-ea"/>
                <a:cs typeface="+mn-cs"/>
              </a:rPr>
              <a:t>campaign.</a:t>
            </a:r>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pPr lvl="0"/>
            <a:r>
              <a:rPr lang="en-US" dirty="0" smtClean="0"/>
              <a:t>What we </a:t>
            </a:r>
            <a:r>
              <a:rPr lang="en-US" dirty="0" smtClean="0"/>
              <a:t>found:</a:t>
            </a:r>
            <a:endParaRPr lang="en-US" dirty="0" smtClean="0"/>
          </a:p>
          <a:p>
            <a:pPr lvl="1"/>
            <a:r>
              <a:rPr lang="en-US" dirty="0" smtClean="0"/>
              <a:t>The state</a:t>
            </a:r>
            <a:r>
              <a:rPr lang="en-US" baseline="0" dirty="0" smtClean="0"/>
              <a:t> </a:t>
            </a:r>
            <a:r>
              <a:rPr lang="en-US" dirty="0" smtClean="0"/>
              <a:t>produced </a:t>
            </a:r>
            <a:r>
              <a:rPr lang="en-US" dirty="0" smtClean="0"/>
              <a:t>very professional materials adapted by locals w relevant data; few counties supplemented with other data </a:t>
            </a:r>
            <a:r>
              <a:rPr lang="en-US" dirty="0" err="1" smtClean="0"/>
              <a:t>viz</a:t>
            </a:r>
            <a:r>
              <a:rPr lang="en-US" dirty="0" smtClean="0"/>
              <a:t> given to media; quality variable</a:t>
            </a:r>
          </a:p>
          <a:p>
            <a:pPr lvl="1"/>
            <a:r>
              <a:rPr lang="en-US" dirty="0" smtClean="0"/>
              <a:t>Many/most created data </a:t>
            </a:r>
            <a:r>
              <a:rPr lang="en-US" dirty="0" err="1" smtClean="0"/>
              <a:t>viz</a:t>
            </a:r>
            <a:r>
              <a:rPr lang="en-US" dirty="0" smtClean="0"/>
              <a:t> with results to use internally for planning</a:t>
            </a:r>
          </a:p>
          <a:p>
            <a:pPr lvl="1"/>
            <a:r>
              <a:rPr lang="en-US" dirty="0" smtClean="0"/>
              <a:t>Responses </a:t>
            </a:r>
            <a:r>
              <a:rPr lang="en-US" dirty="0" smtClean="0"/>
              <a:t>did often </a:t>
            </a:r>
            <a:r>
              <a:rPr lang="en-US" dirty="0" smtClean="0"/>
              <a:t>not make </a:t>
            </a:r>
            <a:r>
              <a:rPr lang="en-US" dirty="0" smtClean="0"/>
              <a:t>a distinction </a:t>
            </a:r>
            <a:r>
              <a:rPr lang="en-US" dirty="0" smtClean="0"/>
              <a:t>between data </a:t>
            </a:r>
            <a:r>
              <a:rPr lang="en-US" dirty="0" err="1" smtClean="0"/>
              <a:t>viz</a:t>
            </a:r>
            <a:r>
              <a:rPr lang="en-US" dirty="0" smtClean="0"/>
              <a:t> and data (perhaps we asked the wrong/unanswerable question)</a:t>
            </a:r>
          </a:p>
          <a:p>
            <a:pPr lvl="1"/>
            <a:r>
              <a:rPr lang="en-US" dirty="0" smtClean="0"/>
              <a:t>Confusion over what is/is not a data </a:t>
            </a:r>
            <a:r>
              <a:rPr lang="en-US" dirty="0" err="1" smtClean="0"/>
              <a:t>viz</a:t>
            </a:r>
            <a:r>
              <a:rPr lang="en-US" dirty="0" smtClean="0"/>
              <a:t> (ex. Photos not = images w key </a:t>
            </a:r>
            <a:r>
              <a:rPr lang="en-US" dirty="0" smtClean="0"/>
              <a:t>findings)</a:t>
            </a:r>
            <a:endParaRPr lang="en-US" dirty="0" smtClean="0"/>
          </a:p>
          <a:p>
            <a:endParaRPr lang="en-US" dirty="0"/>
          </a:p>
        </p:txBody>
      </p:sp>
      <p:sp>
        <p:nvSpPr>
          <p:cNvPr id="4" name="Slide Number Placeholder 3"/>
          <p:cNvSpPr>
            <a:spLocks noGrp="1"/>
          </p:cNvSpPr>
          <p:nvPr>
            <p:ph type="sldNum" sz="quarter" idx="10"/>
          </p:nvPr>
        </p:nvSpPr>
        <p:spPr/>
        <p:txBody>
          <a:bodyPr/>
          <a:lstStyle/>
          <a:p>
            <a:fld id="{19760F9E-3234-4727-B9DE-2F0818F61D93}" type="slidenum">
              <a:rPr lang="en-US" smtClean="0"/>
              <a:t>25</a:t>
            </a:fld>
            <a:endParaRPr lang="en-US"/>
          </a:p>
        </p:txBody>
      </p:sp>
    </p:spTree>
    <p:extLst>
      <p:ext uri="{BB962C8B-B14F-4D97-AF65-F5344CB8AC3E}">
        <p14:creationId xmlns:p14="http://schemas.microsoft.com/office/powerpoint/2010/main" val="25384420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Glenn County</a:t>
            </a:r>
          </a:p>
          <a:p>
            <a:endParaRPr lang="en-US" sz="1200" dirty="0" smtClean="0"/>
          </a:p>
          <a:p>
            <a:r>
              <a:rPr lang="en-US" sz="1200" dirty="0" smtClean="0"/>
              <a:t>So</a:t>
            </a:r>
            <a:r>
              <a:rPr lang="en-US" sz="1200" baseline="0" dirty="0" smtClean="0"/>
              <a:t> here’s an example of a data </a:t>
            </a:r>
            <a:r>
              <a:rPr lang="en-US" sz="1200" baseline="0" dirty="0" err="1" smtClean="0"/>
              <a:t>viz</a:t>
            </a:r>
            <a:r>
              <a:rPr lang="en-US" sz="1200" baseline="0" dirty="0" smtClean="0"/>
              <a:t> generated by Glenn County which focuses on exterior advertising of healthy vs unhealthy products.</a:t>
            </a:r>
            <a:endParaRPr lang="en-US" dirty="0"/>
          </a:p>
        </p:txBody>
      </p:sp>
      <p:sp>
        <p:nvSpPr>
          <p:cNvPr id="4" name="Slide Number Placeholder 3"/>
          <p:cNvSpPr>
            <a:spLocks noGrp="1"/>
          </p:cNvSpPr>
          <p:nvPr>
            <p:ph type="sldNum" sz="quarter" idx="10"/>
          </p:nvPr>
        </p:nvSpPr>
        <p:spPr/>
        <p:txBody>
          <a:bodyPr/>
          <a:lstStyle/>
          <a:p>
            <a:fld id="{19760F9E-3234-4727-B9DE-2F0818F61D93}" type="slidenum">
              <a:rPr lang="en-US" smtClean="0"/>
              <a:t>26</a:t>
            </a:fld>
            <a:endParaRPr lang="en-US"/>
          </a:p>
        </p:txBody>
      </p:sp>
    </p:spTree>
    <p:extLst>
      <p:ext uri="{BB962C8B-B14F-4D97-AF65-F5344CB8AC3E}">
        <p14:creationId xmlns:p14="http://schemas.microsoft.com/office/powerpoint/2010/main" val="18603299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this is how</a:t>
            </a:r>
            <a:r>
              <a:rPr lang="en-US" baseline="0" dirty="0" smtClean="0"/>
              <a:t> the local newspaper portrayed the story.</a:t>
            </a:r>
            <a:endParaRPr lang="en-US" dirty="0"/>
          </a:p>
        </p:txBody>
      </p:sp>
      <p:sp>
        <p:nvSpPr>
          <p:cNvPr id="4" name="Slide Number Placeholder 3"/>
          <p:cNvSpPr>
            <a:spLocks noGrp="1"/>
          </p:cNvSpPr>
          <p:nvPr>
            <p:ph type="sldNum" sz="quarter" idx="10"/>
          </p:nvPr>
        </p:nvSpPr>
        <p:spPr/>
        <p:txBody>
          <a:bodyPr/>
          <a:lstStyle/>
          <a:p>
            <a:fld id="{19760F9E-3234-4727-B9DE-2F0818F61D93}" type="slidenum">
              <a:rPr lang="en-US" smtClean="0"/>
              <a:t>27</a:t>
            </a:fld>
            <a:endParaRPr lang="en-US"/>
          </a:p>
        </p:txBody>
      </p:sp>
    </p:spTree>
    <p:extLst>
      <p:ext uri="{BB962C8B-B14F-4D97-AF65-F5344CB8AC3E}">
        <p14:creationId xmlns:p14="http://schemas.microsoft.com/office/powerpoint/2010/main" val="14379130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So you can see that the focus on unhealthy</a:t>
            </a:r>
            <a:r>
              <a:rPr lang="en-US" sz="1200" baseline="0" dirty="0" smtClean="0"/>
              <a:t> products was picked up as the headline of the news story.  Not a bad correlation!</a:t>
            </a:r>
            <a:endParaRPr lang="en-US" dirty="0"/>
          </a:p>
        </p:txBody>
      </p:sp>
      <p:sp>
        <p:nvSpPr>
          <p:cNvPr id="4" name="Slide Number Placeholder 3"/>
          <p:cNvSpPr>
            <a:spLocks noGrp="1"/>
          </p:cNvSpPr>
          <p:nvPr>
            <p:ph type="sldNum" sz="quarter" idx="10"/>
          </p:nvPr>
        </p:nvSpPr>
        <p:spPr/>
        <p:txBody>
          <a:bodyPr/>
          <a:lstStyle/>
          <a:p>
            <a:fld id="{19760F9E-3234-4727-B9DE-2F0818F61D93}" type="slidenum">
              <a:rPr lang="en-US" smtClean="0"/>
              <a:t>28</a:t>
            </a:fld>
            <a:endParaRPr lang="en-US"/>
          </a:p>
        </p:txBody>
      </p:sp>
    </p:spTree>
    <p:extLst>
      <p:ext uri="{BB962C8B-B14F-4D97-AF65-F5344CB8AC3E}">
        <p14:creationId xmlns:p14="http://schemas.microsoft.com/office/powerpoint/2010/main" val="18603299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Contra Costa County</a:t>
            </a:r>
          </a:p>
          <a:p>
            <a:endParaRPr lang="en-US" sz="1200" dirty="0" smtClean="0"/>
          </a:p>
          <a:p>
            <a:r>
              <a:rPr lang="en-US" sz="1200" dirty="0" smtClean="0"/>
              <a:t>Here’s</a:t>
            </a:r>
            <a:r>
              <a:rPr lang="en-US" sz="1200" baseline="0" dirty="0" smtClean="0"/>
              <a:t> map from Contra Costa County showing the density of retailers within 1000 feet of </a:t>
            </a:r>
            <a:r>
              <a:rPr lang="en-US" sz="1200" baseline="0" dirty="0" smtClean="0"/>
              <a:t>schools.</a:t>
            </a:r>
            <a:endParaRPr lang="en-US" dirty="0"/>
          </a:p>
        </p:txBody>
      </p:sp>
      <p:sp>
        <p:nvSpPr>
          <p:cNvPr id="4" name="Slide Number Placeholder 3"/>
          <p:cNvSpPr>
            <a:spLocks noGrp="1"/>
          </p:cNvSpPr>
          <p:nvPr>
            <p:ph type="sldNum" sz="quarter" idx="10"/>
          </p:nvPr>
        </p:nvSpPr>
        <p:spPr/>
        <p:txBody>
          <a:bodyPr/>
          <a:lstStyle/>
          <a:p>
            <a:fld id="{19760F9E-3234-4727-B9DE-2F0818F61D93}" type="slidenum">
              <a:rPr lang="en-US" smtClean="0"/>
              <a:t>29</a:t>
            </a:fld>
            <a:endParaRPr lang="en-US"/>
          </a:p>
        </p:txBody>
      </p:sp>
    </p:spTree>
    <p:extLst>
      <p:ext uri="{BB962C8B-B14F-4D97-AF65-F5344CB8AC3E}">
        <p14:creationId xmlns:p14="http://schemas.microsoft.com/office/powerpoint/2010/main" val="28913888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there is the headline from the local newspaper.</a:t>
            </a:r>
            <a:r>
              <a:rPr lang="en-US" baseline="0" dirty="0" smtClean="0"/>
              <a:t>  Note also that the article includes several pie charts about several different data points.</a:t>
            </a:r>
            <a:endParaRPr lang="en-US" dirty="0"/>
          </a:p>
        </p:txBody>
      </p:sp>
      <p:sp>
        <p:nvSpPr>
          <p:cNvPr id="4" name="Slide Number Placeholder 3"/>
          <p:cNvSpPr>
            <a:spLocks noGrp="1"/>
          </p:cNvSpPr>
          <p:nvPr>
            <p:ph type="sldNum" sz="quarter" idx="10"/>
          </p:nvPr>
        </p:nvSpPr>
        <p:spPr/>
        <p:txBody>
          <a:bodyPr/>
          <a:lstStyle/>
          <a:p>
            <a:fld id="{19760F9E-3234-4727-B9DE-2F0818F61D93}" type="slidenum">
              <a:rPr lang="en-US" smtClean="0"/>
              <a:t>30</a:t>
            </a:fld>
            <a:endParaRPr lang="en-US"/>
          </a:p>
        </p:txBody>
      </p:sp>
    </p:spTree>
    <p:extLst>
      <p:ext uri="{BB962C8B-B14F-4D97-AF65-F5344CB8AC3E}">
        <p14:creationId xmlns:p14="http://schemas.microsoft.com/office/powerpoint/2010/main" val="13592133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760F9E-3234-4727-B9DE-2F0818F61D93}" type="slidenum">
              <a:rPr lang="en-US" smtClean="0"/>
              <a:t>31</a:t>
            </a:fld>
            <a:endParaRPr lang="en-US"/>
          </a:p>
        </p:txBody>
      </p:sp>
    </p:spTree>
    <p:extLst>
      <p:ext uri="{BB962C8B-B14F-4D97-AF65-F5344CB8AC3E}">
        <p14:creationId xmlns:p14="http://schemas.microsoft.com/office/powerpoint/2010/main" val="28913888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We</a:t>
            </a:r>
            <a:r>
              <a:rPr lang="en-US" baseline="0" dirty="0" smtClean="0"/>
              <a:t> also saw instances where the MEDIA created their own data visualizations like the pack of cigarettes in this story.  In all, the media created 262 pieces for newspaper, TV, radio and online outlets potentially reaching an estimated 120 million impressions (circulation x # hits, duration on site, etc.)</a:t>
            </a:r>
            <a:endParaRPr lang="en-US" dirty="0" smtClean="0"/>
          </a:p>
          <a:p>
            <a:pPr lvl="0"/>
            <a:endParaRPr lang="en-US" dirty="0" smtClean="0"/>
          </a:p>
          <a:p>
            <a:endParaRPr lang="en-US" dirty="0"/>
          </a:p>
        </p:txBody>
      </p:sp>
      <p:sp>
        <p:nvSpPr>
          <p:cNvPr id="4" name="Slide Number Placeholder 3"/>
          <p:cNvSpPr>
            <a:spLocks noGrp="1"/>
          </p:cNvSpPr>
          <p:nvPr>
            <p:ph type="sldNum" sz="quarter" idx="10"/>
          </p:nvPr>
        </p:nvSpPr>
        <p:spPr/>
        <p:txBody>
          <a:bodyPr/>
          <a:lstStyle/>
          <a:p>
            <a:fld id="{19760F9E-3234-4727-B9DE-2F0818F61D93}" type="slidenum">
              <a:rPr lang="en-US" smtClean="0"/>
              <a:t>32</a:t>
            </a:fld>
            <a:endParaRPr lang="en-US"/>
          </a:p>
        </p:txBody>
      </p:sp>
    </p:spTree>
    <p:extLst>
      <p:ext uri="{BB962C8B-B14F-4D97-AF65-F5344CB8AC3E}">
        <p14:creationId xmlns:p14="http://schemas.microsoft.com/office/powerpoint/2010/main" val="22609301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Amazon.com</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Today</a:t>
            </a:r>
            <a:r>
              <a:rPr lang="en-US" baseline="0" dirty="0" smtClean="0"/>
              <a:t> we’ll be telling you the story of how </a:t>
            </a:r>
            <a:r>
              <a:rPr lang="en-US" dirty="0" smtClean="0"/>
              <a:t>61 city and county health departments in California, with the help of data visualization, transformed…</a:t>
            </a:r>
            <a:endParaRPr lang="en-US" dirty="0"/>
          </a:p>
        </p:txBody>
      </p:sp>
      <p:sp>
        <p:nvSpPr>
          <p:cNvPr id="4" name="Slide Number Placeholder 3"/>
          <p:cNvSpPr>
            <a:spLocks noGrp="1"/>
          </p:cNvSpPr>
          <p:nvPr>
            <p:ph type="sldNum" sz="quarter" idx="10"/>
          </p:nvPr>
        </p:nvSpPr>
        <p:spPr/>
        <p:txBody>
          <a:bodyPr/>
          <a:lstStyle/>
          <a:p>
            <a:fld id="{19760F9E-3234-4727-B9DE-2F0818F61D93}" type="slidenum">
              <a:rPr lang="en-US" smtClean="0"/>
              <a:t>3</a:t>
            </a:fld>
            <a:endParaRPr lang="en-US"/>
          </a:p>
        </p:txBody>
      </p:sp>
    </p:spTree>
    <p:extLst>
      <p:ext uri="{BB962C8B-B14F-4D97-AF65-F5344CB8AC3E}">
        <p14:creationId xmlns:p14="http://schemas.microsoft.com/office/powerpoint/2010/main" val="15910688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As </a:t>
            </a:r>
            <a:r>
              <a:rPr lang="en-US" dirty="0" smtClean="0"/>
              <a:t>stated</a:t>
            </a:r>
            <a:r>
              <a:rPr lang="en-US" baseline="0" dirty="0" smtClean="0"/>
              <a:t> before, </a:t>
            </a:r>
            <a:r>
              <a:rPr lang="en-US" dirty="0" smtClean="0"/>
              <a:t>each project created materials for local policymakers, coalitions, public to advocate for policies that limit the availability, affordability of tobacco and alcohol products and increase availability of healthy foods.</a:t>
            </a:r>
          </a:p>
          <a:p>
            <a:endParaRPr lang="en-US" dirty="0" smtClean="0"/>
          </a:p>
          <a:p>
            <a:r>
              <a:rPr lang="en-US" dirty="0" smtClean="0"/>
              <a:t>As you might expect, when projects produced their</a:t>
            </a:r>
            <a:r>
              <a:rPr lang="en-US" baseline="0" dirty="0" smtClean="0"/>
              <a:t> own data visualizations, the output reflected quite a range in expertise and complexity.  With a better application of data visualization design principles, this table could convey its key point much better which is that there are way too many tobacco retailers in this county.  For every 91 young people in </a:t>
            </a:r>
            <a:r>
              <a:rPr lang="en-US" baseline="0" dirty="0" smtClean="0"/>
              <a:t>this [redacted] city, </a:t>
            </a:r>
            <a:r>
              <a:rPr lang="en-US" baseline="0" dirty="0" smtClean="0"/>
              <a:t>there is an outlet selling tobacco compared to the rest of California where it’s only 1 retailer per 255 youth.</a:t>
            </a:r>
            <a:endParaRPr lang="en-US" dirty="0"/>
          </a:p>
        </p:txBody>
      </p:sp>
      <p:sp>
        <p:nvSpPr>
          <p:cNvPr id="4" name="Slide Number Placeholder 3"/>
          <p:cNvSpPr>
            <a:spLocks noGrp="1"/>
          </p:cNvSpPr>
          <p:nvPr>
            <p:ph type="sldNum" sz="quarter" idx="10"/>
          </p:nvPr>
        </p:nvSpPr>
        <p:spPr/>
        <p:txBody>
          <a:bodyPr/>
          <a:lstStyle/>
          <a:p>
            <a:fld id="{19760F9E-3234-4727-B9DE-2F0818F61D93}" type="slidenum">
              <a:rPr lang="en-US" smtClean="0"/>
              <a:t>33</a:t>
            </a:fld>
            <a:endParaRPr lang="en-US"/>
          </a:p>
        </p:txBody>
      </p:sp>
    </p:spTree>
    <p:extLst>
      <p:ext uri="{BB962C8B-B14F-4D97-AF65-F5344CB8AC3E}">
        <p14:creationId xmlns:p14="http://schemas.microsoft.com/office/powerpoint/2010/main" val="21472560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table is a little bit</a:t>
            </a:r>
            <a:r>
              <a:rPr lang="en-US" baseline="0" dirty="0" smtClean="0"/>
              <a:t> better.  It</a:t>
            </a:r>
            <a:r>
              <a:rPr lang="en-US" dirty="0" smtClean="0"/>
              <a:t> summarizes</a:t>
            </a:r>
            <a:r>
              <a:rPr lang="en-US" baseline="0" dirty="0" smtClean="0"/>
              <a:t> many of the data points from the store observation but has clustered and color coded results by topic areas : tobacco findings in green, healthy foods in orange and alcohol products in red.</a:t>
            </a:r>
            <a:endParaRPr lang="en-US" dirty="0"/>
          </a:p>
        </p:txBody>
      </p:sp>
      <p:sp>
        <p:nvSpPr>
          <p:cNvPr id="4" name="Slide Number Placeholder 3"/>
          <p:cNvSpPr>
            <a:spLocks noGrp="1"/>
          </p:cNvSpPr>
          <p:nvPr>
            <p:ph type="sldNum" sz="quarter" idx="10"/>
          </p:nvPr>
        </p:nvSpPr>
        <p:spPr/>
        <p:txBody>
          <a:bodyPr/>
          <a:lstStyle/>
          <a:p>
            <a:fld id="{19760F9E-3234-4727-B9DE-2F0818F61D93}" type="slidenum">
              <a:rPr lang="en-US" smtClean="0"/>
              <a:t>34</a:t>
            </a:fld>
            <a:endParaRPr lang="en-US"/>
          </a:p>
        </p:txBody>
      </p:sp>
    </p:spTree>
    <p:extLst>
      <p:ext uri="{BB962C8B-B14F-4D97-AF65-F5344CB8AC3E}">
        <p14:creationId xmlns:p14="http://schemas.microsoft.com/office/powerpoint/2010/main" val="41022494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one</a:t>
            </a:r>
            <a:r>
              <a:rPr lang="en-US" baseline="0" dirty="0" smtClean="0"/>
              <a:t> an example of a bar chart depicting youth and adult tobacco use </a:t>
            </a:r>
            <a:r>
              <a:rPr lang="en-US" baseline="0" dirty="0" smtClean="0"/>
              <a:t>rates.</a:t>
            </a:r>
            <a:endParaRPr lang="en-US" dirty="0"/>
          </a:p>
        </p:txBody>
      </p:sp>
      <p:sp>
        <p:nvSpPr>
          <p:cNvPr id="4" name="Slide Number Placeholder 3"/>
          <p:cNvSpPr>
            <a:spLocks noGrp="1"/>
          </p:cNvSpPr>
          <p:nvPr>
            <p:ph type="sldNum" sz="quarter" idx="10"/>
          </p:nvPr>
        </p:nvSpPr>
        <p:spPr/>
        <p:txBody>
          <a:bodyPr/>
          <a:lstStyle/>
          <a:p>
            <a:fld id="{19760F9E-3234-4727-B9DE-2F0818F61D93}" type="slidenum">
              <a:rPr lang="en-US" smtClean="0"/>
              <a:t>35</a:t>
            </a:fld>
            <a:endParaRPr lang="en-US"/>
          </a:p>
        </p:txBody>
      </p:sp>
    </p:spTree>
    <p:extLst>
      <p:ext uri="{BB962C8B-B14F-4D97-AF65-F5344CB8AC3E}">
        <p14:creationId xmlns:p14="http://schemas.microsoft.com/office/powerpoint/2010/main" val="1987619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San Mateo data</a:t>
            </a:r>
            <a:r>
              <a:rPr lang="en-US" baseline="0" dirty="0" smtClean="0"/>
              <a:t> dashboard </a:t>
            </a:r>
          </a:p>
          <a:p>
            <a:endParaRPr lang="en-US" baseline="0" dirty="0" smtClean="0"/>
          </a:p>
          <a:p>
            <a:r>
              <a:rPr lang="en-US" baseline="0" dirty="0" smtClean="0"/>
              <a:t>On the far end of the spectrum is a data dashboard created by San Mateo County and their external evaluation firm Bright Research and GIS expert and Dorrington Consulting.  This interactive data </a:t>
            </a:r>
            <a:r>
              <a:rPr lang="en-US" baseline="0" dirty="0" smtClean="0"/>
              <a:t>visualization </a:t>
            </a:r>
            <a:r>
              <a:rPr lang="en-US" baseline="0" dirty="0" smtClean="0"/>
              <a:t>allows users to see where healthy vs unhealthy retailers are located…</a:t>
            </a:r>
            <a:endParaRPr lang="en-US" dirty="0"/>
          </a:p>
        </p:txBody>
      </p:sp>
      <p:sp>
        <p:nvSpPr>
          <p:cNvPr id="4" name="Slide Number Placeholder 3"/>
          <p:cNvSpPr>
            <a:spLocks noGrp="1"/>
          </p:cNvSpPr>
          <p:nvPr>
            <p:ph type="sldNum" sz="quarter" idx="10"/>
          </p:nvPr>
        </p:nvSpPr>
        <p:spPr/>
        <p:txBody>
          <a:bodyPr/>
          <a:lstStyle/>
          <a:p>
            <a:fld id="{19760F9E-3234-4727-B9DE-2F0818F61D93}" type="slidenum">
              <a:rPr lang="en-US" smtClean="0"/>
              <a:t>36</a:t>
            </a:fld>
            <a:endParaRPr lang="en-US"/>
          </a:p>
        </p:txBody>
      </p:sp>
    </p:spTree>
    <p:extLst>
      <p:ext uri="{BB962C8B-B14F-4D97-AF65-F5344CB8AC3E}">
        <p14:creationId xmlns:p14="http://schemas.microsoft.com/office/powerpoint/2010/main" val="33600004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drill</a:t>
            </a:r>
            <a:r>
              <a:rPr lang="en-US" baseline="0" dirty="0" smtClean="0"/>
              <a:t> down to individual store level to see how they rated according to a scoring matrix the county developed.</a:t>
            </a:r>
            <a:endParaRPr lang="en-US" dirty="0"/>
          </a:p>
        </p:txBody>
      </p:sp>
      <p:sp>
        <p:nvSpPr>
          <p:cNvPr id="4" name="Slide Number Placeholder 3"/>
          <p:cNvSpPr>
            <a:spLocks noGrp="1"/>
          </p:cNvSpPr>
          <p:nvPr>
            <p:ph type="sldNum" sz="quarter" idx="10"/>
          </p:nvPr>
        </p:nvSpPr>
        <p:spPr/>
        <p:txBody>
          <a:bodyPr/>
          <a:lstStyle/>
          <a:p>
            <a:fld id="{19760F9E-3234-4727-B9DE-2F0818F61D93}" type="slidenum">
              <a:rPr lang="en-US" smtClean="0"/>
              <a:t>37</a:t>
            </a:fld>
            <a:endParaRPr lang="en-US"/>
          </a:p>
        </p:txBody>
      </p:sp>
    </p:spTree>
    <p:extLst>
      <p:ext uri="{BB962C8B-B14F-4D97-AF65-F5344CB8AC3E}">
        <p14:creationId xmlns:p14="http://schemas.microsoft.com/office/powerpoint/2010/main" val="11622771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Comparing location of “good” vs “bad” stores</a:t>
            </a:r>
          </a:p>
          <a:p>
            <a:endParaRPr lang="en-US" sz="1200" dirty="0" smtClean="0"/>
          </a:p>
          <a:p>
            <a:r>
              <a:rPr lang="en-US" sz="1200" dirty="0" smtClean="0"/>
              <a:t>This dashboard</a:t>
            </a:r>
            <a:r>
              <a:rPr lang="en-US" sz="1200" baseline="0" dirty="0" smtClean="0"/>
              <a:t> will be made public so that policymakers, retailers and community members can use these tools to tell the story of health in their community.</a:t>
            </a:r>
          </a:p>
          <a:p>
            <a:endParaRPr lang="en-US" sz="1200" baseline="0" dirty="0" smtClean="0"/>
          </a:p>
          <a:p>
            <a:r>
              <a:rPr lang="en-US" sz="1200" baseline="0" dirty="0" smtClean="0"/>
              <a:t>With the wide range of data visualizations produced by local projects, the state and the media, we wanted to know what difference it all made – what reactions, inquiries or responses were generated by them?</a:t>
            </a:r>
          </a:p>
          <a:p>
            <a:endParaRPr lang="en-US" dirty="0"/>
          </a:p>
        </p:txBody>
      </p:sp>
      <p:sp>
        <p:nvSpPr>
          <p:cNvPr id="4" name="Slide Number Placeholder 3"/>
          <p:cNvSpPr>
            <a:spLocks noGrp="1"/>
          </p:cNvSpPr>
          <p:nvPr>
            <p:ph type="sldNum" sz="quarter" idx="10"/>
          </p:nvPr>
        </p:nvSpPr>
        <p:spPr/>
        <p:txBody>
          <a:bodyPr/>
          <a:lstStyle/>
          <a:p>
            <a:fld id="{19760F9E-3234-4727-B9DE-2F0818F61D93}" type="slidenum">
              <a:rPr lang="en-US" smtClean="0"/>
              <a:t>38</a:t>
            </a:fld>
            <a:endParaRPr lang="en-US"/>
          </a:p>
        </p:txBody>
      </p:sp>
    </p:spTree>
    <p:extLst>
      <p:ext uri="{BB962C8B-B14F-4D97-AF65-F5344CB8AC3E}">
        <p14:creationId xmlns:p14="http://schemas.microsoft.com/office/powerpoint/2010/main" val="6338806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Through our </a:t>
            </a:r>
            <a:r>
              <a:rPr lang="en-US" dirty="0" smtClean="0"/>
              <a:t>KIIs, </a:t>
            </a:r>
            <a:r>
              <a:rPr lang="en-US" dirty="0" smtClean="0"/>
              <a:t>we asked projects what kinds of responses were elicited from the data visualizations, media coverage, and various presentations and outreach.  They reported that the</a:t>
            </a:r>
            <a:r>
              <a:rPr lang="en-US" baseline="0" dirty="0" smtClean="0"/>
              <a:t>re were strong emotional responses both positive and negative.  Here are a few highlights:</a:t>
            </a:r>
          </a:p>
          <a:p>
            <a:endParaRPr lang="en-US" dirty="0" smtClean="0"/>
          </a:p>
          <a:p>
            <a:r>
              <a:rPr lang="en-US" dirty="0" smtClean="0"/>
              <a:t>Butte County</a:t>
            </a:r>
            <a:r>
              <a:rPr lang="en-US" baseline="0" dirty="0" smtClean="0"/>
              <a:t> health officer and clinicians at a health staff training were s</a:t>
            </a:r>
            <a:r>
              <a:rPr lang="en-US" dirty="0" smtClean="0"/>
              <a:t>tunned by the findings</a:t>
            </a:r>
            <a:r>
              <a:rPr lang="en-US" baseline="0" dirty="0" smtClean="0"/>
              <a:t> and </a:t>
            </a:r>
            <a:r>
              <a:rPr lang="en-US" dirty="0" smtClean="0"/>
              <a:t>the density of retailers in Oroville. (Raul</a:t>
            </a:r>
            <a:r>
              <a:rPr lang="en-US" baseline="0" dirty="0" smtClean="0"/>
              <a:t> </a:t>
            </a:r>
            <a:r>
              <a:rPr lang="en-US" baseline="0" dirty="0" err="1" smtClean="0"/>
              <a:t>Raygoza</a:t>
            </a:r>
            <a:r>
              <a:rPr lang="en-US" baseline="0" dirty="0" smtClean="0"/>
              <a:t>)</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Orange</a:t>
            </a:r>
            <a:r>
              <a:rPr lang="en-US" baseline="0" dirty="0" smtClean="0"/>
              <a:t> County received s</a:t>
            </a:r>
            <a:r>
              <a:rPr lang="en-US" dirty="0" smtClean="0"/>
              <a:t>trong positive feedback from</a:t>
            </a:r>
            <a:r>
              <a:rPr lang="en-US" baseline="0" dirty="0" smtClean="0"/>
              <a:t> </a:t>
            </a:r>
            <a:r>
              <a:rPr lang="en-US" dirty="0" smtClean="0"/>
              <a:t>coalition members. They had a better understanding</a:t>
            </a:r>
            <a:r>
              <a:rPr lang="en-US" baseline="0" dirty="0" smtClean="0"/>
              <a:t> their project</a:t>
            </a:r>
            <a:r>
              <a:rPr lang="en-US" dirty="0" smtClean="0"/>
              <a:t> goals a better sense of context.</a:t>
            </a:r>
            <a:r>
              <a:rPr lang="en-US" baseline="0" dirty="0" smtClean="0"/>
              <a:t> (</a:t>
            </a:r>
            <a:r>
              <a:rPr lang="en-US" dirty="0" smtClean="0"/>
              <a:t>Anabel Garcia)</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But</a:t>
            </a:r>
            <a:r>
              <a:rPr lang="en-US" baseline="0" dirty="0" smtClean="0"/>
              <a:t> in rural </a:t>
            </a:r>
            <a:r>
              <a:rPr lang="en-US" dirty="0" smtClean="0"/>
              <a:t>Sutter County, some</a:t>
            </a:r>
            <a:r>
              <a:rPr lang="en-US" baseline="0" dirty="0" smtClean="0"/>
              <a:t> conservative p</a:t>
            </a:r>
            <a:r>
              <a:rPr lang="en-US" dirty="0" smtClean="0"/>
              <a:t>olicy makers reacted negatively and </a:t>
            </a:r>
            <a:r>
              <a:rPr lang="en-US" baseline="0" dirty="0" smtClean="0"/>
              <a:t>claimed the project was lying, that it was a </a:t>
            </a:r>
            <a:r>
              <a:rPr lang="en-US" dirty="0" smtClean="0"/>
              <a:t>misuse of the data</a:t>
            </a:r>
            <a:r>
              <a:rPr lang="en-US" baseline="0" dirty="0" smtClean="0"/>
              <a:t> </a:t>
            </a:r>
            <a:r>
              <a:rPr lang="en-US" dirty="0" smtClean="0"/>
              <a:t>and hurting business.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19760F9E-3234-4727-B9DE-2F0818F61D93}" type="slidenum">
              <a:rPr lang="en-US" smtClean="0"/>
              <a:t>39</a:t>
            </a:fld>
            <a:endParaRPr lang="en-US"/>
          </a:p>
        </p:txBody>
      </p:sp>
    </p:spTree>
    <p:extLst>
      <p:ext uri="{BB962C8B-B14F-4D97-AF65-F5344CB8AC3E}">
        <p14:creationId xmlns:p14="http://schemas.microsoft.com/office/powerpoint/2010/main" val="142028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Other counties reported that the</a:t>
            </a:r>
            <a:r>
              <a:rPr lang="en-US" baseline="0" dirty="0" smtClean="0"/>
              <a:t> presentations enticed more volunteers to join the ranks.</a:t>
            </a:r>
            <a:endParaRPr lang="en-US" dirty="0" smtClean="0"/>
          </a:p>
          <a:p>
            <a:endParaRPr lang="en-US" dirty="0" smtClean="0"/>
          </a:p>
          <a:p>
            <a:r>
              <a:rPr lang="en-US" dirty="0" smtClean="0"/>
              <a:t>LA County: “Lots of people have contacted wanting more information… wanting further analysis of the data. Generated a lot of interest and new </a:t>
            </a:r>
            <a:r>
              <a:rPr lang="en-US" dirty="0" smtClean="0"/>
              <a:t>non- </a:t>
            </a:r>
            <a:r>
              <a:rPr lang="en-US" dirty="0" smtClean="0"/>
              <a:t>traditional partners.” Heather Frank</a:t>
            </a:r>
          </a:p>
          <a:p>
            <a:endParaRPr lang="en-US" dirty="0" smtClean="0"/>
          </a:p>
          <a:p>
            <a:r>
              <a:rPr lang="en-US" dirty="0" smtClean="0"/>
              <a:t>Pasadena: </a:t>
            </a:r>
            <a:r>
              <a:rPr lang="en-US" dirty="0" smtClean="0"/>
              <a:t>“Helped </a:t>
            </a:r>
            <a:r>
              <a:rPr lang="en-US" dirty="0" smtClean="0"/>
              <a:t>generate volunteers who are very interested in seeing the outcome of the </a:t>
            </a:r>
            <a:r>
              <a:rPr lang="en-US" dirty="0" smtClean="0"/>
              <a:t>campaign.” </a:t>
            </a:r>
            <a:r>
              <a:rPr lang="en-US" dirty="0" smtClean="0"/>
              <a:t>Statice Wilmore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19760F9E-3234-4727-B9DE-2F0818F61D93}" type="slidenum">
              <a:rPr lang="en-US" smtClean="0"/>
              <a:t>40</a:t>
            </a:fld>
            <a:endParaRPr lang="en-US"/>
          </a:p>
        </p:txBody>
      </p:sp>
    </p:spTree>
    <p:extLst>
      <p:ext uri="{BB962C8B-B14F-4D97-AF65-F5344CB8AC3E}">
        <p14:creationId xmlns:p14="http://schemas.microsoft.com/office/powerpoint/2010/main" val="12969314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Other counties immediately saw the value of</a:t>
            </a:r>
            <a:r>
              <a:rPr lang="en-US" baseline="0" dirty="0" smtClean="0"/>
              <a:t> investing the time to create data visualizations.</a:t>
            </a:r>
          </a:p>
          <a:p>
            <a:endParaRPr lang="en-US" dirty="0" smtClean="0"/>
          </a:p>
          <a:p>
            <a:r>
              <a:rPr lang="en-US" dirty="0" smtClean="0"/>
              <a:t>Kern County: “It helps a lot. If you see a picture you </a:t>
            </a:r>
            <a:r>
              <a:rPr lang="en-US" dirty="0" smtClean="0"/>
              <a:t>can’t </a:t>
            </a:r>
            <a:r>
              <a:rPr lang="en-US" dirty="0" smtClean="0"/>
              <a:t>escape it.” </a:t>
            </a:r>
            <a:r>
              <a:rPr lang="en-US" dirty="0" err="1" smtClean="0"/>
              <a:t>Nsale</a:t>
            </a:r>
            <a:r>
              <a:rPr lang="en-US" dirty="0" smtClean="0"/>
              <a:t> </a:t>
            </a:r>
            <a:r>
              <a:rPr lang="en-US" dirty="0" err="1" smtClean="0"/>
              <a:t>Nsuangani</a:t>
            </a:r>
            <a:endParaRPr lang="en-US" dirty="0" smtClean="0"/>
          </a:p>
          <a:p>
            <a:endParaRPr lang="en-US" dirty="0" smtClean="0"/>
          </a:p>
          <a:p>
            <a:r>
              <a:rPr lang="en-US" dirty="0" smtClean="0"/>
              <a:t>Mariposa County: “Data visualization makes it pop out, makes it so digestible they can get the point very quickly.” Sue </a:t>
            </a:r>
            <a:r>
              <a:rPr lang="en-US" dirty="0" err="1" smtClean="0"/>
              <a:t>Haun</a:t>
            </a:r>
            <a:r>
              <a:rPr lang="en-US" dirty="0" smtClean="0"/>
              <a:t> </a:t>
            </a:r>
            <a:r>
              <a:rPr lang="en-US" dirty="0" smtClean="0"/>
              <a:t>evaluator. </a:t>
            </a:r>
          </a:p>
          <a:p>
            <a:endParaRPr lang="en-US" dirty="0" smtClean="0"/>
          </a:p>
          <a:p>
            <a:r>
              <a:rPr lang="en-US" dirty="0" smtClean="0"/>
              <a:t>Merced </a:t>
            </a:r>
            <a:r>
              <a:rPr lang="en-US" dirty="0" smtClean="0"/>
              <a:t>County: “This really helped people to grasp the main message and see the findings of the data…” </a:t>
            </a:r>
            <a:r>
              <a:rPr lang="en-US" dirty="0" err="1" smtClean="0"/>
              <a:t>Evi</a:t>
            </a:r>
            <a:r>
              <a:rPr lang="en-US" dirty="0" smtClean="0"/>
              <a:t> Hernandez</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9760F9E-3234-4727-B9DE-2F0818F61D93}" type="slidenum">
              <a:rPr lang="en-US" smtClean="0"/>
              <a:t>41</a:t>
            </a:fld>
            <a:endParaRPr lang="en-US"/>
          </a:p>
        </p:txBody>
      </p:sp>
    </p:spTree>
    <p:extLst>
      <p:ext uri="{BB962C8B-B14F-4D97-AF65-F5344CB8AC3E}">
        <p14:creationId xmlns:p14="http://schemas.microsoft.com/office/powerpoint/2010/main" val="12969314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Other counties learned a lot from the process.  </a:t>
            </a:r>
          </a:p>
          <a:p>
            <a:r>
              <a:rPr lang="en-US" dirty="0" smtClean="0"/>
              <a:t>Nevada County: “Have to be strategic and focused… must be careful not to come off as </a:t>
            </a:r>
            <a:r>
              <a:rPr lang="en-US" dirty="0" smtClean="0"/>
              <a:t>anti-business</a:t>
            </a:r>
            <a:r>
              <a:rPr lang="en-US" dirty="0" smtClean="0"/>
              <a:t>.” Shannon </a:t>
            </a:r>
            <a:r>
              <a:rPr lang="en-US" dirty="0" err="1" smtClean="0"/>
              <a:t>Glaz</a:t>
            </a:r>
            <a:endParaRPr lang="en-US" dirty="0" smtClean="0"/>
          </a:p>
          <a:p>
            <a:endParaRPr lang="en-US" dirty="0" smtClean="0"/>
          </a:p>
          <a:p>
            <a:r>
              <a:rPr lang="en-US" dirty="0" smtClean="0"/>
              <a:t>San Mateo County: “Learned that they have to be careful in how they pose the data. They want the data to be an empowering tool for the community, not something that calls out individual retailers and makes them feel demonized.” Shaunda Scruggs </a:t>
            </a:r>
          </a:p>
          <a:p>
            <a:endParaRPr lang="en-US" dirty="0" smtClean="0"/>
          </a:p>
          <a:p>
            <a:endParaRPr lang="en-US" dirty="0" smtClean="0"/>
          </a:p>
          <a:p>
            <a:endParaRPr lang="en-US" dirty="0" smtClean="0"/>
          </a:p>
          <a:p>
            <a:endParaRPr lang="en-US" dirty="0" smtClean="0"/>
          </a:p>
          <a:p>
            <a:endParaRPr lang="en-US" dirty="0" smtClean="0"/>
          </a:p>
          <a:p>
            <a:endParaRPr lang="en-US" b="1" dirty="0" smtClean="0"/>
          </a:p>
          <a:p>
            <a:endParaRPr lang="en-US" dirty="0"/>
          </a:p>
        </p:txBody>
      </p:sp>
      <p:sp>
        <p:nvSpPr>
          <p:cNvPr id="4" name="Slide Number Placeholder 3"/>
          <p:cNvSpPr>
            <a:spLocks noGrp="1"/>
          </p:cNvSpPr>
          <p:nvPr>
            <p:ph type="sldNum" sz="quarter" idx="10"/>
          </p:nvPr>
        </p:nvSpPr>
        <p:spPr/>
        <p:txBody>
          <a:bodyPr/>
          <a:lstStyle/>
          <a:p>
            <a:fld id="{19760F9E-3234-4727-B9DE-2F0818F61D93}" type="slidenum">
              <a:rPr lang="en-US" smtClean="0"/>
              <a:t>42</a:t>
            </a:fld>
            <a:endParaRPr lang="en-US"/>
          </a:p>
        </p:txBody>
      </p:sp>
    </p:spTree>
    <p:extLst>
      <p:ext uri="{BB962C8B-B14F-4D97-AF65-F5344CB8AC3E}">
        <p14:creationId xmlns:p14="http://schemas.microsoft.com/office/powerpoint/2010/main" val="22108999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Observational data from over 7,300 stores across </a:t>
            </a:r>
            <a:r>
              <a:rPr lang="en-US" baseline="0" dirty="0" smtClean="0"/>
              <a:t>the state</a:t>
            </a:r>
            <a:r>
              <a:rPr lang="en-US" dirty="0" smtClean="0"/>
              <a:t> into…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19760F9E-3234-4727-B9DE-2F0818F61D93}" type="slidenum">
              <a:rPr lang="en-US" smtClean="0"/>
              <a:t>4</a:t>
            </a:fld>
            <a:endParaRPr lang="en-US"/>
          </a:p>
        </p:txBody>
      </p:sp>
    </p:spTree>
    <p:extLst>
      <p:ext uri="{BB962C8B-B14F-4D97-AF65-F5344CB8AC3E}">
        <p14:creationId xmlns:p14="http://schemas.microsoft.com/office/powerpoint/2010/main" val="7357862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From our KII we also heard their requests for more TA,</a:t>
            </a:r>
            <a:r>
              <a:rPr lang="en-US" sz="1200" kern="1200" baseline="0" dirty="0" smtClean="0">
                <a:solidFill>
                  <a:schemeClr val="tx1"/>
                </a:solidFill>
                <a:effectLst/>
                <a:latin typeface="+mn-lt"/>
                <a:ea typeface="+mn-ea"/>
                <a:cs typeface="+mn-cs"/>
              </a:rPr>
              <a:t> webinars, and resources on how to create their own data vis and more of them to use for </a:t>
            </a:r>
            <a:r>
              <a:rPr lang="en-US" sz="1200" kern="1200" dirty="0" smtClean="0">
                <a:solidFill>
                  <a:schemeClr val="tx1"/>
                </a:solidFill>
                <a:effectLst/>
                <a:latin typeface="+mn-lt"/>
                <a:ea typeface="+mn-ea"/>
                <a:cs typeface="+mn-cs"/>
              </a:rPr>
              <a:t>other policy objectives, planning, and sharing results w partners and online.</a:t>
            </a:r>
          </a:p>
          <a:p>
            <a:pPr lvl="0"/>
            <a:endParaRPr lang="en-US" dirty="0" smtClean="0"/>
          </a:p>
        </p:txBody>
      </p:sp>
      <p:sp>
        <p:nvSpPr>
          <p:cNvPr id="4" name="Slide Number Placeholder 3"/>
          <p:cNvSpPr>
            <a:spLocks noGrp="1"/>
          </p:cNvSpPr>
          <p:nvPr>
            <p:ph type="sldNum" sz="quarter" idx="10"/>
          </p:nvPr>
        </p:nvSpPr>
        <p:spPr/>
        <p:txBody>
          <a:bodyPr/>
          <a:lstStyle/>
          <a:p>
            <a:fld id="{19760F9E-3234-4727-B9DE-2F0818F61D93}" type="slidenum">
              <a:rPr lang="en-US" smtClean="0"/>
              <a:t>43</a:t>
            </a:fld>
            <a:endParaRPr lang="en-US"/>
          </a:p>
        </p:txBody>
      </p:sp>
    </p:spTree>
    <p:extLst>
      <p:ext uri="{BB962C8B-B14F-4D97-AF65-F5344CB8AC3E}">
        <p14:creationId xmlns:p14="http://schemas.microsoft.com/office/powerpoint/2010/main" val="32699166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They </a:t>
            </a:r>
            <a:r>
              <a:rPr lang="en-US" sz="1200" kern="1200" dirty="0" smtClean="0">
                <a:solidFill>
                  <a:schemeClr val="tx1"/>
                </a:solidFill>
                <a:effectLst/>
                <a:latin typeface="+mn-lt"/>
                <a:ea typeface="+mn-ea"/>
                <a:cs typeface="+mn-cs"/>
              </a:rPr>
              <a:t>want to make sure that the Data </a:t>
            </a:r>
            <a:r>
              <a:rPr lang="en-US" sz="1200" kern="1200" dirty="0" err="1" smtClean="0">
                <a:solidFill>
                  <a:schemeClr val="tx1"/>
                </a:solidFill>
                <a:effectLst/>
                <a:latin typeface="+mn-lt"/>
                <a:ea typeface="+mn-ea"/>
                <a:cs typeface="+mn-cs"/>
              </a:rPr>
              <a:t>viz</a:t>
            </a:r>
            <a:r>
              <a:rPr lang="en-US" sz="1200" kern="1200" dirty="0" smtClean="0">
                <a:solidFill>
                  <a:schemeClr val="tx1"/>
                </a:solidFill>
                <a:effectLst/>
                <a:latin typeface="+mn-lt"/>
                <a:ea typeface="+mn-ea"/>
                <a:cs typeface="+mn-cs"/>
              </a:rPr>
              <a:t> communicates Advocacy &amp; empowerment with a balanced message and proper framing so that they don’t vilify stakeholders they need cooperation from. </a:t>
            </a:r>
            <a:r>
              <a:rPr lang="en-US" sz="1200" kern="1200" baseline="0" dirty="0" smtClean="0">
                <a:solidFill>
                  <a:schemeClr val="tx1"/>
                </a:solidFill>
                <a:effectLst/>
                <a:latin typeface="+mn-lt"/>
                <a:ea typeface="+mn-ea"/>
                <a:cs typeface="+mn-cs"/>
              </a:rPr>
              <a:t> </a:t>
            </a:r>
            <a:r>
              <a:rPr lang="en-US" baseline="0" dirty="0" smtClean="0"/>
              <a:t>They want help honing the message and call to action to </a:t>
            </a:r>
            <a:r>
              <a:rPr lang="en-US" sz="1200" kern="1200" baseline="0" dirty="0" smtClean="0">
                <a:solidFill>
                  <a:schemeClr val="tx1"/>
                </a:solidFill>
                <a:effectLst/>
                <a:latin typeface="+mn-lt"/>
                <a:ea typeface="+mn-ea"/>
                <a:cs typeface="+mn-cs"/>
              </a:rPr>
              <a:t>garner support and momentum</a:t>
            </a:r>
            <a:r>
              <a:rPr lang="en-US" sz="1200" kern="1200" dirty="0" smtClean="0">
                <a:solidFill>
                  <a:schemeClr val="tx1"/>
                </a:solidFill>
                <a:effectLst/>
                <a:latin typeface="+mn-lt"/>
                <a:ea typeface="+mn-ea"/>
                <a:cs typeface="+mn-cs"/>
              </a:rPr>
              <a:t> for policies that change the landscape of the local retail environment and</a:t>
            </a:r>
            <a:r>
              <a:rPr lang="en-US" sz="1200" kern="1200" baseline="0" dirty="0" smtClean="0">
                <a:solidFill>
                  <a:schemeClr val="tx1"/>
                </a:solidFill>
                <a:effectLst/>
                <a:latin typeface="+mn-lt"/>
                <a:ea typeface="+mn-ea"/>
                <a:cs typeface="+mn-cs"/>
              </a:rPr>
              <a:t> make a healthy impact on people’s lives.  </a:t>
            </a:r>
          </a:p>
          <a:p>
            <a:pPr lvl="0"/>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One of the lessons we’ve learned</a:t>
            </a:r>
            <a:r>
              <a:rPr lang="en-US" sz="1200" kern="1200" baseline="0" dirty="0" smtClean="0">
                <a:solidFill>
                  <a:schemeClr val="tx1"/>
                </a:solidFill>
                <a:effectLst/>
                <a:latin typeface="+mn-lt"/>
                <a:ea typeface="+mn-ea"/>
                <a:cs typeface="+mn-cs"/>
              </a:rPr>
              <a:t> from this research is, </a:t>
            </a:r>
            <a:r>
              <a:rPr lang="en-US" baseline="0" dirty="0" smtClean="0"/>
              <a:t>that there’s a wide range of understanding and expertise among our client s</a:t>
            </a:r>
            <a:r>
              <a:rPr lang="en-US" sz="1200" kern="1200" baseline="0" dirty="0" smtClean="0">
                <a:solidFill>
                  <a:schemeClr val="tx1"/>
                </a:solidFill>
                <a:effectLst/>
                <a:latin typeface="+mn-lt"/>
                <a:ea typeface="+mn-ea"/>
                <a:cs typeface="+mn-cs"/>
              </a:rPr>
              <a:t>o we still need to work on conveying the basic principles of data visualization.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9760F9E-3234-4727-B9DE-2F0818F61D93}" type="slidenum">
              <a:rPr lang="en-US" smtClean="0"/>
              <a:t>44</a:t>
            </a:fld>
            <a:endParaRPr lang="en-US"/>
          </a:p>
        </p:txBody>
      </p:sp>
    </p:spTree>
    <p:extLst>
      <p:ext uri="{BB962C8B-B14F-4D97-AF65-F5344CB8AC3E}">
        <p14:creationId xmlns:p14="http://schemas.microsoft.com/office/powerpoint/2010/main" val="32699166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Secondly</a:t>
            </a:r>
            <a:r>
              <a:rPr lang="en-US" sz="1200" kern="1200" baseline="0" dirty="0" smtClean="0">
                <a:solidFill>
                  <a:schemeClr val="tx1"/>
                </a:solidFill>
                <a:effectLst/>
                <a:latin typeface="+mn-lt"/>
                <a:ea typeface="+mn-ea"/>
                <a:cs typeface="+mn-cs"/>
              </a:rPr>
              <a:t>, w</a:t>
            </a:r>
            <a:r>
              <a:rPr lang="en-US" sz="1200" kern="1200" dirty="0" smtClean="0">
                <a:solidFill>
                  <a:schemeClr val="tx1"/>
                </a:solidFill>
                <a:effectLst/>
                <a:latin typeface="+mn-lt"/>
                <a:ea typeface="+mn-ea"/>
                <a:cs typeface="+mn-cs"/>
              </a:rPr>
              <a:t>hen working with orgs that have ltd resources and skill</a:t>
            </a:r>
            <a:r>
              <a:rPr lang="en-US" sz="1200" kern="1200" baseline="0" dirty="0" smtClean="0">
                <a:solidFill>
                  <a:schemeClr val="tx1"/>
                </a:solidFill>
                <a:effectLst/>
                <a:latin typeface="+mn-lt"/>
                <a:ea typeface="+mn-ea"/>
                <a:cs typeface="+mn-cs"/>
              </a:rPr>
              <a:t> it’s effective to c</a:t>
            </a:r>
            <a:r>
              <a:rPr lang="en-US" dirty="0" smtClean="0"/>
              <a:t>reate templates</a:t>
            </a:r>
            <a:r>
              <a:rPr lang="en-US" baseline="0" dirty="0" smtClean="0"/>
              <a:t> where projects can just plug in their own data/info/message.  They’re in need of </a:t>
            </a:r>
            <a:r>
              <a:rPr lang="en-US" dirty="0" smtClean="0"/>
              <a:t>step </a:t>
            </a:r>
            <a:r>
              <a:rPr lang="en-US" dirty="0"/>
              <a:t>by step </a:t>
            </a:r>
            <a:r>
              <a:rPr lang="en-US" dirty="0" smtClean="0"/>
              <a:t>instructions and tools, and are looking for a gallery of data</a:t>
            </a:r>
            <a:r>
              <a:rPr lang="en-US" baseline="0" dirty="0" smtClean="0"/>
              <a:t> vis examples.  We heard them loud and clear and will be working on providing those resources – drawing on the expertise of people in this room and in the field.  So don’t be surprised if we contact you in near future!</a:t>
            </a:r>
          </a:p>
          <a:p>
            <a:pPr lvl="0"/>
            <a:endParaRPr lang="en-US" baseline="0" dirty="0" smtClean="0"/>
          </a:p>
          <a:p>
            <a:pPr lvl="0"/>
            <a:endParaRPr lang="en-US" baseline="0" dirty="0" smtClean="0"/>
          </a:p>
          <a:p>
            <a:pPr lvl="0"/>
            <a:endParaRPr lang="en-US" baseline="0" dirty="0" smtClean="0"/>
          </a:p>
          <a:p>
            <a:pPr lvl="0"/>
            <a:endParaRPr lang="en-US" dirty="0"/>
          </a:p>
          <a:p>
            <a:endParaRPr lang="en-US" dirty="0"/>
          </a:p>
        </p:txBody>
      </p:sp>
      <p:sp>
        <p:nvSpPr>
          <p:cNvPr id="4" name="Slide Number Placeholder 3"/>
          <p:cNvSpPr>
            <a:spLocks noGrp="1"/>
          </p:cNvSpPr>
          <p:nvPr>
            <p:ph type="sldNum" sz="quarter" idx="10"/>
          </p:nvPr>
        </p:nvSpPr>
        <p:spPr/>
        <p:txBody>
          <a:bodyPr/>
          <a:lstStyle/>
          <a:p>
            <a:fld id="{19760F9E-3234-4727-B9DE-2F0818F61D93}" type="slidenum">
              <a:rPr lang="en-US" smtClean="0"/>
              <a:t>45</a:t>
            </a:fld>
            <a:endParaRPr lang="en-US"/>
          </a:p>
        </p:txBody>
      </p:sp>
    </p:spTree>
    <p:extLst>
      <p:ext uri="{BB962C8B-B14F-4D97-AF65-F5344CB8AC3E}">
        <p14:creationId xmlns:p14="http://schemas.microsoft.com/office/powerpoint/2010/main" val="3269916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a:t>
            </a:r>
            <a:r>
              <a:rPr lang="en-US" baseline="0" dirty="0" smtClean="0"/>
              <a:t> 240 pieces of media </a:t>
            </a:r>
            <a:r>
              <a:rPr lang="en-US" dirty="0" smtClean="0"/>
              <a:t>coverage. </a:t>
            </a:r>
            <a:endParaRPr lang="en-US" dirty="0"/>
          </a:p>
        </p:txBody>
      </p:sp>
      <p:sp>
        <p:nvSpPr>
          <p:cNvPr id="4" name="Slide Number Placeholder 3"/>
          <p:cNvSpPr>
            <a:spLocks noGrp="1"/>
          </p:cNvSpPr>
          <p:nvPr>
            <p:ph type="sldNum" sz="quarter" idx="10"/>
          </p:nvPr>
        </p:nvSpPr>
        <p:spPr/>
        <p:txBody>
          <a:bodyPr/>
          <a:lstStyle/>
          <a:p>
            <a:fld id="{19760F9E-3234-4727-B9DE-2F0818F61D93}" type="slidenum">
              <a:rPr lang="en-US" smtClean="0"/>
              <a:t>5</a:t>
            </a:fld>
            <a:endParaRPr lang="en-US"/>
          </a:p>
        </p:txBody>
      </p:sp>
    </p:spTree>
    <p:extLst>
      <p:ext uri="{BB962C8B-B14F-4D97-AF65-F5344CB8AC3E}">
        <p14:creationId xmlns:p14="http://schemas.microsoft.com/office/powerpoint/2010/main" val="30475601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I’m Robin </a:t>
            </a:r>
            <a:r>
              <a:rPr lang="en-US" baseline="0" dirty="0" err="1" smtClean="0"/>
              <a:t>Kipke</a:t>
            </a:r>
            <a:r>
              <a:rPr lang="en-US" baseline="0" dirty="0" smtClean="0"/>
              <a:t> and this is my colleague Catherine Dizon and we are associates at the Tobacco Control Evaluation Center at the University of CA, Davis.  As the evaluation capacity building center for the CA Tobacco Control Program, our team trained projects for this statewide data collection effort, provided technical assistance in the field, and offered guidance about writing up and representing the data to various audiences. </a:t>
            </a:r>
            <a:endParaRPr lang="en-US" dirty="0" smtClean="0"/>
          </a:p>
          <a:p>
            <a:endParaRPr lang="en-US" dirty="0"/>
          </a:p>
        </p:txBody>
      </p:sp>
      <p:sp>
        <p:nvSpPr>
          <p:cNvPr id="4" name="Slide Number Placeholder 3"/>
          <p:cNvSpPr>
            <a:spLocks noGrp="1"/>
          </p:cNvSpPr>
          <p:nvPr>
            <p:ph type="sldNum" sz="quarter" idx="10"/>
          </p:nvPr>
        </p:nvSpPr>
        <p:spPr/>
        <p:txBody>
          <a:bodyPr/>
          <a:lstStyle/>
          <a:p>
            <a:fld id="{19760F9E-3234-4727-B9DE-2F0818F61D93}" type="slidenum">
              <a:rPr lang="en-US" smtClean="0"/>
              <a:t>8</a:t>
            </a:fld>
            <a:endParaRPr lang="en-US"/>
          </a:p>
        </p:txBody>
      </p:sp>
    </p:spTree>
    <p:extLst>
      <p:ext uri="{BB962C8B-B14F-4D97-AF65-F5344CB8AC3E}">
        <p14:creationId xmlns:p14="http://schemas.microsoft.com/office/powerpoint/2010/main" val="31055107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how our story began….In</a:t>
            </a:r>
            <a:r>
              <a:rPr lang="en-US" baseline="0" dirty="0" smtClean="0"/>
              <a:t> an effort to improve the health of local communities, t</a:t>
            </a:r>
            <a:r>
              <a:rPr lang="en-US" dirty="0" smtClean="0"/>
              <a:t>he CA Tobacco Control Program</a:t>
            </a:r>
            <a:r>
              <a:rPr lang="en-US" baseline="0" dirty="0" smtClean="0"/>
              <a:t> which funds these projects</a:t>
            </a:r>
            <a:r>
              <a:rPr lang="en-US" dirty="0" smtClean="0"/>
              <a:t> sought to </a:t>
            </a:r>
            <a:r>
              <a:rPr lang="en-US" baseline="0" dirty="0" smtClean="0"/>
              <a:t>document the availability, marketing and pricing of…</a:t>
            </a:r>
            <a:endParaRPr lang="en-US" dirty="0"/>
          </a:p>
        </p:txBody>
      </p:sp>
      <p:sp>
        <p:nvSpPr>
          <p:cNvPr id="4" name="Slide Number Placeholder 3"/>
          <p:cNvSpPr>
            <a:spLocks noGrp="1"/>
          </p:cNvSpPr>
          <p:nvPr>
            <p:ph type="sldNum" sz="quarter" idx="10"/>
          </p:nvPr>
        </p:nvSpPr>
        <p:spPr/>
        <p:txBody>
          <a:bodyPr/>
          <a:lstStyle/>
          <a:p>
            <a:fld id="{19760F9E-3234-4727-B9DE-2F0818F61D93}" type="slidenum">
              <a:rPr lang="en-US" smtClean="0"/>
              <a:t>9</a:t>
            </a:fld>
            <a:endParaRPr lang="en-US"/>
          </a:p>
        </p:txBody>
      </p:sp>
    </p:spTree>
    <p:extLst>
      <p:ext uri="{BB962C8B-B14F-4D97-AF65-F5344CB8AC3E}">
        <p14:creationId xmlns:p14="http://schemas.microsoft.com/office/powerpoint/2010/main" val="25136455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Tobacco products</a:t>
            </a:r>
            <a:endParaRPr lang="en-US" dirty="0"/>
          </a:p>
        </p:txBody>
      </p:sp>
      <p:sp>
        <p:nvSpPr>
          <p:cNvPr id="4" name="Slide Number Placeholder 3"/>
          <p:cNvSpPr>
            <a:spLocks noGrp="1"/>
          </p:cNvSpPr>
          <p:nvPr>
            <p:ph type="sldNum" sz="quarter" idx="10"/>
          </p:nvPr>
        </p:nvSpPr>
        <p:spPr/>
        <p:txBody>
          <a:bodyPr/>
          <a:lstStyle/>
          <a:p>
            <a:fld id="{19760F9E-3234-4727-B9DE-2F0818F61D93}" type="slidenum">
              <a:rPr lang="en-US" smtClean="0"/>
              <a:t>10</a:t>
            </a:fld>
            <a:endParaRPr lang="en-US"/>
          </a:p>
        </p:txBody>
      </p:sp>
    </p:spTree>
    <p:extLst>
      <p:ext uri="{BB962C8B-B14F-4D97-AF65-F5344CB8AC3E}">
        <p14:creationId xmlns:p14="http://schemas.microsoft.com/office/powerpoint/2010/main" val="16097106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Alcoholic beverages</a:t>
            </a:r>
            <a:endParaRPr lang="en-US" dirty="0"/>
          </a:p>
        </p:txBody>
      </p:sp>
      <p:sp>
        <p:nvSpPr>
          <p:cNvPr id="4" name="Slide Number Placeholder 3"/>
          <p:cNvSpPr>
            <a:spLocks noGrp="1"/>
          </p:cNvSpPr>
          <p:nvPr>
            <p:ph type="sldNum" sz="quarter" idx="10"/>
          </p:nvPr>
        </p:nvSpPr>
        <p:spPr/>
        <p:txBody>
          <a:bodyPr/>
          <a:lstStyle/>
          <a:p>
            <a:fld id="{19760F9E-3234-4727-B9DE-2F0818F61D93}" type="slidenum">
              <a:rPr lang="en-US" smtClean="0"/>
              <a:t>11</a:t>
            </a:fld>
            <a:endParaRPr lang="en-US"/>
          </a:p>
        </p:txBody>
      </p:sp>
    </p:spTree>
    <p:extLst>
      <p:ext uri="{BB962C8B-B14F-4D97-AF65-F5344CB8AC3E}">
        <p14:creationId xmlns:p14="http://schemas.microsoft.com/office/powerpoint/2010/main" val="20043502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911B153-63C2-43BE-B2E2-EC34518FEDC8}" type="datetimeFigureOut">
              <a:rPr lang="en-US" smtClean="0"/>
              <a:t>6/3/2015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9ED307-5C54-4B20-80EB-DDA39157789B}" type="slidenum">
              <a:rPr lang="en-US" smtClean="0"/>
              <a:t>‹#›</a:t>
            </a:fld>
            <a:endParaRPr lang="en-US"/>
          </a:p>
        </p:txBody>
      </p:sp>
    </p:spTree>
    <p:extLst>
      <p:ext uri="{BB962C8B-B14F-4D97-AF65-F5344CB8AC3E}">
        <p14:creationId xmlns:p14="http://schemas.microsoft.com/office/powerpoint/2010/main" val="1447299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11B153-63C2-43BE-B2E2-EC34518FEDC8}" type="datetimeFigureOut">
              <a:rPr lang="en-US" smtClean="0"/>
              <a:t>6/3/2015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9ED307-5C54-4B20-80EB-DDA39157789B}" type="slidenum">
              <a:rPr lang="en-US" smtClean="0"/>
              <a:t>‹#›</a:t>
            </a:fld>
            <a:endParaRPr lang="en-US"/>
          </a:p>
        </p:txBody>
      </p:sp>
    </p:spTree>
    <p:extLst>
      <p:ext uri="{BB962C8B-B14F-4D97-AF65-F5344CB8AC3E}">
        <p14:creationId xmlns:p14="http://schemas.microsoft.com/office/powerpoint/2010/main" val="3151270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11B153-63C2-43BE-B2E2-EC34518FEDC8}" type="datetimeFigureOut">
              <a:rPr lang="en-US" smtClean="0"/>
              <a:t>6/3/2015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9ED307-5C54-4B20-80EB-DDA39157789B}" type="slidenum">
              <a:rPr lang="en-US" smtClean="0"/>
              <a:t>‹#›</a:t>
            </a:fld>
            <a:endParaRPr lang="en-US"/>
          </a:p>
        </p:txBody>
      </p:sp>
    </p:spTree>
    <p:extLst>
      <p:ext uri="{BB962C8B-B14F-4D97-AF65-F5344CB8AC3E}">
        <p14:creationId xmlns:p14="http://schemas.microsoft.com/office/powerpoint/2010/main" val="25424872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11B153-63C2-43BE-B2E2-EC34518FEDC8}" type="datetimeFigureOut">
              <a:rPr lang="en-US" smtClean="0"/>
              <a:t>6/3/2015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9ED307-5C54-4B20-80EB-DDA39157789B}" type="slidenum">
              <a:rPr lang="en-US" smtClean="0"/>
              <a:t>‹#›</a:t>
            </a:fld>
            <a:endParaRPr lang="en-US"/>
          </a:p>
        </p:txBody>
      </p:sp>
    </p:spTree>
    <p:extLst>
      <p:ext uri="{BB962C8B-B14F-4D97-AF65-F5344CB8AC3E}">
        <p14:creationId xmlns:p14="http://schemas.microsoft.com/office/powerpoint/2010/main" val="341235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911B153-63C2-43BE-B2E2-EC34518FEDC8}" type="datetimeFigureOut">
              <a:rPr lang="en-US" smtClean="0"/>
              <a:t>6/3/2015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9ED307-5C54-4B20-80EB-DDA39157789B}" type="slidenum">
              <a:rPr lang="en-US" smtClean="0"/>
              <a:t>‹#›</a:t>
            </a:fld>
            <a:endParaRPr lang="en-US"/>
          </a:p>
        </p:txBody>
      </p:sp>
    </p:spTree>
    <p:extLst>
      <p:ext uri="{BB962C8B-B14F-4D97-AF65-F5344CB8AC3E}">
        <p14:creationId xmlns:p14="http://schemas.microsoft.com/office/powerpoint/2010/main" val="20251923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911B153-63C2-43BE-B2E2-EC34518FEDC8}" type="datetimeFigureOut">
              <a:rPr lang="en-US" smtClean="0"/>
              <a:t>6/3/2015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9ED307-5C54-4B20-80EB-DDA39157789B}" type="slidenum">
              <a:rPr lang="en-US" smtClean="0"/>
              <a:t>‹#›</a:t>
            </a:fld>
            <a:endParaRPr lang="en-US"/>
          </a:p>
        </p:txBody>
      </p:sp>
    </p:spTree>
    <p:extLst>
      <p:ext uri="{BB962C8B-B14F-4D97-AF65-F5344CB8AC3E}">
        <p14:creationId xmlns:p14="http://schemas.microsoft.com/office/powerpoint/2010/main" val="3376383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911B153-63C2-43BE-B2E2-EC34518FEDC8}" type="datetimeFigureOut">
              <a:rPr lang="en-US" smtClean="0"/>
              <a:t>6/3/2015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9ED307-5C54-4B20-80EB-DDA39157789B}" type="slidenum">
              <a:rPr lang="en-US" smtClean="0"/>
              <a:t>‹#›</a:t>
            </a:fld>
            <a:endParaRPr lang="en-US"/>
          </a:p>
        </p:txBody>
      </p:sp>
    </p:spTree>
    <p:extLst>
      <p:ext uri="{BB962C8B-B14F-4D97-AF65-F5344CB8AC3E}">
        <p14:creationId xmlns:p14="http://schemas.microsoft.com/office/powerpoint/2010/main" val="12864141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911B153-63C2-43BE-B2E2-EC34518FEDC8}" type="datetimeFigureOut">
              <a:rPr lang="en-US" smtClean="0"/>
              <a:t>6/3/2015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9ED307-5C54-4B20-80EB-DDA39157789B}" type="slidenum">
              <a:rPr lang="en-US" smtClean="0"/>
              <a:t>‹#›</a:t>
            </a:fld>
            <a:endParaRPr lang="en-US"/>
          </a:p>
        </p:txBody>
      </p:sp>
    </p:spTree>
    <p:extLst>
      <p:ext uri="{BB962C8B-B14F-4D97-AF65-F5344CB8AC3E}">
        <p14:creationId xmlns:p14="http://schemas.microsoft.com/office/powerpoint/2010/main" val="3955021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11B153-63C2-43BE-B2E2-EC34518FEDC8}" type="datetimeFigureOut">
              <a:rPr lang="en-US" smtClean="0"/>
              <a:t>6/3/2015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9ED307-5C54-4B20-80EB-DDA39157789B}" type="slidenum">
              <a:rPr lang="en-US" smtClean="0"/>
              <a:t>‹#›</a:t>
            </a:fld>
            <a:endParaRPr lang="en-US"/>
          </a:p>
        </p:txBody>
      </p:sp>
    </p:spTree>
    <p:extLst>
      <p:ext uri="{BB962C8B-B14F-4D97-AF65-F5344CB8AC3E}">
        <p14:creationId xmlns:p14="http://schemas.microsoft.com/office/powerpoint/2010/main" val="4197218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11B153-63C2-43BE-B2E2-EC34518FEDC8}" type="datetimeFigureOut">
              <a:rPr lang="en-US" smtClean="0"/>
              <a:t>6/3/2015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9ED307-5C54-4B20-80EB-DDA39157789B}" type="slidenum">
              <a:rPr lang="en-US" smtClean="0"/>
              <a:t>‹#›</a:t>
            </a:fld>
            <a:endParaRPr lang="en-US"/>
          </a:p>
        </p:txBody>
      </p:sp>
    </p:spTree>
    <p:extLst>
      <p:ext uri="{BB962C8B-B14F-4D97-AF65-F5344CB8AC3E}">
        <p14:creationId xmlns:p14="http://schemas.microsoft.com/office/powerpoint/2010/main" val="3938600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11B153-63C2-43BE-B2E2-EC34518FEDC8}" type="datetimeFigureOut">
              <a:rPr lang="en-US" smtClean="0"/>
              <a:t>6/3/2015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9ED307-5C54-4B20-80EB-DDA39157789B}" type="slidenum">
              <a:rPr lang="en-US" smtClean="0"/>
              <a:t>‹#›</a:t>
            </a:fld>
            <a:endParaRPr lang="en-US"/>
          </a:p>
        </p:txBody>
      </p:sp>
    </p:spTree>
    <p:extLst>
      <p:ext uri="{BB962C8B-B14F-4D97-AF65-F5344CB8AC3E}">
        <p14:creationId xmlns:p14="http://schemas.microsoft.com/office/powerpoint/2010/main" val="611713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11B153-63C2-43BE-B2E2-EC34518FEDC8}" type="datetimeFigureOut">
              <a:rPr lang="en-US" smtClean="0"/>
              <a:t>6/3/2015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9ED307-5C54-4B20-80EB-DDA39157789B}" type="slidenum">
              <a:rPr lang="en-US" smtClean="0"/>
              <a:t>‹#›</a:t>
            </a:fld>
            <a:endParaRPr lang="en-US"/>
          </a:p>
        </p:txBody>
      </p:sp>
    </p:spTree>
    <p:extLst>
      <p:ext uri="{BB962C8B-B14F-4D97-AF65-F5344CB8AC3E}">
        <p14:creationId xmlns:p14="http://schemas.microsoft.com/office/powerpoint/2010/main" val="3923802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2.png"/><Relationship Id="rId5" Type="http://schemas.microsoft.com/office/2007/relationships/hdphoto" Target="../media/hdphoto2.wdp"/><Relationship Id="rId10" Type="http://schemas.microsoft.com/office/2007/relationships/hdphoto" Target="../media/hdphoto3.wdp"/><Relationship Id="rId4" Type="http://schemas.openxmlformats.org/officeDocument/2006/relationships/image" Target="../media/image21.png"/><Relationship Id="rId9"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quickfacts.census.gov/qfd/states/06/0654386.html"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programeval.ucdavis.edu/" TargetMode="External"/><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hyperlink" Target="mailto:tobaccoeval@ucdavis.edu"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3093"/>
            <a:ext cx="9143999" cy="1722843"/>
          </a:xfrm>
        </p:spPr>
        <p:txBody>
          <a:bodyPr>
            <a:normAutofit/>
          </a:bodyPr>
          <a:lstStyle/>
          <a:p>
            <a:r>
              <a:rPr lang="en-US" sz="3200" dirty="0">
                <a:latin typeface="Franklin Gothic Demi Cond" panose="020B0706030402020204" pitchFamily="34" charset="0"/>
              </a:rPr>
              <a:t>Turning Statewide Data Collection </a:t>
            </a:r>
            <a:r>
              <a:rPr lang="en-US" sz="3200" dirty="0" smtClean="0">
                <a:latin typeface="Franklin Gothic Demi Cond" panose="020B0706030402020204" pitchFamily="34" charset="0"/>
              </a:rPr>
              <a:t>into </a:t>
            </a:r>
            <a:r>
              <a:rPr lang="en-US" sz="3200" dirty="0">
                <a:latin typeface="Franklin Gothic Demi Cond" panose="020B0706030402020204" pitchFamily="34" charset="0"/>
              </a:rPr>
              <a:t>a Media Frenzy: </a:t>
            </a:r>
            <a:r>
              <a:rPr lang="en-US" sz="3200" dirty="0" smtClean="0">
                <a:latin typeface="Franklin Gothic Demi Cond" panose="020B0706030402020204" pitchFamily="34" charset="0"/>
              </a:rPr>
              <a:t/>
            </a:r>
            <a:br>
              <a:rPr lang="en-US" sz="3200" dirty="0" smtClean="0">
                <a:latin typeface="Franklin Gothic Demi Cond" panose="020B0706030402020204" pitchFamily="34" charset="0"/>
              </a:rPr>
            </a:br>
            <a:r>
              <a:rPr lang="en-US" sz="3200" dirty="0" smtClean="0">
                <a:latin typeface="Franklin Gothic Demi Cond" panose="020B0706030402020204" pitchFamily="34" charset="0"/>
              </a:rPr>
              <a:t>the </a:t>
            </a:r>
            <a:r>
              <a:rPr lang="en-US" sz="3200" dirty="0">
                <a:latin typeface="Franklin Gothic Demi Cond" panose="020B0706030402020204" pitchFamily="34" charset="0"/>
              </a:rPr>
              <a:t>Role of Data Visualization</a:t>
            </a:r>
          </a:p>
        </p:txBody>
      </p:sp>
      <p:pic>
        <p:nvPicPr>
          <p:cNvPr id="8"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709137"/>
            <a:ext cx="9144000" cy="5148863"/>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p:cNvSpPr/>
          <p:nvPr/>
        </p:nvSpPr>
        <p:spPr>
          <a:xfrm>
            <a:off x="0" y="0"/>
            <a:ext cx="9144000" cy="1709137"/>
          </a:xfrm>
          <a:prstGeom prst="rect">
            <a:avLst/>
          </a:prstGeom>
          <a:solidFill>
            <a:srgbClr val="BB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31775">
              <a:spcBef>
                <a:spcPts val="1800"/>
              </a:spcBef>
            </a:pPr>
            <a:r>
              <a:rPr lang="en-US" sz="3200" dirty="0">
                <a:solidFill>
                  <a:schemeClr val="tx1">
                    <a:lumMod val="75000"/>
                    <a:lumOff val="25000"/>
                  </a:schemeClr>
                </a:solidFill>
                <a:latin typeface="Franklin Gothic Demi Cond" panose="020B0706030402020204" pitchFamily="34" charset="0"/>
              </a:rPr>
              <a:t>Turning Statewide Data Collection into a Media Frenzy: </a:t>
            </a:r>
            <a:br>
              <a:rPr lang="en-US" sz="3200" dirty="0">
                <a:solidFill>
                  <a:schemeClr val="tx1">
                    <a:lumMod val="75000"/>
                    <a:lumOff val="25000"/>
                  </a:schemeClr>
                </a:solidFill>
                <a:latin typeface="Franklin Gothic Demi Cond" panose="020B0706030402020204" pitchFamily="34" charset="0"/>
              </a:rPr>
            </a:br>
            <a:r>
              <a:rPr lang="en-US" sz="3200" dirty="0">
                <a:solidFill>
                  <a:schemeClr val="tx1">
                    <a:lumMod val="75000"/>
                    <a:lumOff val="25000"/>
                  </a:schemeClr>
                </a:solidFill>
                <a:latin typeface="Franklin Gothic Demi Cond" panose="020B0706030402020204" pitchFamily="34" charset="0"/>
              </a:rPr>
              <a:t>the Role of Data Visualization</a:t>
            </a:r>
          </a:p>
        </p:txBody>
      </p:sp>
    </p:spTree>
    <p:extLst>
      <p:ext uri="{BB962C8B-B14F-4D97-AF65-F5344CB8AC3E}">
        <p14:creationId xmlns:p14="http://schemas.microsoft.com/office/powerpoint/2010/main" val="29943744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M:\TCEC Shared Folder\PHOTOS\Katrina - Tobacco Products\Store 3\Cigarette Cases 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802"/>
            <a:ext cx="10299137" cy="6857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5365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C9900">
            <a:alpha val="67843"/>
          </a:srgbClr>
        </a:solidFill>
        <a:effectLst/>
      </p:bgPr>
    </p:bg>
    <p:spTree>
      <p:nvGrpSpPr>
        <p:cNvPr id="1" name=""/>
        <p:cNvGrpSpPr/>
        <p:nvPr/>
      </p:nvGrpSpPr>
      <p:grpSpPr>
        <a:xfrm>
          <a:off x="0" y="0"/>
          <a:ext cx="0" cy="0"/>
          <a:chOff x="0" y="0"/>
          <a:chExt cx="0" cy="0"/>
        </a:xfrm>
      </p:grpSpPr>
      <p:pic>
        <p:nvPicPr>
          <p:cNvPr id="9218" name="Picture 2" descr="M:\TCEC Shared Folder\PHOTOS\Katrina - Tobacco Products\Store 2\Corona Beer Displa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81000"/>
            <a:ext cx="9144000" cy="6088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55539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M:\TCEC Shared Folder\PHOTOS\Katrina - Tobacco Products\Store 1\bucket of apple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457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257800" y="2133600"/>
            <a:ext cx="3200400" cy="1754326"/>
          </a:xfrm>
          <a:prstGeom prst="rect">
            <a:avLst/>
          </a:prstGeom>
          <a:noFill/>
        </p:spPr>
        <p:txBody>
          <a:bodyPr wrap="square" rtlCol="0">
            <a:spAutoFit/>
          </a:bodyPr>
          <a:lstStyle/>
          <a:p>
            <a:r>
              <a:rPr lang="en-US" sz="5400" dirty="0" smtClean="0">
                <a:latin typeface="Franklin Gothic Demi Cond" panose="020B0706030402020204" pitchFamily="34" charset="0"/>
              </a:rPr>
              <a:t>Food Deserts</a:t>
            </a:r>
            <a:endParaRPr lang="en-US" sz="5400" dirty="0">
              <a:latin typeface="Franklin Gothic Demi Cond" panose="020B0706030402020204" pitchFamily="34" charset="0"/>
            </a:endParaRPr>
          </a:p>
        </p:txBody>
      </p:sp>
    </p:spTree>
    <p:extLst>
      <p:ext uri="{BB962C8B-B14F-4D97-AF65-F5344CB8AC3E}">
        <p14:creationId xmlns:p14="http://schemas.microsoft.com/office/powerpoint/2010/main" val="9521823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084685" y="0"/>
            <a:ext cx="5059315" cy="6858000"/>
          </a:xfrm>
          <a:prstGeom prst="rect">
            <a:avLst/>
          </a:prstGeom>
        </p:spPr>
      </p:pic>
      <p:sp>
        <p:nvSpPr>
          <p:cNvPr id="3" name="TextBox 2"/>
          <p:cNvSpPr txBox="1"/>
          <p:nvPr/>
        </p:nvSpPr>
        <p:spPr>
          <a:xfrm>
            <a:off x="228600" y="1524000"/>
            <a:ext cx="3505200" cy="2862322"/>
          </a:xfrm>
          <a:prstGeom prst="rect">
            <a:avLst/>
          </a:prstGeom>
          <a:noFill/>
        </p:spPr>
        <p:txBody>
          <a:bodyPr wrap="square" rtlCol="0">
            <a:spAutoFit/>
          </a:bodyPr>
          <a:lstStyle/>
          <a:p>
            <a:r>
              <a:rPr lang="en-US" sz="6000" dirty="0" smtClean="0">
                <a:latin typeface="Franklin Gothic Demi Cond" panose="020B0706030402020204" pitchFamily="34" charset="0"/>
              </a:rPr>
              <a:t>Protect Youth  from Exposure</a:t>
            </a:r>
            <a:endParaRPr lang="en-US" sz="6000" dirty="0">
              <a:latin typeface="Franklin Gothic Demi Cond" panose="020B0706030402020204" pitchFamily="34" charset="0"/>
            </a:endParaRPr>
          </a:p>
        </p:txBody>
      </p:sp>
    </p:spTree>
    <p:extLst>
      <p:ext uri="{BB962C8B-B14F-4D97-AF65-F5344CB8AC3E}">
        <p14:creationId xmlns:p14="http://schemas.microsoft.com/office/powerpoint/2010/main" val="14306529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rkipke\AppData\Local\Temp\shutterstock_19814054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1167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86885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609600"/>
            <a:ext cx="3906175"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048000" y="4419600"/>
            <a:ext cx="4724400" cy="769441"/>
          </a:xfrm>
          <a:prstGeom prst="rect">
            <a:avLst/>
          </a:prstGeom>
          <a:noFill/>
        </p:spPr>
        <p:txBody>
          <a:bodyPr wrap="square" rtlCol="0">
            <a:spAutoFit/>
          </a:bodyPr>
          <a:lstStyle/>
          <a:p>
            <a:r>
              <a:rPr lang="en-US" sz="4400" dirty="0" smtClean="0">
                <a:latin typeface="Franklin Gothic Demi Cond" panose="020B0706030402020204" pitchFamily="34" charset="0"/>
              </a:rPr>
              <a:t>Limited resources</a:t>
            </a:r>
            <a:endParaRPr lang="en-US" sz="4400" dirty="0">
              <a:latin typeface="Franklin Gothic Demi Cond" panose="020B0706030402020204" pitchFamily="34" charset="0"/>
            </a:endParaRPr>
          </a:p>
        </p:txBody>
      </p:sp>
      <p:sp>
        <p:nvSpPr>
          <p:cNvPr id="3" name="TextBox 2"/>
          <p:cNvSpPr txBox="1"/>
          <p:nvPr/>
        </p:nvSpPr>
        <p:spPr>
          <a:xfrm>
            <a:off x="1629335" y="3581400"/>
            <a:ext cx="3276600" cy="769441"/>
          </a:xfrm>
          <a:prstGeom prst="rect">
            <a:avLst/>
          </a:prstGeom>
          <a:noFill/>
        </p:spPr>
        <p:txBody>
          <a:bodyPr wrap="square" rtlCol="0">
            <a:spAutoFit/>
          </a:bodyPr>
          <a:lstStyle/>
          <a:p>
            <a:r>
              <a:rPr lang="en-US" sz="4400" dirty="0" smtClean="0">
                <a:latin typeface="Franklin Gothic Demi Cond" panose="020B0706030402020204" pitchFamily="34" charset="0"/>
              </a:rPr>
              <a:t>Overworked</a:t>
            </a:r>
            <a:endParaRPr lang="en-US" sz="4400" dirty="0">
              <a:latin typeface="Franklin Gothic Demi Cond" panose="020B0706030402020204" pitchFamily="34" charset="0"/>
            </a:endParaRPr>
          </a:p>
        </p:txBody>
      </p:sp>
      <p:sp>
        <p:nvSpPr>
          <p:cNvPr id="4" name="TextBox 3"/>
          <p:cNvSpPr txBox="1"/>
          <p:nvPr/>
        </p:nvSpPr>
        <p:spPr>
          <a:xfrm>
            <a:off x="4413576" y="5250359"/>
            <a:ext cx="4425623" cy="769441"/>
          </a:xfrm>
          <a:prstGeom prst="rect">
            <a:avLst/>
          </a:prstGeom>
          <a:noFill/>
        </p:spPr>
        <p:txBody>
          <a:bodyPr wrap="square" rtlCol="0">
            <a:spAutoFit/>
          </a:bodyPr>
          <a:lstStyle/>
          <a:p>
            <a:r>
              <a:rPr lang="en-US" sz="4400" dirty="0" smtClean="0">
                <a:latin typeface="Franklin Gothic Demi Cond" panose="020B0706030402020204" pitchFamily="34" charset="0"/>
              </a:rPr>
              <a:t>Lacking expertise</a:t>
            </a:r>
            <a:endParaRPr lang="en-US" sz="4400" dirty="0">
              <a:latin typeface="Franklin Gothic Demi Cond" panose="020B0706030402020204" pitchFamily="34" charset="0"/>
            </a:endParaRPr>
          </a:p>
        </p:txBody>
      </p:sp>
    </p:spTree>
    <p:extLst>
      <p:ext uri="{BB962C8B-B14F-4D97-AF65-F5344CB8AC3E}">
        <p14:creationId xmlns:p14="http://schemas.microsoft.com/office/powerpoint/2010/main" val="26432467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499D0E0-7B93-974C-844A-8F0EC5BD107A}" type="slidenum">
              <a:rPr lang="en-US" smtClean="0"/>
              <a:pPr/>
              <a:t>16</a:t>
            </a:fld>
            <a:endParaRPr lang="en-US"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b="9696"/>
          <a:stretch/>
        </p:blipFill>
        <p:spPr>
          <a:xfrm>
            <a:off x="228600" y="304800"/>
            <a:ext cx="2837613" cy="2895600"/>
          </a:xfrm>
          <a:prstGeom prst="rect">
            <a:avLst/>
          </a:prstGeom>
          <a:noFill/>
          <a:ln>
            <a:solidFill>
              <a:schemeClr val="tx1"/>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2218130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b="9696"/>
          <a:stretch/>
        </p:blipFill>
        <p:spPr>
          <a:xfrm>
            <a:off x="228600" y="304800"/>
            <a:ext cx="2837613" cy="2895600"/>
          </a:xfrm>
          <a:prstGeom prst="rect">
            <a:avLst/>
          </a:prstGeom>
          <a:noFill/>
          <a:ln>
            <a:solidFill>
              <a:schemeClr val="tx1"/>
            </a:solidFill>
          </a:ln>
          <a:effectLst>
            <a:outerShdw blurRad="50800" dist="38100" dir="5400000" algn="t" rotWithShape="0">
              <a:prstClr val="black">
                <a:alpha val="40000"/>
              </a:prstClr>
            </a:outerShdw>
          </a:effectLst>
        </p:spPr>
      </p:pic>
      <p:pic>
        <p:nvPicPr>
          <p:cNvPr id="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315" t="9853" r="18641" b="10000"/>
          <a:stretch/>
        </p:blipFill>
        <p:spPr bwMode="auto">
          <a:xfrm>
            <a:off x="1636520" y="1453243"/>
            <a:ext cx="7329386" cy="525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41829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4843" t="10306" r="34920" b="11576"/>
          <a:stretch/>
        </p:blipFill>
        <p:spPr bwMode="auto">
          <a:xfrm>
            <a:off x="1600200" y="0"/>
            <a:ext cx="5615122" cy="68133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83315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97" t="14609" r="17566" b="11454"/>
          <a:stretch/>
        </p:blipFill>
        <p:spPr bwMode="auto">
          <a:xfrm>
            <a:off x="6220" y="1066800"/>
            <a:ext cx="9288942" cy="5264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79563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809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590800" y="5842337"/>
            <a:ext cx="6553200" cy="1015663"/>
          </a:xfrm>
          <a:prstGeom prst="rect">
            <a:avLst/>
          </a:prstGeom>
          <a:solidFill>
            <a:schemeClr val="accent3">
              <a:lumMod val="60000"/>
              <a:lumOff val="40000"/>
              <a:alpha val="48000"/>
            </a:schemeClr>
          </a:solidFill>
        </p:spPr>
        <p:txBody>
          <a:bodyPr wrap="square" rtlCol="0">
            <a:spAutoFit/>
          </a:bodyPr>
          <a:lstStyle/>
          <a:p>
            <a:r>
              <a:rPr lang="en-US" sz="6000" dirty="0" smtClean="0">
                <a:solidFill>
                  <a:schemeClr val="tx1">
                    <a:lumMod val="95000"/>
                    <a:lumOff val="5000"/>
                  </a:schemeClr>
                </a:solidFill>
                <a:latin typeface="Franklin Gothic Demi Cond" panose="020B0706030402020204" pitchFamily="34" charset="0"/>
              </a:rPr>
              <a:t> Grab Reader Interest</a:t>
            </a:r>
            <a:endParaRPr lang="en-US" sz="6000" dirty="0">
              <a:solidFill>
                <a:schemeClr val="tx1">
                  <a:lumMod val="95000"/>
                  <a:lumOff val="5000"/>
                </a:schemeClr>
              </a:solidFill>
              <a:latin typeface="Franklin Gothic Demi Cond" panose="020B0706030402020204" pitchFamily="34" charset="0"/>
            </a:endParaRPr>
          </a:p>
        </p:txBody>
      </p:sp>
    </p:spTree>
    <p:extLst>
      <p:ext uri="{BB962C8B-B14F-4D97-AF65-F5344CB8AC3E}">
        <p14:creationId xmlns:p14="http://schemas.microsoft.com/office/powerpoint/2010/main" val="33258378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6339" y="2695575"/>
            <a:ext cx="3211393" cy="416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rotWithShape="1">
          <a:blip r:embed="rId4">
            <a:extLst>
              <a:ext uri="{BEBA8EAE-BF5A-486C-A8C5-ECC9F3942E4B}">
                <a14:imgProps xmlns:a14="http://schemas.microsoft.com/office/drawing/2010/main">
                  <a14:imgLayer r:embed="rId5">
                    <a14:imgEffect>
                      <a14:saturation sat="66000"/>
                    </a14:imgEffect>
                    <a14:imgEffect>
                      <a14:brightnessContrast bright="20000" contrast="20000"/>
                    </a14:imgEffect>
                  </a14:imgLayer>
                </a14:imgProps>
              </a:ext>
              <a:ext uri="{28A0092B-C50C-407E-A947-70E740481C1C}">
                <a14:useLocalDpi xmlns:a14="http://schemas.microsoft.com/office/drawing/2010/main" val="0"/>
              </a:ext>
            </a:extLst>
          </a:blip>
          <a:srcRect l="8528" t="32703" r="7480" b="-304"/>
          <a:stretch/>
        </p:blipFill>
        <p:spPr bwMode="auto">
          <a:xfrm>
            <a:off x="0" y="0"/>
            <a:ext cx="5817195"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b="6098"/>
          <a:stretch/>
        </p:blipFill>
        <p:spPr bwMode="auto">
          <a:xfrm>
            <a:off x="5817195" y="1345364"/>
            <a:ext cx="3326805" cy="5549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1845"/>
          <a:stretch/>
        </p:blipFill>
        <p:spPr bwMode="auto">
          <a:xfrm>
            <a:off x="0" y="3628894"/>
            <a:ext cx="5817195" cy="3229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03434" y="-533400"/>
            <a:ext cx="5825585" cy="3813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a:blip r:embed="rId9">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813609" y="0"/>
            <a:ext cx="3330391" cy="235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83222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415" t="10652" r="22865" b="11011"/>
          <a:stretch/>
        </p:blipFill>
        <p:spPr bwMode="auto">
          <a:xfrm>
            <a:off x="268094" y="76201"/>
            <a:ext cx="8494906" cy="6426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06902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5731" t="10932" r="36010" b="10326"/>
          <a:stretch/>
        </p:blipFill>
        <p:spPr bwMode="auto">
          <a:xfrm>
            <a:off x="1752600" y="43466"/>
            <a:ext cx="5257800" cy="6763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33807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16" t="19452" r="10897" b="11435"/>
          <a:stretch/>
        </p:blipFill>
        <p:spPr bwMode="auto">
          <a:xfrm>
            <a:off x="43967" y="2057400"/>
            <a:ext cx="9129999" cy="4538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8151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804" t="11347" r="23207" b="10001"/>
          <a:stretch/>
        </p:blipFill>
        <p:spPr bwMode="auto">
          <a:xfrm>
            <a:off x="-76201" y="0"/>
            <a:ext cx="927441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74358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1886552"/>
          </a:xfrm>
          <a:prstGeom prst="rect">
            <a:avLst/>
          </a:prstGeom>
          <a:solidFill>
            <a:srgbClr val="EEECE2"/>
          </a:solidFill>
        </p:spPr>
        <p:txBody>
          <a:bodyPr wrap="square" rtlCol="0">
            <a:spAutoFit/>
          </a:bodyPr>
          <a:lstStyle/>
          <a:p>
            <a:endParaRPr lang="en-US" dirty="0"/>
          </a:p>
        </p:txBody>
      </p:sp>
      <p:sp>
        <p:nvSpPr>
          <p:cNvPr id="9" name="Title 1"/>
          <p:cNvSpPr txBox="1">
            <a:spLocks/>
          </p:cNvSpPr>
          <p:nvPr/>
        </p:nvSpPr>
        <p:spPr>
          <a:xfrm>
            <a:off x="0" y="1400"/>
            <a:ext cx="9143999" cy="188515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231775" algn="l">
              <a:spcBef>
                <a:spcPts val="1800"/>
              </a:spcBef>
            </a:pPr>
            <a:endParaRPr lang="en-US" sz="3200" dirty="0" smtClean="0">
              <a:latin typeface="Franklin Gothic Demi Cond" panose="020B0706030402020204" pitchFamily="34" charset="0"/>
            </a:endParaRPr>
          </a:p>
          <a:p>
            <a:pPr marL="231775" algn="l">
              <a:spcBef>
                <a:spcPts val="1800"/>
              </a:spcBef>
            </a:pPr>
            <a:r>
              <a:rPr lang="en-US" dirty="0" smtClean="0">
                <a:latin typeface="Franklin Gothic Demi Cond" panose="020B0706030402020204" pitchFamily="34" charset="0"/>
              </a:rPr>
              <a:t>Mission accomplished?</a:t>
            </a:r>
            <a:endParaRPr lang="en-US" dirty="0">
              <a:latin typeface="Franklin Gothic Demi Cond" panose="020B0706030402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00988"/>
            <a:ext cx="9144000" cy="4957011"/>
          </a:xfrm>
          <a:prstGeom prst="rect">
            <a:avLst/>
          </a:prstGeom>
        </p:spPr>
      </p:pic>
    </p:spTree>
    <p:extLst>
      <p:ext uri="{BB962C8B-B14F-4D97-AF65-F5344CB8AC3E}">
        <p14:creationId xmlns:p14="http://schemas.microsoft.com/office/powerpoint/2010/main" val="19616764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84654" y="1"/>
            <a:ext cx="8630746" cy="6853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58273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76200"/>
            <a:ext cx="7424059" cy="670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7748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2057400"/>
            <a:ext cx="4648200" cy="3691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290052"/>
            <a:ext cx="4495800" cy="4060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46165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81000" y="-9581"/>
            <a:ext cx="5257800" cy="6790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8278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5366"/>
          <a:stretch/>
        </p:blipFill>
        <p:spPr bwMode="auto">
          <a:xfrm>
            <a:off x="3962401" y="304800"/>
            <a:ext cx="5181600"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71374" y="3962400"/>
            <a:ext cx="4962625" cy="769441"/>
          </a:xfrm>
          <a:prstGeom prst="rect">
            <a:avLst/>
          </a:prstGeom>
          <a:noFill/>
        </p:spPr>
        <p:txBody>
          <a:bodyPr wrap="square" rtlCol="0">
            <a:spAutoFit/>
          </a:bodyPr>
          <a:lstStyle/>
          <a:p>
            <a:r>
              <a:rPr lang="en-US" sz="4400" dirty="0" smtClean="0">
                <a:latin typeface="Stencil" panose="040409050D0802020404" pitchFamily="82" charset="0"/>
              </a:rPr>
              <a:t>Transformers</a:t>
            </a:r>
            <a:endParaRPr lang="en-US" sz="4400" dirty="0">
              <a:latin typeface="Stencil" panose="040409050D0802020404" pitchFamily="82" charset="0"/>
            </a:endParaRPr>
          </a:p>
        </p:txBody>
      </p:sp>
    </p:spTree>
    <p:extLst>
      <p:ext uri="{BB962C8B-B14F-4D97-AF65-F5344CB8AC3E}">
        <p14:creationId xmlns:p14="http://schemas.microsoft.com/office/powerpoint/2010/main" val="11828818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543" r="9154"/>
          <a:stretch/>
        </p:blipFill>
        <p:spPr bwMode="auto">
          <a:xfrm>
            <a:off x="94808" y="187896"/>
            <a:ext cx="9049192" cy="6441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92979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5612" y="1219200"/>
            <a:ext cx="3776307"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9357" r="8781"/>
          <a:stretch/>
        </p:blipFill>
        <p:spPr bwMode="auto">
          <a:xfrm>
            <a:off x="3881918" y="304800"/>
            <a:ext cx="5220835" cy="40087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8778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Findings</a:t>
            </a:r>
            <a:endParaRPr lang="en-US" dirty="0"/>
          </a:p>
        </p:txBody>
      </p:sp>
      <p:pic>
        <p:nvPicPr>
          <p:cNvPr id="337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250" t="9652" r="21005" b="10000"/>
          <a:stretch/>
        </p:blipFill>
        <p:spPr bwMode="auto">
          <a:xfrm>
            <a:off x="0" y="-19251"/>
            <a:ext cx="9107557" cy="67512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38921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459925490"/>
              </p:ext>
            </p:extLst>
          </p:nvPr>
        </p:nvGraphicFramePr>
        <p:xfrm>
          <a:off x="152400" y="457200"/>
          <a:ext cx="8839201" cy="6019800"/>
        </p:xfrm>
        <a:graphic>
          <a:graphicData uri="http://schemas.openxmlformats.org/drawingml/2006/table">
            <a:tbl>
              <a:tblPr>
                <a:tableStyleId>{5C22544A-7EE6-4342-B048-85BDC9FD1C3A}</a:tableStyleId>
              </a:tblPr>
              <a:tblGrid>
                <a:gridCol w="4236653"/>
                <a:gridCol w="1032203"/>
                <a:gridCol w="797261"/>
                <a:gridCol w="704826"/>
                <a:gridCol w="612389"/>
                <a:gridCol w="704826"/>
                <a:gridCol w="751043"/>
              </a:tblGrid>
              <a:tr h="462101">
                <a:tc gridSpan="7">
                  <a:txBody>
                    <a:bodyPr/>
                    <a:lstStyle/>
                    <a:p>
                      <a:pPr algn="ctr" fontAlgn="b"/>
                      <a:r>
                        <a:rPr lang="en-US" sz="1100" u="none" strike="noStrike" dirty="0">
                          <a:effectLst/>
                        </a:rPr>
                        <a:t>Oversupply of Tobacco Retailers</a:t>
                      </a:r>
                      <a:br>
                        <a:rPr lang="en-US" sz="1100" u="none" strike="noStrike" dirty="0">
                          <a:effectLst/>
                        </a:rPr>
                      </a:br>
                      <a:r>
                        <a:rPr lang="en-US" sz="1100" u="none" strike="noStrike" dirty="0">
                          <a:effectLst/>
                        </a:rPr>
                        <a:t>July 2014</a:t>
                      </a:r>
                      <a:endParaRPr lang="en-US" sz="1100" b="0" i="0" u="none" strike="noStrike" dirty="0">
                        <a:solidFill>
                          <a:srgbClr val="000000"/>
                        </a:solidFill>
                        <a:effectLst/>
                        <a:latin typeface="Arial"/>
                      </a:endParaRPr>
                    </a:p>
                  </a:txBody>
                  <a:tcPr marL="9390" marR="9390" marT="939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49784">
                <a:tc>
                  <a:txBody>
                    <a:bodyPr/>
                    <a:lstStyle/>
                    <a:p>
                      <a:pPr algn="l" fontAlgn="b"/>
                      <a:endParaRPr lang="en-US" sz="1100" b="0" i="0" u="none" strike="noStrike">
                        <a:solidFill>
                          <a:srgbClr val="000000"/>
                        </a:solidFill>
                        <a:effectLst/>
                        <a:latin typeface="Arial"/>
                      </a:endParaRPr>
                    </a:p>
                  </a:txBody>
                  <a:tcPr marL="9390" marR="9390" marT="9390" marB="0" anchor="b"/>
                </a:tc>
                <a:tc>
                  <a:txBody>
                    <a:bodyPr/>
                    <a:lstStyle/>
                    <a:p>
                      <a:pPr algn="l" fontAlgn="b"/>
                      <a:endParaRPr lang="en-US" sz="1100" b="0" i="0" u="none" strike="noStrike">
                        <a:solidFill>
                          <a:srgbClr val="000000"/>
                        </a:solidFill>
                        <a:effectLst/>
                        <a:latin typeface="Arial"/>
                      </a:endParaRPr>
                    </a:p>
                  </a:txBody>
                  <a:tcPr marL="9390" marR="9390" marT="9390" marB="0" anchor="b"/>
                </a:tc>
                <a:tc>
                  <a:txBody>
                    <a:bodyPr/>
                    <a:lstStyle/>
                    <a:p>
                      <a:pPr algn="ctr" fontAlgn="b"/>
                      <a:endParaRPr lang="en-US" sz="1100" b="0" i="0" u="none" strike="noStrike">
                        <a:solidFill>
                          <a:srgbClr val="000000"/>
                        </a:solidFill>
                        <a:effectLst/>
                        <a:latin typeface="Arial"/>
                      </a:endParaRPr>
                    </a:p>
                  </a:txBody>
                  <a:tcPr marL="9390" marR="9390" marT="9390" marB="0" anchor="b"/>
                </a:tc>
                <a:tc>
                  <a:txBody>
                    <a:bodyPr/>
                    <a:lstStyle/>
                    <a:p>
                      <a:pPr algn="ctr" fontAlgn="b"/>
                      <a:endParaRPr lang="en-US" sz="1100" b="0" i="0" u="none" strike="noStrike">
                        <a:solidFill>
                          <a:srgbClr val="000000"/>
                        </a:solidFill>
                        <a:effectLst/>
                        <a:latin typeface="Arial"/>
                      </a:endParaRPr>
                    </a:p>
                  </a:txBody>
                  <a:tcPr marL="9390" marR="9390" marT="9390" marB="0" anchor="b"/>
                </a:tc>
                <a:tc>
                  <a:txBody>
                    <a:bodyPr/>
                    <a:lstStyle/>
                    <a:p>
                      <a:pPr algn="ctr" fontAlgn="b"/>
                      <a:endParaRPr lang="en-US" sz="1100" b="0" i="0" u="none" strike="noStrike">
                        <a:solidFill>
                          <a:srgbClr val="000000"/>
                        </a:solidFill>
                        <a:effectLst/>
                        <a:latin typeface="Arial"/>
                      </a:endParaRPr>
                    </a:p>
                  </a:txBody>
                  <a:tcPr marL="9390" marR="9390" marT="9390" marB="0" anchor="b"/>
                </a:tc>
                <a:tc>
                  <a:txBody>
                    <a:bodyPr/>
                    <a:lstStyle/>
                    <a:p>
                      <a:pPr algn="ctr" fontAlgn="b"/>
                      <a:endParaRPr lang="en-US" sz="1100" b="0" i="0" u="none" strike="noStrike">
                        <a:solidFill>
                          <a:srgbClr val="000000"/>
                        </a:solidFill>
                        <a:effectLst/>
                        <a:latin typeface="Arial"/>
                      </a:endParaRPr>
                    </a:p>
                  </a:txBody>
                  <a:tcPr marL="9390" marR="9390" marT="9390" marB="0" anchor="b"/>
                </a:tc>
                <a:tc>
                  <a:txBody>
                    <a:bodyPr/>
                    <a:lstStyle/>
                    <a:p>
                      <a:pPr algn="ctr" fontAlgn="b"/>
                      <a:endParaRPr lang="en-US" sz="1100" b="0" i="0" u="none" strike="noStrike">
                        <a:solidFill>
                          <a:srgbClr val="000000"/>
                        </a:solidFill>
                        <a:effectLst/>
                        <a:latin typeface="Arial"/>
                      </a:endParaRPr>
                    </a:p>
                  </a:txBody>
                  <a:tcPr marL="9390" marR="9390" marT="9390" marB="0" anchor="b"/>
                </a:tc>
              </a:tr>
              <a:tr h="249784">
                <a:tc>
                  <a:txBody>
                    <a:bodyPr/>
                    <a:lstStyle/>
                    <a:p>
                      <a:pPr algn="l" fontAlgn="b"/>
                      <a:endParaRPr lang="en-US" sz="1100" b="0" i="0" u="none" strike="noStrike">
                        <a:solidFill>
                          <a:srgbClr val="000000"/>
                        </a:solidFill>
                        <a:effectLst/>
                        <a:latin typeface="Arial"/>
                      </a:endParaRPr>
                    </a:p>
                  </a:txBody>
                  <a:tcPr marL="9390" marR="9390" marT="9390" marB="0" anchor="b"/>
                </a:tc>
                <a:tc>
                  <a:txBody>
                    <a:bodyPr/>
                    <a:lstStyle/>
                    <a:p>
                      <a:pPr algn="ctr" fontAlgn="b"/>
                      <a:r>
                        <a:rPr lang="en-US" sz="1100" u="none" strike="noStrike">
                          <a:effectLst/>
                        </a:rPr>
                        <a:t>California</a:t>
                      </a:r>
                      <a:endParaRPr lang="en-US" sz="1100" b="0" i="0" u="none" strike="noStrike">
                        <a:solidFill>
                          <a:srgbClr val="000000"/>
                        </a:solidFill>
                        <a:effectLst/>
                        <a:latin typeface="Arial"/>
                      </a:endParaRPr>
                    </a:p>
                  </a:txBody>
                  <a:tcPr marL="9390" marR="9390" marT="9390" marB="0" anchor="b"/>
                </a:tc>
                <a:tc>
                  <a:txBody>
                    <a:bodyPr/>
                    <a:lstStyle/>
                    <a:p>
                      <a:pPr algn="ctr" fontAlgn="b"/>
                      <a:r>
                        <a:rPr lang="en-US" sz="1100" u="none" strike="noStrike">
                          <a:effectLst/>
                        </a:rPr>
                        <a:t>Butte</a:t>
                      </a:r>
                      <a:endParaRPr lang="en-US" sz="1100" b="0" i="0" u="none" strike="noStrike">
                        <a:solidFill>
                          <a:srgbClr val="000000"/>
                        </a:solidFill>
                        <a:effectLst/>
                        <a:latin typeface="Arial"/>
                      </a:endParaRPr>
                    </a:p>
                  </a:txBody>
                  <a:tcPr marL="9390" marR="9390" marT="9390" marB="0" anchor="b"/>
                </a:tc>
                <a:tc>
                  <a:txBody>
                    <a:bodyPr/>
                    <a:lstStyle/>
                    <a:p>
                      <a:pPr algn="ctr" fontAlgn="b"/>
                      <a:r>
                        <a:rPr lang="en-US" sz="1100" u="none" strike="noStrike">
                          <a:effectLst/>
                        </a:rPr>
                        <a:t>Oroville</a:t>
                      </a:r>
                      <a:endParaRPr lang="en-US" sz="1100" b="0" i="0" u="none" strike="noStrike">
                        <a:solidFill>
                          <a:srgbClr val="000000"/>
                        </a:solidFill>
                        <a:effectLst/>
                        <a:latin typeface="Arial"/>
                      </a:endParaRPr>
                    </a:p>
                  </a:txBody>
                  <a:tcPr marL="9390" marR="9390" marT="9390" marB="0" anchor="b"/>
                </a:tc>
                <a:tc>
                  <a:txBody>
                    <a:bodyPr/>
                    <a:lstStyle/>
                    <a:p>
                      <a:pPr algn="ctr" fontAlgn="b"/>
                      <a:r>
                        <a:rPr lang="en-US" sz="1100" u="none" strike="noStrike">
                          <a:effectLst/>
                        </a:rPr>
                        <a:t>Gridley</a:t>
                      </a:r>
                      <a:endParaRPr lang="en-US" sz="1100" b="0" i="0" u="none" strike="noStrike">
                        <a:solidFill>
                          <a:srgbClr val="000000"/>
                        </a:solidFill>
                        <a:effectLst/>
                        <a:latin typeface="Arial"/>
                      </a:endParaRPr>
                    </a:p>
                  </a:txBody>
                  <a:tcPr marL="9390" marR="9390" marT="9390" marB="0" anchor="b"/>
                </a:tc>
                <a:tc>
                  <a:txBody>
                    <a:bodyPr/>
                    <a:lstStyle/>
                    <a:p>
                      <a:pPr algn="ctr" fontAlgn="b"/>
                      <a:r>
                        <a:rPr lang="en-US" sz="1100" u="none" strike="noStrike">
                          <a:effectLst/>
                        </a:rPr>
                        <a:t>Chico</a:t>
                      </a:r>
                      <a:endParaRPr lang="en-US" sz="1100" b="0" i="0" u="none" strike="noStrike">
                        <a:solidFill>
                          <a:srgbClr val="000000"/>
                        </a:solidFill>
                        <a:effectLst/>
                        <a:latin typeface="Arial"/>
                      </a:endParaRPr>
                    </a:p>
                  </a:txBody>
                  <a:tcPr marL="9390" marR="9390" marT="9390" marB="0" anchor="b"/>
                </a:tc>
                <a:tc>
                  <a:txBody>
                    <a:bodyPr/>
                    <a:lstStyle/>
                    <a:p>
                      <a:pPr algn="ctr" fontAlgn="b"/>
                      <a:r>
                        <a:rPr lang="en-US" sz="1100" u="none" strike="noStrike">
                          <a:effectLst/>
                        </a:rPr>
                        <a:t>Paradise</a:t>
                      </a:r>
                      <a:endParaRPr lang="en-US" sz="1100" b="0" i="0" u="none" strike="noStrike">
                        <a:solidFill>
                          <a:srgbClr val="000000"/>
                        </a:solidFill>
                        <a:effectLst/>
                        <a:latin typeface="Arial"/>
                      </a:endParaRPr>
                    </a:p>
                  </a:txBody>
                  <a:tcPr marL="9390" marR="9390" marT="9390" marB="0" anchor="b"/>
                </a:tc>
              </a:tr>
              <a:tr h="287252">
                <a:tc>
                  <a:txBody>
                    <a:bodyPr/>
                    <a:lstStyle/>
                    <a:p>
                      <a:pPr algn="l" fontAlgn="b"/>
                      <a:r>
                        <a:rPr lang="en-US" sz="1100" u="none" strike="noStrike">
                          <a:effectLst/>
                        </a:rPr>
                        <a:t>Population, 2010</a:t>
                      </a:r>
                      <a:r>
                        <a:rPr lang="en-US" sz="1100" u="none" strike="noStrike" baseline="30000">
                          <a:effectLst/>
                        </a:rPr>
                        <a:t>1</a:t>
                      </a:r>
                      <a:endParaRPr lang="en-US" sz="1100" b="0" i="0" u="none" strike="noStrike">
                        <a:solidFill>
                          <a:srgbClr val="000000"/>
                        </a:solidFill>
                        <a:effectLst/>
                        <a:latin typeface="Arial"/>
                      </a:endParaRPr>
                    </a:p>
                  </a:txBody>
                  <a:tcPr marL="9390" marR="9390" marT="9390" marB="0" anchor="b"/>
                </a:tc>
                <a:tc>
                  <a:txBody>
                    <a:bodyPr/>
                    <a:lstStyle/>
                    <a:p>
                      <a:pPr algn="r" fontAlgn="b"/>
                      <a:r>
                        <a:rPr lang="en-US" sz="1100" u="none" strike="noStrike">
                          <a:effectLst/>
                        </a:rPr>
                        <a:t>37,253,956</a:t>
                      </a:r>
                      <a:endParaRPr lang="en-US" sz="1100" b="0" i="0" u="none" strike="noStrike">
                        <a:solidFill>
                          <a:srgbClr val="000000"/>
                        </a:solidFill>
                        <a:effectLst/>
                        <a:latin typeface="Arial"/>
                      </a:endParaRPr>
                    </a:p>
                  </a:txBody>
                  <a:tcPr marL="9390" marR="9390" marT="9390" marB="0" anchor="b"/>
                </a:tc>
                <a:tc>
                  <a:txBody>
                    <a:bodyPr/>
                    <a:lstStyle/>
                    <a:p>
                      <a:pPr algn="l" fontAlgn="b"/>
                      <a:r>
                        <a:rPr lang="en-US" sz="1100" u="none" strike="noStrike">
                          <a:effectLst/>
                        </a:rPr>
                        <a:t>  220,000 </a:t>
                      </a:r>
                      <a:endParaRPr lang="en-US" sz="1100" b="0" i="0" u="none" strike="noStrike">
                        <a:solidFill>
                          <a:srgbClr val="000000"/>
                        </a:solidFill>
                        <a:effectLst/>
                        <a:latin typeface="Arial"/>
                      </a:endParaRPr>
                    </a:p>
                  </a:txBody>
                  <a:tcPr marL="9390" marR="9390" marT="9390" marB="0" anchor="b"/>
                </a:tc>
                <a:tc>
                  <a:txBody>
                    <a:bodyPr/>
                    <a:lstStyle/>
                    <a:p>
                      <a:pPr algn="l" fontAlgn="b"/>
                      <a:r>
                        <a:rPr lang="en-US" sz="1100" u="none" strike="noStrike">
                          <a:effectLst/>
                        </a:rPr>
                        <a:t>  15,546 </a:t>
                      </a:r>
                      <a:endParaRPr lang="en-US" sz="1100" b="0" i="0" u="none" strike="noStrike">
                        <a:solidFill>
                          <a:srgbClr val="000000"/>
                        </a:solidFill>
                        <a:effectLst/>
                        <a:latin typeface="Arial"/>
                      </a:endParaRPr>
                    </a:p>
                  </a:txBody>
                  <a:tcPr marL="9390" marR="9390" marT="9390" marB="0" anchor="b"/>
                </a:tc>
                <a:tc>
                  <a:txBody>
                    <a:bodyPr/>
                    <a:lstStyle/>
                    <a:p>
                      <a:pPr algn="l" fontAlgn="b"/>
                      <a:r>
                        <a:rPr lang="en-US" sz="1100" u="none" strike="noStrike">
                          <a:effectLst/>
                        </a:rPr>
                        <a:t>  6,584 </a:t>
                      </a:r>
                      <a:endParaRPr lang="en-US" sz="1100" b="0" i="0" u="none" strike="noStrike">
                        <a:solidFill>
                          <a:srgbClr val="000000"/>
                        </a:solidFill>
                        <a:effectLst/>
                        <a:latin typeface="Arial"/>
                      </a:endParaRPr>
                    </a:p>
                  </a:txBody>
                  <a:tcPr marL="9390" marR="9390" marT="9390" marB="0" anchor="b"/>
                </a:tc>
                <a:tc>
                  <a:txBody>
                    <a:bodyPr/>
                    <a:lstStyle/>
                    <a:p>
                      <a:pPr algn="l" fontAlgn="b"/>
                      <a:r>
                        <a:rPr lang="en-US" sz="1100" u="none" strike="noStrike">
                          <a:effectLst/>
                        </a:rPr>
                        <a:t>  86,187 </a:t>
                      </a:r>
                      <a:endParaRPr lang="en-US" sz="1100" b="0" i="0" u="none" strike="noStrike">
                        <a:solidFill>
                          <a:srgbClr val="000000"/>
                        </a:solidFill>
                        <a:effectLst/>
                        <a:latin typeface="Arial"/>
                      </a:endParaRPr>
                    </a:p>
                  </a:txBody>
                  <a:tcPr marL="9390" marR="9390" marT="9390" marB="0" anchor="b"/>
                </a:tc>
                <a:tc>
                  <a:txBody>
                    <a:bodyPr/>
                    <a:lstStyle/>
                    <a:p>
                      <a:pPr algn="l" fontAlgn="b"/>
                      <a:r>
                        <a:rPr lang="en-US" sz="1100" u="none" strike="noStrike">
                          <a:effectLst/>
                        </a:rPr>
                        <a:t>   26,218 </a:t>
                      </a:r>
                      <a:endParaRPr lang="en-US" sz="1100" b="0" i="0" u="none" strike="noStrike">
                        <a:solidFill>
                          <a:srgbClr val="000000"/>
                        </a:solidFill>
                        <a:effectLst/>
                        <a:latin typeface="Arial"/>
                      </a:endParaRPr>
                    </a:p>
                  </a:txBody>
                  <a:tcPr marL="9390" marR="9390" marT="9390" marB="0" anchor="b"/>
                </a:tc>
              </a:tr>
              <a:tr h="287252">
                <a:tc>
                  <a:txBody>
                    <a:bodyPr/>
                    <a:lstStyle/>
                    <a:p>
                      <a:pPr algn="l" fontAlgn="b"/>
                      <a:r>
                        <a:rPr lang="en-US" sz="1100" u="none" strike="noStrike">
                          <a:effectLst/>
                        </a:rPr>
                        <a:t>Persons above 18 years, percent, 2010</a:t>
                      </a:r>
                      <a:r>
                        <a:rPr lang="en-US" sz="1100" u="none" strike="noStrike" baseline="30000">
                          <a:effectLst/>
                        </a:rPr>
                        <a:t>1</a:t>
                      </a:r>
                      <a:endParaRPr lang="en-US" sz="1100" b="0" i="0" u="none" strike="noStrike">
                        <a:solidFill>
                          <a:srgbClr val="000000"/>
                        </a:solidFill>
                        <a:effectLst/>
                        <a:latin typeface="Arial"/>
                      </a:endParaRPr>
                    </a:p>
                  </a:txBody>
                  <a:tcPr marL="9390" marR="9390" marT="9390" marB="0" anchor="b"/>
                </a:tc>
                <a:tc>
                  <a:txBody>
                    <a:bodyPr/>
                    <a:lstStyle/>
                    <a:p>
                      <a:pPr algn="r" fontAlgn="b"/>
                      <a:r>
                        <a:rPr lang="en-US" sz="1100" u="none" strike="noStrike">
                          <a:effectLst/>
                        </a:rPr>
                        <a:t>75.4%</a:t>
                      </a:r>
                      <a:endParaRPr lang="en-US" sz="1100" b="0" i="0" u="none" strike="noStrike">
                        <a:solidFill>
                          <a:srgbClr val="000000"/>
                        </a:solidFill>
                        <a:effectLst/>
                        <a:latin typeface="Arial"/>
                      </a:endParaRPr>
                    </a:p>
                  </a:txBody>
                  <a:tcPr marL="9390" marR="9390" marT="9390" marB="0" anchor="b"/>
                </a:tc>
                <a:tc>
                  <a:txBody>
                    <a:bodyPr/>
                    <a:lstStyle/>
                    <a:p>
                      <a:pPr algn="r" fontAlgn="b"/>
                      <a:r>
                        <a:rPr lang="en-US" sz="1100" u="none" strike="noStrike">
                          <a:effectLst/>
                        </a:rPr>
                        <a:t>79.0%</a:t>
                      </a:r>
                      <a:endParaRPr lang="en-US" sz="1100" b="0" i="0" u="none" strike="noStrike">
                        <a:solidFill>
                          <a:srgbClr val="000000"/>
                        </a:solidFill>
                        <a:effectLst/>
                        <a:latin typeface="Arial"/>
                      </a:endParaRPr>
                    </a:p>
                  </a:txBody>
                  <a:tcPr marL="9390" marR="9390" marT="9390" marB="0" anchor="b"/>
                </a:tc>
                <a:tc>
                  <a:txBody>
                    <a:bodyPr/>
                    <a:lstStyle/>
                    <a:p>
                      <a:pPr algn="r" fontAlgn="b"/>
                      <a:r>
                        <a:rPr lang="en-US" sz="1100" u="none" strike="noStrike">
                          <a:effectLst/>
                        </a:rPr>
                        <a:t>72.6%</a:t>
                      </a:r>
                      <a:endParaRPr lang="en-US" sz="1100" b="0" i="0" u="none" strike="noStrike">
                        <a:solidFill>
                          <a:srgbClr val="000000"/>
                        </a:solidFill>
                        <a:effectLst/>
                        <a:latin typeface="Arial"/>
                      </a:endParaRPr>
                    </a:p>
                  </a:txBody>
                  <a:tcPr marL="9390" marR="9390" marT="9390" marB="0" anchor="b"/>
                </a:tc>
                <a:tc>
                  <a:txBody>
                    <a:bodyPr/>
                    <a:lstStyle/>
                    <a:p>
                      <a:pPr algn="r" fontAlgn="b"/>
                      <a:r>
                        <a:rPr lang="en-US" sz="1100" u="none" strike="noStrike">
                          <a:effectLst/>
                        </a:rPr>
                        <a:t>71.3%</a:t>
                      </a:r>
                      <a:endParaRPr lang="en-US" sz="1100" b="0" i="0" u="none" strike="noStrike">
                        <a:solidFill>
                          <a:srgbClr val="000000"/>
                        </a:solidFill>
                        <a:effectLst/>
                        <a:latin typeface="Arial"/>
                      </a:endParaRPr>
                    </a:p>
                  </a:txBody>
                  <a:tcPr marL="9390" marR="9390" marT="9390" marB="0" anchor="b"/>
                </a:tc>
                <a:tc>
                  <a:txBody>
                    <a:bodyPr/>
                    <a:lstStyle/>
                    <a:p>
                      <a:pPr algn="r" fontAlgn="b"/>
                      <a:r>
                        <a:rPr lang="en-US" sz="1100" u="none" strike="noStrike">
                          <a:effectLst/>
                        </a:rPr>
                        <a:t>80.5%</a:t>
                      </a:r>
                      <a:endParaRPr lang="en-US" sz="1100" b="0" i="0" u="none" strike="noStrike">
                        <a:solidFill>
                          <a:srgbClr val="000000"/>
                        </a:solidFill>
                        <a:effectLst/>
                        <a:latin typeface="Arial"/>
                      </a:endParaRPr>
                    </a:p>
                  </a:txBody>
                  <a:tcPr marL="9390" marR="9390" marT="9390" marB="0" anchor="b"/>
                </a:tc>
                <a:tc>
                  <a:txBody>
                    <a:bodyPr/>
                    <a:lstStyle/>
                    <a:p>
                      <a:pPr algn="r" fontAlgn="b"/>
                      <a:r>
                        <a:rPr lang="en-US" sz="1100" u="none" strike="noStrike">
                          <a:effectLst/>
                        </a:rPr>
                        <a:t>82.8%</a:t>
                      </a:r>
                      <a:endParaRPr lang="en-US" sz="1100" b="0" i="0" u="none" strike="noStrike">
                        <a:solidFill>
                          <a:srgbClr val="000000"/>
                        </a:solidFill>
                        <a:effectLst/>
                        <a:latin typeface="Arial"/>
                      </a:endParaRPr>
                    </a:p>
                  </a:txBody>
                  <a:tcPr marL="9390" marR="9390" marT="9390" marB="0" anchor="b"/>
                </a:tc>
              </a:tr>
              <a:tr h="287252">
                <a:tc>
                  <a:txBody>
                    <a:bodyPr/>
                    <a:lstStyle/>
                    <a:p>
                      <a:pPr algn="l" fontAlgn="b"/>
                      <a:r>
                        <a:rPr lang="en-US" sz="1100" u="none" strike="noStrike">
                          <a:effectLst/>
                        </a:rPr>
                        <a:t>Persons 18 years and over, 2010</a:t>
                      </a:r>
                      <a:r>
                        <a:rPr lang="en-US" sz="1100" u="none" strike="noStrike" baseline="30000">
                          <a:effectLst/>
                        </a:rPr>
                        <a:t>1</a:t>
                      </a:r>
                      <a:endParaRPr lang="en-US" sz="1100" b="0" i="0" u="none" strike="noStrike">
                        <a:solidFill>
                          <a:srgbClr val="000000"/>
                        </a:solidFill>
                        <a:effectLst/>
                        <a:latin typeface="Arial"/>
                      </a:endParaRPr>
                    </a:p>
                  </a:txBody>
                  <a:tcPr marL="9390" marR="9390" marT="9390" marB="0" anchor="b"/>
                </a:tc>
                <a:tc>
                  <a:txBody>
                    <a:bodyPr/>
                    <a:lstStyle/>
                    <a:p>
                      <a:pPr algn="l" fontAlgn="b"/>
                      <a:r>
                        <a:rPr lang="en-US" sz="1100" u="none" strike="noStrike">
                          <a:effectLst/>
                        </a:rPr>
                        <a:t>  28,089,483 </a:t>
                      </a:r>
                      <a:endParaRPr lang="en-US" sz="1100" b="0" i="0" u="none" strike="noStrike">
                        <a:solidFill>
                          <a:srgbClr val="000000"/>
                        </a:solidFill>
                        <a:effectLst/>
                        <a:latin typeface="Arial"/>
                      </a:endParaRPr>
                    </a:p>
                  </a:txBody>
                  <a:tcPr marL="9390" marR="9390" marT="9390" marB="0" anchor="b"/>
                </a:tc>
                <a:tc>
                  <a:txBody>
                    <a:bodyPr/>
                    <a:lstStyle/>
                    <a:p>
                      <a:pPr algn="l" fontAlgn="b"/>
                      <a:r>
                        <a:rPr lang="en-US" sz="1100" u="none" strike="noStrike">
                          <a:effectLst/>
                        </a:rPr>
                        <a:t>  173,800 </a:t>
                      </a:r>
                      <a:endParaRPr lang="en-US" sz="1100" b="0" i="0" u="none" strike="noStrike">
                        <a:solidFill>
                          <a:srgbClr val="000000"/>
                        </a:solidFill>
                        <a:effectLst/>
                        <a:latin typeface="Arial"/>
                      </a:endParaRPr>
                    </a:p>
                  </a:txBody>
                  <a:tcPr marL="9390" marR="9390" marT="9390" marB="0" anchor="b"/>
                </a:tc>
                <a:tc>
                  <a:txBody>
                    <a:bodyPr/>
                    <a:lstStyle/>
                    <a:p>
                      <a:pPr algn="l" fontAlgn="b"/>
                      <a:r>
                        <a:rPr lang="en-US" sz="1100" u="none" strike="noStrike">
                          <a:effectLst/>
                        </a:rPr>
                        <a:t>  11,286 </a:t>
                      </a:r>
                      <a:endParaRPr lang="en-US" sz="1100" b="0" i="0" u="none" strike="noStrike">
                        <a:solidFill>
                          <a:srgbClr val="000000"/>
                        </a:solidFill>
                        <a:effectLst/>
                        <a:latin typeface="Arial"/>
                      </a:endParaRPr>
                    </a:p>
                  </a:txBody>
                  <a:tcPr marL="9390" marR="9390" marT="9390" marB="0" anchor="b"/>
                </a:tc>
                <a:tc>
                  <a:txBody>
                    <a:bodyPr/>
                    <a:lstStyle/>
                    <a:p>
                      <a:pPr algn="l" fontAlgn="b"/>
                      <a:r>
                        <a:rPr lang="en-US" sz="1100" u="none" strike="noStrike">
                          <a:effectLst/>
                        </a:rPr>
                        <a:t>  4,694 </a:t>
                      </a:r>
                      <a:endParaRPr lang="en-US" sz="1100" b="0" i="0" u="none" strike="noStrike">
                        <a:solidFill>
                          <a:srgbClr val="000000"/>
                        </a:solidFill>
                        <a:effectLst/>
                        <a:latin typeface="Arial"/>
                      </a:endParaRPr>
                    </a:p>
                  </a:txBody>
                  <a:tcPr marL="9390" marR="9390" marT="9390" marB="0" anchor="b"/>
                </a:tc>
                <a:tc>
                  <a:txBody>
                    <a:bodyPr/>
                    <a:lstStyle/>
                    <a:p>
                      <a:pPr algn="l" fontAlgn="b"/>
                      <a:r>
                        <a:rPr lang="en-US" sz="1100" u="none" strike="noStrike">
                          <a:effectLst/>
                        </a:rPr>
                        <a:t>  69,381 </a:t>
                      </a:r>
                      <a:endParaRPr lang="en-US" sz="1100" b="0" i="0" u="none" strike="noStrike">
                        <a:solidFill>
                          <a:srgbClr val="000000"/>
                        </a:solidFill>
                        <a:effectLst/>
                        <a:latin typeface="Arial"/>
                      </a:endParaRPr>
                    </a:p>
                  </a:txBody>
                  <a:tcPr marL="9390" marR="9390" marT="9390" marB="0" anchor="b"/>
                </a:tc>
                <a:tc>
                  <a:txBody>
                    <a:bodyPr/>
                    <a:lstStyle/>
                    <a:p>
                      <a:pPr algn="l" fontAlgn="b"/>
                      <a:r>
                        <a:rPr lang="en-US" sz="1100" u="none" strike="noStrike">
                          <a:effectLst/>
                        </a:rPr>
                        <a:t>   21,709 </a:t>
                      </a:r>
                      <a:endParaRPr lang="en-US" sz="1100" b="0" i="0" u="none" strike="noStrike">
                        <a:solidFill>
                          <a:srgbClr val="000000"/>
                        </a:solidFill>
                        <a:effectLst/>
                        <a:latin typeface="Arial"/>
                      </a:endParaRPr>
                    </a:p>
                  </a:txBody>
                  <a:tcPr marL="9390" marR="9390" marT="9390" marB="0" anchor="b"/>
                </a:tc>
              </a:tr>
              <a:tr h="287252">
                <a:tc>
                  <a:txBody>
                    <a:bodyPr/>
                    <a:lstStyle/>
                    <a:p>
                      <a:pPr algn="l" fontAlgn="b"/>
                      <a:r>
                        <a:rPr lang="en-US" sz="1100" u="none" strike="noStrike">
                          <a:effectLst/>
                        </a:rPr>
                        <a:t>Tobacco retailers</a:t>
                      </a:r>
                      <a:r>
                        <a:rPr lang="en-US" sz="1100" u="none" strike="noStrike" baseline="30000">
                          <a:effectLst/>
                        </a:rPr>
                        <a:t>2,3</a:t>
                      </a:r>
                      <a:endParaRPr lang="en-US" sz="1100" b="0" i="0" u="none" strike="noStrike">
                        <a:solidFill>
                          <a:srgbClr val="000000"/>
                        </a:solidFill>
                        <a:effectLst/>
                        <a:latin typeface="Arial"/>
                      </a:endParaRPr>
                    </a:p>
                  </a:txBody>
                  <a:tcPr marL="9390" marR="9390" marT="9390" marB="0" anchor="b"/>
                </a:tc>
                <a:tc>
                  <a:txBody>
                    <a:bodyPr/>
                    <a:lstStyle/>
                    <a:p>
                      <a:pPr algn="r" fontAlgn="b"/>
                      <a:r>
                        <a:rPr lang="en-US" sz="1100" u="none" strike="noStrike">
                          <a:effectLst/>
                        </a:rPr>
                        <a:t>36,000</a:t>
                      </a:r>
                      <a:endParaRPr lang="en-US" sz="1100" b="0" i="0" u="none" strike="noStrike">
                        <a:solidFill>
                          <a:srgbClr val="000000"/>
                        </a:solidFill>
                        <a:effectLst/>
                        <a:latin typeface="Arial"/>
                      </a:endParaRPr>
                    </a:p>
                  </a:txBody>
                  <a:tcPr marL="9390" marR="9390" marT="9390" marB="0" anchor="b"/>
                </a:tc>
                <a:tc>
                  <a:txBody>
                    <a:bodyPr/>
                    <a:lstStyle/>
                    <a:p>
                      <a:pPr algn="r" fontAlgn="b"/>
                      <a:r>
                        <a:rPr lang="en-US" sz="1100" u="none" strike="noStrike">
                          <a:effectLst/>
                        </a:rPr>
                        <a:t>245</a:t>
                      </a:r>
                      <a:endParaRPr lang="en-US" sz="1100" b="0" i="0" u="none" strike="noStrike">
                        <a:solidFill>
                          <a:srgbClr val="000000"/>
                        </a:solidFill>
                        <a:effectLst/>
                        <a:latin typeface="Arial"/>
                      </a:endParaRPr>
                    </a:p>
                  </a:txBody>
                  <a:tcPr marL="9390" marR="9390" marT="9390" marB="0" anchor="b"/>
                </a:tc>
                <a:tc>
                  <a:txBody>
                    <a:bodyPr/>
                    <a:lstStyle/>
                    <a:p>
                      <a:pPr algn="r" fontAlgn="b"/>
                      <a:r>
                        <a:rPr lang="en-US" sz="1100" u="none" strike="noStrike">
                          <a:effectLst/>
                        </a:rPr>
                        <a:t>47</a:t>
                      </a:r>
                      <a:endParaRPr lang="en-US" sz="1100" b="0" i="0" u="none" strike="noStrike">
                        <a:solidFill>
                          <a:srgbClr val="000000"/>
                        </a:solidFill>
                        <a:effectLst/>
                        <a:latin typeface="Arial"/>
                      </a:endParaRPr>
                    </a:p>
                  </a:txBody>
                  <a:tcPr marL="9390" marR="9390" marT="9390" marB="0" anchor="b"/>
                </a:tc>
                <a:tc>
                  <a:txBody>
                    <a:bodyPr/>
                    <a:lstStyle/>
                    <a:p>
                      <a:pPr algn="r" fontAlgn="b"/>
                      <a:r>
                        <a:rPr lang="en-US" sz="1100" u="none" strike="noStrike">
                          <a:effectLst/>
                        </a:rPr>
                        <a:t>13</a:t>
                      </a:r>
                      <a:endParaRPr lang="en-US" sz="1100" b="0" i="0" u="none" strike="noStrike">
                        <a:solidFill>
                          <a:srgbClr val="000000"/>
                        </a:solidFill>
                        <a:effectLst/>
                        <a:latin typeface="Arial"/>
                      </a:endParaRPr>
                    </a:p>
                  </a:txBody>
                  <a:tcPr marL="9390" marR="9390" marT="9390" marB="0" anchor="b"/>
                </a:tc>
                <a:tc>
                  <a:txBody>
                    <a:bodyPr/>
                    <a:lstStyle/>
                    <a:p>
                      <a:pPr algn="r" fontAlgn="b"/>
                      <a:r>
                        <a:rPr lang="en-US" sz="1100" u="none" strike="noStrike">
                          <a:effectLst/>
                        </a:rPr>
                        <a:t>101</a:t>
                      </a:r>
                      <a:endParaRPr lang="en-US" sz="1100" b="0" i="0" u="none" strike="noStrike">
                        <a:solidFill>
                          <a:srgbClr val="000000"/>
                        </a:solidFill>
                        <a:effectLst/>
                        <a:latin typeface="Arial"/>
                      </a:endParaRPr>
                    </a:p>
                  </a:txBody>
                  <a:tcPr marL="9390" marR="9390" marT="9390" marB="0" anchor="b"/>
                </a:tc>
                <a:tc>
                  <a:txBody>
                    <a:bodyPr/>
                    <a:lstStyle/>
                    <a:p>
                      <a:pPr algn="r" fontAlgn="b"/>
                      <a:r>
                        <a:rPr lang="en-US" sz="1100" u="none" strike="noStrike">
                          <a:effectLst/>
                        </a:rPr>
                        <a:t>28</a:t>
                      </a:r>
                      <a:endParaRPr lang="en-US" sz="1100" b="0" i="0" u="none" strike="noStrike">
                        <a:solidFill>
                          <a:srgbClr val="000000"/>
                        </a:solidFill>
                        <a:effectLst/>
                        <a:latin typeface="Arial"/>
                      </a:endParaRPr>
                    </a:p>
                  </a:txBody>
                  <a:tcPr marL="9390" marR="9390" marT="9390" marB="0" anchor="b"/>
                </a:tc>
              </a:tr>
              <a:tr h="249784">
                <a:tc>
                  <a:txBody>
                    <a:bodyPr/>
                    <a:lstStyle/>
                    <a:p>
                      <a:pPr algn="l" fontAlgn="b"/>
                      <a:r>
                        <a:rPr lang="en-US" sz="1100" u="none" strike="noStrike">
                          <a:effectLst/>
                        </a:rPr>
                        <a:t>Adults, youth and children per tobacco retailer</a:t>
                      </a:r>
                      <a:endParaRPr lang="en-US" sz="1100" b="0" i="0" u="none" strike="noStrike">
                        <a:solidFill>
                          <a:srgbClr val="000000"/>
                        </a:solidFill>
                        <a:effectLst/>
                        <a:latin typeface="Arial"/>
                      </a:endParaRPr>
                    </a:p>
                  </a:txBody>
                  <a:tcPr marL="9390" marR="9390" marT="9390" marB="0" anchor="b"/>
                </a:tc>
                <a:tc>
                  <a:txBody>
                    <a:bodyPr/>
                    <a:lstStyle/>
                    <a:p>
                      <a:pPr algn="r" fontAlgn="b"/>
                      <a:r>
                        <a:rPr lang="en-US" sz="1100" u="none" strike="noStrike">
                          <a:effectLst/>
                        </a:rPr>
                        <a:t>1,035</a:t>
                      </a:r>
                      <a:endParaRPr lang="en-US" sz="1100" b="0" i="0" u="none" strike="noStrike">
                        <a:solidFill>
                          <a:srgbClr val="000000"/>
                        </a:solidFill>
                        <a:effectLst/>
                        <a:latin typeface="Arial"/>
                      </a:endParaRPr>
                    </a:p>
                  </a:txBody>
                  <a:tcPr marL="9390" marR="9390" marT="9390" marB="0" anchor="b"/>
                </a:tc>
                <a:tc>
                  <a:txBody>
                    <a:bodyPr/>
                    <a:lstStyle/>
                    <a:p>
                      <a:pPr algn="r" fontAlgn="b"/>
                      <a:r>
                        <a:rPr lang="en-US" sz="1100" u="none" strike="noStrike">
                          <a:effectLst/>
                        </a:rPr>
                        <a:t>898</a:t>
                      </a:r>
                      <a:endParaRPr lang="en-US" sz="1100" b="0" i="0" u="none" strike="noStrike">
                        <a:solidFill>
                          <a:srgbClr val="000000"/>
                        </a:solidFill>
                        <a:effectLst/>
                        <a:latin typeface="Arial"/>
                      </a:endParaRPr>
                    </a:p>
                  </a:txBody>
                  <a:tcPr marL="9390" marR="9390" marT="9390" marB="0" anchor="b"/>
                </a:tc>
                <a:tc>
                  <a:txBody>
                    <a:bodyPr/>
                    <a:lstStyle/>
                    <a:p>
                      <a:pPr algn="r" fontAlgn="b"/>
                      <a:r>
                        <a:rPr lang="en-US" sz="1100" u="none" strike="noStrike">
                          <a:effectLst/>
                        </a:rPr>
                        <a:t>331</a:t>
                      </a:r>
                      <a:endParaRPr lang="en-US" sz="1100" b="0" i="0" u="none" strike="noStrike">
                        <a:solidFill>
                          <a:srgbClr val="000000"/>
                        </a:solidFill>
                        <a:effectLst/>
                        <a:latin typeface="Arial"/>
                      </a:endParaRPr>
                    </a:p>
                  </a:txBody>
                  <a:tcPr marL="9390" marR="9390" marT="9390" marB="0" anchor="b"/>
                </a:tc>
                <a:tc>
                  <a:txBody>
                    <a:bodyPr/>
                    <a:lstStyle/>
                    <a:p>
                      <a:pPr algn="r" fontAlgn="b"/>
                      <a:r>
                        <a:rPr lang="en-US" sz="1100" u="none" strike="noStrike">
                          <a:effectLst/>
                        </a:rPr>
                        <a:t>506</a:t>
                      </a:r>
                      <a:endParaRPr lang="en-US" sz="1100" b="0" i="0" u="none" strike="noStrike">
                        <a:solidFill>
                          <a:srgbClr val="000000"/>
                        </a:solidFill>
                        <a:effectLst/>
                        <a:latin typeface="Arial"/>
                      </a:endParaRPr>
                    </a:p>
                  </a:txBody>
                  <a:tcPr marL="9390" marR="9390" marT="9390" marB="0" anchor="b"/>
                </a:tc>
                <a:tc>
                  <a:txBody>
                    <a:bodyPr/>
                    <a:lstStyle/>
                    <a:p>
                      <a:pPr algn="r" fontAlgn="b"/>
                      <a:r>
                        <a:rPr lang="en-US" sz="1100" u="none" strike="noStrike">
                          <a:effectLst/>
                        </a:rPr>
                        <a:t>853</a:t>
                      </a:r>
                      <a:endParaRPr lang="en-US" sz="1100" b="0" i="0" u="none" strike="noStrike">
                        <a:solidFill>
                          <a:srgbClr val="000000"/>
                        </a:solidFill>
                        <a:effectLst/>
                        <a:latin typeface="Arial"/>
                      </a:endParaRPr>
                    </a:p>
                  </a:txBody>
                  <a:tcPr marL="9390" marR="9390" marT="9390" marB="0" anchor="b"/>
                </a:tc>
                <a:tc>
                  <a:txBody>
                    <a:bodyPr/>
                    <a:lstStyle/>
                    <a:p>
                      <a:pPr algn="r" fontAlgn="b"/>
                      <a:r>
                        <a:rPr lang="en-US" sz="1100" u="none" strike="noStrike">
                          <a:effectLst/>
                        </a:rPr>
                        <a:t>936</a:t>
                      </a:r>
                      <a:endParaRPr lang="en-US" sz="1100" b="0" i="0" u="none" strike="noStrike">
                        <a:solidFill>
                          <a:srgbClr val="000000"/>
                        </a:solidFill>
                        <a:effectLst/>
                        <a:latin typeface="Arial"/>
                      </a:endParaRPr>
                    </a:p>
                  </a:txBody>
                  <a:tcPr marL="9390" marR="9390" marT="9390" marB="0" anchor="b"/>
                </a:tc>
              </a:tr>
              <a:tr h="249784">
                <a:tc>
                  <a:txBody>
                    <a:bodyPr/>
                    <a:lstStyle/>
                    <a:p>
                      <a:pPr algn="l" fontAlgn="b"/>
                      <a:r>
                        <a:rPr lang="en-US" sz="1100" u="none" strike="noStrike">
                          <a:effectLst/>
                        </a:rPr>
                        <a:t>Adults per tobacco retailer</a:t>
                      </a:r>
                      <a:endParaRPr lang="en-US" sz="1100" b="0" i="0" u="none" strike="noStrike">
                        <a:solidFill>
                          <a:srgbClr val="000000"/>
                        </a:solidFill>
                        <a:effectLst/>
                        <a:latin typeface="Arial"/>
                      </a:endParaRPr>
                    </a:p>
                  </a:txBody>
                  <a:tcPr marL="9390" marR="9390" marT="9390" marB="0" anchor="b"/>
                </a:tc>
                <a:tc>
                  <a:txBody>
                    <a:bodyPr/>
                    <a:lstStyle/>
                    <a:p>
                      <a:pPr algn="r" fontAlgn="b"/>
                      <a:r>
                        <a:rPr lang="en-US" sz="1100" u="none" strike="noStrike">
                          <a:effectLst/>
                        </a:rPr>
                        <a:t>780</a:t>
                      </a:r>
                      <a:endParaRPr lang="en-US" sz="1100" b="0" i="0" u="none" strike="noStrike">
                        <a:solidFill>
                          <a:srgbClr val="000000"/>
                        </a:solidFill>
                        <a:effectLst/>
                        <a:latin typeface="Arial"/>
                      </a:endParaRPr>
                    </a:p>
                  </a:txBody>
                  <a:tcPr marL="9390" marR="9390" marT="9390" marB="0" anchor="b"/>
                </a:tc>
                <a:tc>
                  <a:txBody>
                    <a:bodyPr/>
                    <a:lstStyle/>
                    <a:p>
                      <a:pPr algn="r" fontAlgn="b"/>
                      <a:r>
                        <a:rPr lang="en-US" sz="1100" u="none" strike="noStrike">
                          <a:effectLst/>
                        </a:rPr>
                        <a:t>709</a:t>
                      </a:r>
                      <a:endParaRPr lang="en-US" sz="1100" b="0" i="0" u="none" strike="noStrike">
                        <a:solidFill>
                          <a:srgbClr val="000000"/>
                        </a:solidFill>
                        <a:effectLst/>
                        <a:latin typeface="Arial"/>
                      </a:endParaRPr>
                    </a:p>
                  </a:txBody>
                  <a:tcPr marL="9390" marR="9390" marT="9390" marB="0" anchor="b"/>
                </a:tc>
                <a:tc>
                  <a:txBody>
                    <a:bodyPr/>
                    <a:lstStyle/>
                    <a:p>
                      <a:pPr algn="r" fontAlgn="b"/>
                      <a:r>
                        <a:rPr lang="en-US" sz="1100" u="none" strike="noStrike">
                          <a:effectLst/>
                        </a:rPr>
                        <a:t>240</a:t>
                      </a:r>
                      <a:endParaRPr lang="en-US" sz="1100" b="0" i="0" u="none" strike="noStrike">
                        <a:solidFill>
                          <a:srgbClr val="000000"/>
                        </a:solidFill>
                        <a:effectLst/>
                        <a:latin typeface="Arial"/>
                      </a:endParaRPr>
                    </a:p>
                  </a:txBody>
                  <a:tcPr marL="9390" marR="9390" marT="9390" marB="0" anchor="b"/>
                </a:tc>
                <a:tc>
                  <a:txBody>
                    <a:bodyPr/>
                    <a:lstStyle/>
                    <a:p>
                      <a:pPr algn="r" fontAlgn="b"/>
                      <a:r>
                        <a:rPr lang="en-US" sz="1100" u="none" strike="noStrike">
                          <a:effectLst/>
                        </a:rPr>
                        <a:t>361</a:t>
                      </a:r>
                      <a:endParaRPr lang="en-US" sz="1100" b="0" i="0" u="none" strike="noStrike">
                        <a:solidFill>
                          <a:srgbClr val="000000"/>
                        </a:solidFill>
                        <a:effectLst/>
                        <a:latin typeface="Arial"/>
                      </a:endParaRPr>
                    </a:p>
                  </a:txBody>
                  <a:tcPr marL="9390" marR="9390" marT="9390" marB="0" anchor="b"/>
                </a:tc>
                <a:tc>
                  <a:txBody>
                    <a:bodyPr/>
                    <a:lstStyle/>
                    <a:p>
                      <a:pPr algn="r" fontAlgn="b"/>
                      <a:r>
                        <a:rPr lang="en-US" sz="1100" u="none" strike="noStrike">
                          <a:effectLst/>
                        </a:rPr>
                        <a:t>687</a:t>
                      </a:r>
                      <a:endParaRPr lang="en-US" sz="1100" b="0" i="0" u="none" strike="noStrike">
                        <a:solidFill>
                          <a:srgbClr val="000000"/>
                        </a:solidFill>
                        <a:effectLst/>
                        <a:latin typeface="Arial"/>
                      </a:endParaRPr>
                    </a:p>
                  </a:txBody>
                  <a:tcPr marL="9390" marR="9390" marT="9390" marB="0" anchor="b"/>
                </a:tc>
                <a:tc>
                  <a:txBody>
                    <a:bodyPr/>
                    <a:lstStyle/>
                    <a:p>
                      <a:pPr algn="r" fontAlgn="b"/>
                      <a:r>
                        <a:rPr lang="en-US" sz="1100" u="none" strike="noStrike">
                          <a:effectLst/>
                        </a:rPr>
                        <a:t>775</a:t>
                      </a:r>
                      <a:endParaRPr lang="en-US" sz="1100" b="0" i="0" u="none" strike="noStrike">
                        <a:solidFill>
                          <a:srgbClr val="000000"/>
                        </a:solidFill>
                        <a:effectLst/>
                        <a:latin typeface="Arial"/>
                      </a:endParaRPr>
                    </a:p>
                  </a:txBody>
                  <a:tcPr marL="9390" marR="9390" marT="9390" marB="0" anchor="b"/>
                </a:tc>
              </a:tr>
              <a:tr h="287252">
                <a:tc>
                  <a:txBody>
                    <a:bodyPr/>
                    <a:lstStyle/>
                    <a:p>
                      <a:pPr algn="l" fontAlgn="b"/>
                      <a:r>
                        <a:rPr lang="en-US" sz="1100" u="none" strike="noStrike">
                          <a:effectLst/>
                        </a:rPr>
                        <a:t>Adult smoking prevalence, 2011-2012</a:t>
                      </a:r>
                      <a:r>
                        <a:rPr lang="en-US" sz="1100" u="none" strike="noStrike" baseline="30000">
                          <a:effectLst/>
                        </a:rPr>
                        <a:t>4</a:t>
                      </a:r>
                      <a:endParaRPr lang="en-US" sz="1100" b="0" i="0" u="none" strike="noStrike">
                        <a:solidFill>
                          <a:srgbClr val="000000"/>
                        </a:solidFill>
                        <a:effectLst/>
                        <a:latin typeface="Arial"/>
                      </a:endParaRPr>
                    </a:p>
                  </a:txBody>
                  <a:tcPr marL="9390" marR="9390" marT="9390" marB="0" anchor="b"/>
                </a:tc>
                <a:tc>
                  <a:txBody>
                    <a:bodyPr/>
                    <a:lstStyle/>
                    <a:p>
                      <a:pPr algn="r" fontAlgn="b"/>
                      <a:r>
                        <a:rPr lang="en-US" sz="1100" u="none" strike="noStrike">
                          <a:effectLst/>
                        </a:rPr>
                        <a:t>13.6%</a:t>
                      </a:r>
                      <a:endParaRPr lang="en-US" sz="1100" b="0" i="0" u="none" strike="noStrike">
                        <a:solidFill>
                          <a:srgbClr val="000000"/>
                        </a:solidFill>
                        <a:effectLst/>
                        <a:latin typeface="Arial"/>
                      </a:endParaRPr>
                    </a:p>
                  </a:txBody>
                  <a:tcPr marL="9390" marR="9390" marT="9390" marB="0" anchor="b"/>
                </a:tc>
                <a:tc>
                  <a:txBody>
                    <a:bodyPr/>
                    <a:lstStyle/>
                    <a:p>
                      <a:pPr algn="r" fontAlgn="b"/>
                      <a:r>
                        <a:rPr lang="en-US" sz="1100" u="none" strike="noStrike">
                          <a:effectLst/>
                        </a:rPr>
                        <a:t>18.2%</a:t>
                      </a:r>
                      <a:endParaRPr lang="en-US" sz="1100" b="0" i="0" u="none" strike="noStrike">
                        <a:solidFill>
                          <a:srgbClr val="000000"/>
                        </a:solidFill>
                        <a:effectLst/>
                        <a:latin typeface="Arial"/>
                      </a:endParaRPr>
                    </a:p>
                  </a:txBody>
                  <a:tcPr marL="9390" marR="9390" marT="9390" marB="0" anchor="b"/>
                </a:tc>
                <a:tc>
                  <a:txBody>
                    <a:bodyPr/>
                    <a:lstStyle/>
                    <a:p>
                      <a:pPr algn="l" fontAlgn="b"/>
                      <a:endParaRPr lang="en-US" sz="1100" b="0" i="0" u="none" strike="noStrike">
                        <a:solidFill>
                          <a:srgbClr val="000000"/>
                        </a:solidFill>
                        <a:effectLst/>
                        <a:latin typeface="Arial"/>
                      </a:endParaRPr>
                    </a:p>
                  </a:txBody>
                  <a:tcPr marL="9390" marR="9390" marT="9390" marB="0" anchor="b"/>
                </a:tc>
                <a:tc>
                  <a:txBody>
                    <a:bodyPr/>
                    <a:lstStyle/>
                    <a:p>
                      <a:pPr algn="l" fontAlgn="b"/>
                      <a:endParaRPr lang="en-US" sz="1100" b="0" i="0" u="none" strike="noStrike">
                        <a:solidFill>
                          <a:srgbClr val="000000"/>
                        </a:solidFill>
                        <a:effectLst/>
                        <a:latin typeface="Arial"/>
                      </a:endParaRPr>
                    </a:p>
                  </a:txBody>
                  <a:tcPr marL="9390" marR="9390" marT="9390" marB="0" anchor="b"/>
                </a:tc>
                <a:tc>
                  <a:txBody>
                    <a:bodyPr/>
                    <a:lstStyle/>
                    <a:p>
                      <a:pPr algn="l" fontAlgn="b"/>
                      <a:endParaRPr lang="en-US" sz="1100" b="0" i="0" u="none" strike="noStrike">
                        <a:solidFill>
                          <a:srgbClr val="000000"/>
                        </a:solidFill>
                        <a:effectLst/>
                        <a:latin typeface="Arial"/>
                      </a:endParaRPr>
                    </a:p>
                  </a:txBody>
                  <a:tcPr marL="9390" marR="9390" marT="9390" marB="0" anchor="b"/>
                </a:tc>
                <a:tc>
                  <a:txBody>
                    <a:bodyPr/>
                    <a:lstStyle/>
                    <a:p>
                      <a:pPr algn="l" fontAlgn="b"/>
                      <a:endParaRPr lang="en-US" sz="1100" b="0" i="0" u="none" strike="noStrike">
                        <a:solidFill>
                          <a:srgbClr val="000000"/>
                        </a:solidFill>
                        <a:effectLst/>
                        <a:latin typeface="Arial"/>
                      </a:endParaRPr>
                    </a:p>
                  </a:txBody>
                  <a:tcPr marL="9390" marR="9390" marT="9390" marB="0" anchor="b"/>
                </a:tc>
              </a:tr>
              <a:tr h="249784">
                <a:tc>
                  <a:txBody>
                    <a:bodyPr/>
                    <a:lstStyle/>
                    <a:p>
                      <a:pPr algn="l" fontAlgn="b"/>
                      <a:r>
                        <a:rPr lang="en-US" sz="1100" u="none" strike="noStrike">
                          <a:effectLst/>
                        </a:rPr>
                        <a:t>Approximate number of adult smokers</a:t>
                      </a:r>
                      <a:endParaRPr lang="en-US" sz="1100" b="0" i="0" u="none" strike="noStrike">
                        <a:solidFill>
                          <a:srgbClr val="000000"/>
                        </a:solidFill>
                        <a:effectLst/>
                        <a:latin typeface="Arial"/>
                      </a:endParaRPr>
                    </a:p>
                  </a:txBody>
                  <a:tcPr marL="9390" marR="9390" marT="9390" marB="0" anchor="b"/>
                </a:tc>
                <a:tc>
                  <a:txBody>
                    <a:bodyPr/>
                    <a:lstStyle/>
                    <a:p>
                      <a:pPr algn="l" fontAlgn="b"/>
                      <a:r>
                        <a:rPr lang="en-US" sz="1100" u="none" strike="noStrike">
                          <a:effectLst/>
                        </a:rPr>
                        <a:t>    3,820,170 </a:t>
                      </a:r>
                      <a:endParaRPr lang="en-US" sz="1100" b="0" i="0" u="none" strike="noStrike">
                        <a:solidFill>
                          <a:srgbClr val="000000"/>
                        </a:solidFill>
                        <a:effectLst/>
                        <a:latin typeface="Arial"/>
                      </a:endParaRPr>
                    </a:p>
                  </a:txBody>
                  <a:tcPr marL="9390" marR="9390" marT="9390" marB="0" anchor="b"/>
                </a:tc>
                <a:tc>
                  <a:txBody>
                    <a:bodyPr/>
                    <a:lstStyle/>
                    <a:p>
                      <a:pPr algn="l" fontAlgn="b"/>
                      <a:r>
                        <a:rPr lang="en-US" sz="1100" u="none" strike="noStrike">
                          <a:effectLst/>
                        </a:rPr>
                        <a:t>    31,632 </a:t>
                      </a:r>
                      <a:endParaRPr lang="en-US" sz="1100" b="0" i="0" u="none" strike="noStrike">
                        <a:solidFill>
                          <a:srgbClr val="000000"/>
                        </a:solidFill>
                        <a:effectLst/>
                        <a:latin typeface="Arial"/>
                      </a:endParaRPr>
                    </a:p>
                  </a:txBody>
                  <a:tcPr marL="9390" marR="9390" marT="9390" marB="0" anchor="b"/>
                </a:tc>
                <a:tc>
                  <a:txBody>
                    <a:bodyPr/>
                    <a:lstStyle/>
                    <a:p>
                      <a:pPr algn="l" fontAlgn="b"/>
                      <a:endParaRPr lang="en-US" sz="1100" b="0" i="0" u="none" strike="noStrike">
                        <a:solidFill>
                          <a:srgbClr val="000000"/>
                        </a:solidFill>
                        <a:effectLst/>
                        <a:latin typeface="Arial"/>
                      </a:endParaRPr>
                    </a:p>
                  </a:txBody>
                  <a:tcPr marL="9390" marR="9390" marT="9390" marB="0" anchor="b"/>
                </a:tc>
                <a:tc>
                  <a:txBody>
                    <a:bodyPr/>
                    <a:lstStyle/>
                    <a:p>
                      <a:pPr algn="l" fontAlgn="b"/>
                      <a:endParaRPr lang="en-US" sz="1100" b="0" i="0" u="none" strike="noStrike">
                        <a:solidFill>
                          <a:srgbClr val="000000"/>
                        </a:solidFill>
                        <a:effectLst/>
                        <a:latin typeface="Arial"/>
                      </a:endParaRPr>
                    </a:p>
                  </a:txBody>
                  <a:tcPr marL="9390" marR="9390" marT="9390" marB="0" anchor="b"/>
                </a:tc>
                <a:tc>
                  <a:txBody>
                    <a:bodyPr/>
                    <a:lstStyle/>
                    <a:p>
                      <a:pPr algn="l" fontAlgn="b"/>
                      <a:endParaRPr lang="en-US" sz="1100" b="0" i="0" u="none" strike="noStrike">
                        <a:solidFill>
                          <a:srgbClr val="000000"/>
                        </a:solidFill>
                        <a:effectLst/>
                        <a:latin typeface="Arial"/>
                      </a:endParaRPr>
                    </a:p>
                  </a:txBody>
                  <a:tcPr marL="9390" marR="9390" marT="9390" marB="0" anchor="b"/>
                </a:tc>
                <a:tc>
                  <a:txBody>
                    <a:bodyPr/>
                    <a:lstStyle/>
                    <a:p>
                      <a:pPr algn="l" fontAlgn="b"/>
                      <a:endParaRPr lang="en-US" sz="1100" b="0" i="0" u="none" strike="noStrike">
                        <a:solidFill>
                          <a:srgbClr val="000000"/>
                        </a:solidFill>
                        <a:effectLst/>
                        <a:latin typeface="Arial"/>
                      </a:endParaRPr>
                    </a:p>
                  </a:txBody>
                  <a:tcPr marL="9390" marR="9390" marT="9390" marB="0" anchor="b"/>
                </a:tc>
              </a:tr>
              <a:tr h="249784">
                <a:tc>
                  <a:txBody>
                    <a:bodyPr/>
                    <a:lstStyle/>
                    <a:p>
                      <a:pPr algn="l" fontAlgn="b"/>
                      <a:r>
                        <a:rPr lang="en-US" sz="1100" u="none" strike="noStrike">
                          <a:effectLst/>
                        </a:rPr>
                        <a:t>Adults who smoke per tobacco retailer</a:t>
                      </a:r>
                      <a:endParaRPr lang="en-US" sz="1100" b="0" i="0" u="none" strike="noStrike">
                        <a:solidFill>
                          <a:srgbClr val="000000"/>
                        </a:solidFill>
                        <a:effectLst/>
                        <a:latin typeface="Arial"/>
                      </a:endParaRPr>
                    </a:p>
                  </a:txBody>
                  <a:tcPr marL="9390" marR="9390" marT="9390" marB="0" anchor="b"/>
                </a:tc>
                <a:tc>
                  <a:txBody>
                    <a:bodyPr/>
                    <a:lstStyle/>
                    <a:p>
                      <a:pPr algn="r" fontAlgn="b"/>
                      <a:r>
                        <a:rPr lang="en-US" sz="1100" u="none" strike="noStrike">
                          <a:effectLst/>
                        </a:rPr>
                        <a:t>106</a:t>
                      </a:r>
                      <a:endParaRPr lang="en-US" sz="1100" b="0" i="0" u="none" strike="noStrike">
                        <a:solidFill>
                          <a:srgbClr val="000000"/>
                        </a:solidFill>
                        <a:effectLst/>
                        <a:latin typeface="Arial"/>
                      </a:endParaRPr>
                    </a:p>
                  </a:txBody>
                  <a:tcPr marL="9390" marR="9390" marT="9390" marB="0" anchor="b"/>
                </a:tc>
                <a:tc>
                  <a:txBody>
                    <a:bodyPr/>
                    <a:lstStyle/>
                    <a:p>
                      <a:pPr algn="r" fontAlgn="b"/>
                      <a:r>
                        <a:rPr lang="en-US" sz="1100" u="none" strike="noStrike">
                          <a:effectLst/>
                        </a:rPr>
                        <a:t>129</a:t>
                      </a:r>
                      <a:endParaRPr lang="en-US" sz="1100" b="0" i="0" u="none" strike="noStrike">
                        <a:solidFill>
                          <a:srgbClr val="000000"/>
                        </a:solidFill>
                        <a:effectLst/>
                        <a:latin typeface="Arial"/>
                      </a:endParaRPr>
                    </a:p>
                  </a:txBody>
                  <a:tcPr marL="9390" marR="9390" marT="9390" marB="0" anchor="b"/>
                </a:tc>
                <a:tc>
                  <a:txBody>
                    <a:bodyPr/>
                    <a:lstStyle/>
                    <a:p>
                      <a:pPr algn="l" fontAlgn="b"/>
                      <a:endParaRPr lang="en-US" sz="1100" b="0" i="0" u="none" strike="noStrike">
                        <a:solidFill>
                          <a:srgbClr val="000000"/>
                        </a:solidFill>
                        <a:effectLst/>
                        <a:latin typeface="Arial"/>
                      </a:endParaRPr>
                    </a:p>
                  </a:txBody>
                  <a:tcPr marL="9390" marR="9390" marT="9390" marB="0" anchor="b"/>
                </a:tc>
                <a:tc>
                  <a:txBody>
                    <a:bodyPr/>
                    <a:lstStyle/>
                    <a:p>
                      <a:pPr algn="l" fontAlgn="b"/>
                      <a:endParaRPr lang="en-US" sz="1100" b="0" i="0" u="none" strike="noStrike">
                        <a:solidFill>
                          <a:srgbClr val="000000"/>
                        </a:solidFill>
                        <a:effectLst/>
                        <a:latin typeface="Arial"/>
                      </a:endParaRPr>
                    </a:p>
                  </a:txBody>
                  <a:tcPr marL="9390" marR="9390" marT="9390" marB="0" anchor="b"/>
                </a:tc>
                <a:tc>
                  <a:txBody>
                    <a:bodyPr/>
                    <a:lstStyle/>
                    <a:p>
                      <a:pPr algn="l" fontAlgn="b"/>
                      <a:endParaRPr lang="en-US" sz="1100" b="0" i="0" u="none" strike="noStrike">
                        <a:solidFill>
                          <a:srgbClr val="000000"/>
                        </a:solidFill>
                        <a:effectLst/>
                        <a:latin typeface="Arial"/>
                      </a:endParaRPr>
                    </a:p>
                  </a:txBody>
                  <a:tcPr marL="9390" marR="9390" marT="9390" marB="0" anchor="b"/>
                </a:tc>
                <a:tc>
                  <a:txBody>
                    <a:bodyPr/>
                    <a:lstStyle/>
                    <a:p>
                      <a:pPr algn="l" fontAlgn="b"/>
                      <a:endParaRPr lang="en-US" sz="1100" b="0" i="0" u="none" strike="noStrike">
                        <a:solidFill>
                          <a:srgbClr val="000000"/>
                        </a:solidFill>
                        <a:effectLst/>
                        <a:latin typeface="Arial"/>
                      </a:endParaRPr>
                    </a:p>
                  </a:txBody>
                  <a:tcPr marL="9390" marR="9390" marT="9390" marB="0" anchor="b"/>
                </a:tc>
              </a:tr>
              <a:tr h="249784">
                <a:tc>
                  <a:txBody>
                    <a:bodyPr/>
                    <a:lstStyle/>
                    <a:p>
                      <a:pPr algn="l" fontAlgn="b"/>
                      <a:r>
                        <a:rPr lang="en-US" sz="1100" u="none" strike="noStrike">
                          <a:effectLst/>
                        </a:rPr>
                        <a:t>Youth population</a:t>
                      </a:r>
                      <a:endParaRPr lang="en-US" sz="1100" b="0" i="0" u="none" strike="noStrike">
                        <a:solidFill>
                          <a:srgbClr val="000000"/>
                        </a:solidFill>
                        <a:effectLst/>
                        <a:latin typeface="Arial"/>
                      </a:endParaRPr>
                    </a:p>
                  </a:txBody>
                  <a:tcPr marL="9390" marR="9390" marT="9390" marB="0" anchor="b"/>
                </a:tc>
                <a:tc>
                  <a:txBody>
                    <a:bodyPr/>
                    <a:lstStyle/>
                    <a:p>
                      <a:pPr algn="l" fontAlgn="b"/>
                      <a:r>
                        <a:rPr lang="en-US" sz="1100" u="none" strike="noStrike">
                          <a:effectLst/>
                        </a:rPr>
                        <a:t>    9,164,473 </a:t>
                      </a:r>
                      <a:endParaRPr lang="en-US" sz="1100" b="0" i="0" u="none" strike="noStrike">
                        <a:solidFill>
                          <a:srgbClr val="000000"/>
                        </a:solidFill>
                        <a:effectLst/>
                        <a:latin typeface="Arial"/>
                      </a:endParaRPr>
                    </a:p>
                  </a:txBody>
                  <a:tcPr marL="9390" marR="9390" marT="9390" marB="0" anchor="b"/>
                </a:tc>
                <a:tc>
                  <a:txBody>
                    <a:bodyPr/>
                    <a:lstStyle/>
                    <a:p>
                      <a:pPr algn="l" fontAlgn="b"/>
                      <a:r>
                        <a:rPr lang="en-US" sz="1100" u="none" strike="noStrike">
                          <a:effectLst/>
                        </a:rPr>
                        <a:t>    46,200 </a:t>
                      </a:r>
                      <a:endParaRPr lang="en-US" sz="1100" b="0" i="0" u="none" strike="noStrike">
                        <a:solidFill>
                          <a:srgbClr val="000000"/>
                        </a:solidFill>
                        <a:effectLst/>
                        <a:latin typeface="Arial"/>
                      </a:endParaRPr>
                    </a:p>
                  </a:txBody>
                  <a:tcPr marL="9390" marR="9390" marT="9390" marB="0" anchor="b"/>
                </a:tc>
                <a:tc>
                  <a:txBody>
                    <a:bodyPr/>
                    <a:lstStyle/>
                    <a:p>
                      <a:pPr algn="l" fontAlgn="b"/>
                      <a:r>
                        <a:rPr lang="en-US" sz="1100" u="none" strike="noStrike">
                          <a:effectLst/>
                        </a:rPr>
                        <a:t>    4,260 </a:t>
                      </a:r>
                      <a:endParaRPr lang="en-US" sz="1100" b="0" i="0" u="none" strike="noStrike">
                        <a:solidFill>
                          <a:srgbClr val="000000"/>
                        </a:solidFill>
                        <a:effectLst/>
                        <a:latin typeface="Arial"/>
                      </a:endParaRPr>
                    </a:p>
                  </a:txBody>
                  <a:tcPr marL="9390" marR="9390" marT="9390" marB="0" anchor="b"/>
                </a:tc>
                <a:tc>
                  <a:txBody>
                    <a:bodyPr/>
                    <a:lstStyle/>
                    <a:p>
                      <a:pPr algn="l" fontAlgn="b"/>
                      <a:r>
                        <a:rPr lang="en-US" sz="1100" u="none" strike="noStrike">
                          <a:effectLst/>
                        </a:rPr>
                        <a:t>  1,890 </a:t>
                      </a:r>
                      <a:endParaRPr lang="en-US" sz="1100" b="0" i="0" u="none" strike="noStrike">
                        <a:solidFill>
                          <a:srgbClr val="000000"/>
                        </a:solidFill>
                        <a:effectLst/>
                        <a:latin typeface="Arial"/>
                      </a:endParaRPr>
                    </a:p>
                  </a:txBody>
                  <a:tcPr marL="9390" marR="9390" marT="9390" marB="0" anchor="b"/>
                </a:tc>
                <a:tc>
                  <a:txBody>
                    <a:bodyPr/>
                    <a:lstStyle/>
                    <a:p>
                      <a:pPr algn="l" fontAlgn="b"/>
                      <a:r>
                        <a:rPr lang="en-US" sz="1100" u="none" strike="noStrike">
                          <a:effectLst/>
                        </a:rPr>
                        <a:t>  16,806 </a:t>
                      </a:r>
                      <a:endParaRPr lang="en-US" sz="1100" b="0" i="0" u="none" strike="noStrike">
                        <a:solidFill>
                          <a:srgbClr val="000000"/>
                        </a:solidFill>
                        <a:effectLst/>
                        <a:latin typeface="Arial"/>
                      </a:endParaRPr>
                    </a:p>
                  </a:txBody>
                  <a:tcPr marL="9390" marR="9390" marT="9390" marB="0" anchor="b"/>
                </a:tc>
                <a:tc>
                  <a:txBody>
                    <a:bodyPr/>
                    <a:lstStyle/>
                    <a:p>
                      <a:pPr algn="l" fontAlgn="b"/>
                      <a:r>
                        <a:rPr lang="en-US" sz="1100" u="none" strike="noStrike">
                          <a:effectLst/>
                        </a:rPr>
                        <a:t>     4,509 </a:t>
                      </a:r>
                      <a:endParaRPr lang="en-US" sz="1100" b="0" i="0" u="none" strike="noStrike">
                        <a:solidFill>
                          <a:srgbClr val="000000"/>
                        </a:solidFill>
                        <a:effectLst/>
                        <a:latin typeface="Arial"/>
                      </a:endParaRPr>
                    </a:p>
                  </a:txBody>
                  <a:tcPr marL="9390" marR="9390" marT="9390" marB="0" anchor="b"/>
                </a:tc>
              </a:tr>
              <a:tr h="249784">
                <a:tc>
                  <a:txBody>
                    <a:bodyPr/>
                    <a:lstStyle/>
                    <a:p>
                      <a:pPr algn="l" fontAlgn="b"/>
                      <a:r>
                        <a:rPr lang="en-US" sz="1100" u="none" strike="noStrike">
                          <a:effectLst/>
                        </a:rPr>
                        <a:t>Youth per retailer</a:t>
                      </a:r>
                      <a:endParaRPr lang="en-US" sz="1100" b="0" i="0" u="none" strike="noStrike">
                        <a:solidFill>
                          <a:srgbClr val="000000"/>
                        </a:solidFill>
                        <a:effectLst/>
                        <a:latin typeface="Arial"/>
                      </a:endParaRPr>
                    </a:p>
                  </a:txBody>
                  <a:tcPr marL="9390" marR="9390" marT="9390" marB="0" anchor="b"/>
                </a:tc>
                <a:tc>
                  <a:txBody>
                    <a:bodyPr/>
                    <a:lstStyle/>
                    <a:p>
                      <a:pPr algn="l" fontAlgn="b"/>
                      <a:r>
                        <a:rPr lang="en-US" sz="1100" u="none" strike="noStrike">
                          <a:effectLst/>
                        </a:rPr>
                        <a:t>              255 </a:t>
                      </a:r>
                      <a:endParaRPr lang="en-US" sz="1100" b="0" i="0" u="none" strike="noStrike">
                        <a:solidFill>
                          <a:srgbClr val="000000"/>
                        </a:solidFill>
                        <a:effectLst/>
                        <a:latin typeface="Arial"/>
                      </a:endParaRPr>
                    </a:p>
                  </a:txBody>
                  <a:tcPr marL="9390" marR="9390" marT="9390" marB="0" anchor="b"/>
                </a:tc>
                <a:tc>
                  <a:txBody>
                    <a:bodyPr/>
                    <a:lstStyle/>
                    <a:p>
                      <a:pPr algn="l" fontAlgn="b"/>
                      <a:r>
                        <a:rPr lang="en-US" sz="1100" u="none" strike="noStrike">
                          <a:effectLst/>
                        </a:rPr>
                        <a:t>         189 </a:t>
                      </a:r>
                      <a:endParaRPr lang="en-US" sz="1100" b="0" i="0" u="none" strike="noStrike">
                        <a:solidFill>
                          <a:srgbClr val="000000"/>
                        </a:solidFill>
                        <a:effectLst/>
                        <a:latin typeface="Arial"/>
                      </a:endParaRPr>
                    </a:p>
                  </a:txBody>
                  <a:tcPr marL="9390" marR="9390" marT="9390" marB="0" anchor="b"/>
                </a:tc>
                <a:tc>
                  <a:txBody>
                    <a:bodyPr/>
                    <a:lstStyle/>
                    <a:p>
                      <a:pPr algn="l" fontAlgn="b"/>
                      <a:r>
                        <a:rPr lang="en-US" sz="1100" u="none" strike="noStrike">
                          <a:effectLst/>
                        </a:rPr>
                        <a:t>         91 </a:t>
                      </a:r>
                      <a:endParaRPr lang="en-US" sz="1100" b="0" i="0" u="none" strike="noStrike">
                        <a:solidFill>
                          <a:srgbClr val="000000"/>
                        </a:solidFill>
                        <a:effectLst/>
                        <a:latin typeface="Arial"/>
                      </a:endParaRPr>
                    </a:p>
                  </a:txBody>
                  <a:tcPr marL="9390" marR="9390" marT="9390" marB="0" anchor="b"/>
                </a:tc>
                <a:tc>
                  <a:txBody>
                    <a:bodyPr/>
                    <a:lstStyle/>
                    <a:p>
                      <a:pPr algn="l" fontAlgn="b"/>
                      <a:r>
                        <a:rPr lang="en-US" sz="1100" u="none" strike="noStrike">
                          <a:effectLst/>
                        </a:rPr>
                        <a:t>     145 </a:t>
                      </a:r>
                      <a:endParaRPr lang="en-US" sz="1100" b="0" i="0" u="none" strike="noStrike">
                        <a:solidFill>
                          <a:srgbClr val="000000"/>
                        </a:solidFill>
                        <a:effectLst/>
                        <a:latin typeface="Arial"/>
                      </a:endParaRPr>
                    </a:p>
                  </a:txBody>
                  <a:tcPr marL="9390" marR="9390" marT="9390" marB="0" anchor="b"/>
                </a:tc>
                <a:tc>
                  <a:txBody>
                    <a:bodyPr/>
                    <a:lstStyle/>
                    <a:p>
                      <a:pPr algn="l" fontAlgn="b"/>
                      <a:r>
                        <a:rPr lang="en-US" sz="1100" u="none" strike="noStrike">
                          <a:effectLst/>
                        </a:rPr>
                        <a:t>       166 </a:t>
                      </a:r>
                      <a:endParaRPr lang="en-US" sz="1100" b="0" i="0" u="none" strike="noStrike">
                        <a:solidFill>
                          <a:srgbClr val="000000"/>
                        </a:solidFill>
                        <a:effectLst/>
                        <a:latin typeface="Arial"/>
                      </a:endParaRPr>
                    </a:p>
                  </a:txBody>
                  <a:tcPr marL="9390" marR="9390" marT="9390" marB="0" anchor="b"/>
                </a:tc>
                <a:tc>
                  <a:txBody>
                    <a:bodyPr/>
                    <a:lstStyle/>
                    <a:p>
                      <a:pPr algn="l" fontAlgn="b"/>
                      <a:r>
                        <a:rPr lang="en-US" sz="1100" u="none" strike="noStrike">
                          <a:effectLst/>
                        </a:rPr>
                        <a:t>        161 </a:t>
                      </a:r>
                      <a:endParaRPr lang="en-US" sz="1100" b="0" i="0" u="none" strike="noStrike">
                        <a:solidFill>
                          <a:srgbClr val="000000"/>
                        </a:solidFill>
                        <a:effectLst/>
                        <a:latin typeface="Arial"/>
                      </a:endParaRPr>
                    </a:p>
                  </a:txBody>
                  <a:tcPr marL="9390" marR="9390" marT="9390" marB="0" anchor="b"/>
                </a:tc>
              </a:tr>
              <a:tr h="249784">
                <a:tc>
                  <a:txBody>
                    <a:bodyPr/>
                    <a:lstStyle/>
                    <a:p>
                      <a:pPr algn="l" fontAlgn="b"/>
                      <a:endParaRPr lang="en-US" sz="1100" b="0" i="0" u="none" strike="noStrike">
                        <a:solidFill>
                          <a:srgbClr val="000000"/>
                        </a:solidFill>
                        <a:effectLst/>
                        <a:latin typeface="Arial"/>
                      </a:endParaRPr>
                    </a:p>
                  </a:txBody>
                  <a:tcPr marL="9390" marR="9390" marT="9390" marB="0" anchor="b"/>
                </a:tc>
                <a:tc>
                  <a:txBody>
                    <a:bodyPr/>
                    <a:lstStyle/>
                    <a:p>
                      <a:pPr algn="l" fontAlgn="b"/>
                      <a:endParaRPr lang="en-US" sz="1100" b="0" i="0" u="none" strike="noStrike">
                        <a:solidFill>
                          <a:srgbClr val="000000"/>
                        </a:solidFill>
                        <a:effectLst/>
                        <a:latin typeface="Arial"/>
                      </a:endParaRPr>
                    </a:p>
                  </a:txBody>
                  <a:tcPr marL="9390" marR="9390" marT="9390" marB="0" anchor="b"/>
                </a:tc>
                <a:tc>
                  <a:txBody>
                    <a:bodyPr/>
                    <a:lstStyle/>
                    <a:p>
                      <a:pPr algn="l" fontAlgn="b"/>
                      <a:endParaRPr lang="en-US" sz="1100" b="0" i="0" u="none" strike="noStrike">
                        <a:solidFill>
                          <a:srgbClr val="000000"/>
                        </a:solidFill>
                        <a:effectLst/>
                        <a:latin typeface="Arial"/>
                      </a:endParaRPr>
                    </a:p>
                  </a:txBody>
                  <a:tcPr marL="9390" marR="9390" marT="9390" marB="0" anchor="b"/>
                </a:tc>
                <a:tc>
                  <a:txBody>
                    <a:bodyPr/>
                    <a:lstStyle/>
                    <a:p>
                      <a:pPr algn="l" fontAlgn="b"/>
                      <a:endParaRPr lang="en-US" sz="1100" b="0" i="0" u="none" strike="noStrike">
                        <a:solidFill>
                          <a:srgbClr val="000000"/>
                        </a:solidFill>
                        <a:effectLst/>
                        <a:latin typeface="Arial"/>
                      </a:endParaRPr>
                    </a:p>
                  </a:txBody>
                  <a:tcPr marL="9390" marR="9390" marT="9390" marB="0" anchor="b"/>
                </a:tc>
                <a:tc>
                  <a:txBody>
                    <a:bodyPr/>
                    <a:lstStyle/>
                    <a:p>
                      <a:pPr algn="l" fontAlgn="b"/>
                      <a:endParaRPr lang="en-US" sz="1100" b="0" i="0" u="none" strike="noStrike">
                        <a:solidFill>
                          <a:srgbClr val="000000"/>
                        </a:solidFill>
                        <a:effectLst/>
                        <a:latin typeface="Arial"/>
                      </a:endParaRPr>
                    </a:p>
                  </a:txBody>
                  <a:tcPr marL="9390" marR="9390" marT="9390" marB="0" anchor="b"/>
                </a:tc>
                <a:tc>
                  <a:txBody>
                    <a:bodyPr/>
                    <a:lstStyle/>
                    <a:p>
                      <a:pPr algn="l" fontAlgn="b"/>
                      <a:endParaRPr lang="en-US" sz="1100" b="0" i="0" u="none" strike="noStrike">
                        <a:solidFill>
                          <a:srgbClr val="000000"/>
                        </a:solidFill>
                        <a:effectLst/>
                        <a:latin typeface="Arial"/>
                      </a:endParaRPr>
                    </a:p>
                  </a:txBody>
                  <a:tcPr marL="9390" marR="9390" marT="9390" marB="0" anchor="b"/>
                </a:tc>
                <a:tc>
                  <a:txBody>
                    <a:bodyPr/>
                    <a:lstStyle/>
                    <a:p>
                      <a:pPr algn="l" fontAlgn="b"/>
                      <a:endParaRPr lang="en-US" sz="1100" b="0" i="0" u="none" strike="noStrike">
                        <a:solidFill>
                          <a:srgbClr val="000000"/>
                        </a:solidFill>
                        <a:effectLst/>
                        <a:latin typeface="Arial"/>
                      </a:endParaRPr>
                    </a:p>
                  </a:txBody>
                  <a:tcPr marL="9390" marR="9390" marT="9390" marB="0" anchor="b"/>
                </a:tc>
              </a:tr>
              <a:tr h="249784">
                <a:tc>
                  <a:txBody>
                    <a:bodyPr/>
                    <a:lstStyle/>
                    <a:p>
                      <a:pPr algn="l" fontAlgn="b"/>
                      <a:endParaRPr lang="en-US" sz="1100" b="0" i="0" u="none" strike="noStrike">
                        <a:solidFill>
                          <a:srgbClr val="000000"/>
                        </a:solidFill>
                        <a:effectLst/>
                        <a:latin typeface="Arial"/>
                      </a:endParaRPr>
                    </a:p>
                  </a:txBody>
                  <a:tcPr marL="9390" marR="9390" marT="9390" marB="0" anchor="b"/>
                </a:tc>
                <a:tc>
                  <a:txBody>
                    <a:bodyPr/>
                    <a:lstStyle/>
                    <a:p>
                      <a:pPr algn="l" fontAlgn="b"/>
                      <a:endParaRPr lang="en-US" sz="1100" b="0" i="0" u="none" strike="noStrike">
                        <a:solidFill>
                          <a:srgbClr val="000000"/>
                        </a:solidFill>
                        <a:effectLst/>
                        <a:latin typeface="Arial"/>
                      </a:endParaRPr>
                    </a:p>
                  </a:txBody>
                  <a:tcPr marL="9390" marR="9390" marT="9390" marB="0" anchor="b"/>
                </a:tc>
                <a:tc>
                  <a:txBody>
                    <a:bodyPr/>
                    <a:lstStyle/>
                    <a:p>
                      <a:pPr algn="l" fontAlgn="b"/>
                      <a:endParaRPr lang="en-US" sz="1100" b="0" i="0" u="none" strike="noStrike">
                        <a:solidFill>
                          <a:srgbClr val="000000"/>
                        </a:solidFill>
                        <a:effectLst/>
                        <a:latin typeface="Arial"/>
                      </a:endParaRPr>
                    </a:p>
                  </a:txBody>
                  <a:tcPr marL="9390" marR="9390" marT="9390" marB="0" anchor="b"/>
                </a:tc>
                <a:tc>
                  <a:txBody>
                    <a:bodyPr/>
                    <a:lstStyle/>
                    <a:p>
                      <a:pPr algn="l" fontAlgn="b"/>
                      <a:endParaRPr lang="en-US" sz="1100" b="0" i="0" u="none" strike="noStrike">
                        <a:solidFill>
                          <a:srgbClr val="000000"/>
                        </a:solidFill>
                        <a:effectLst/>
                        <a:latin typeface="Arial"/>
                      </a:endParaRPr>
                    </a:p>
                  </a:txBody>
                  <a:tcPr marL="9390" marR="9390" marT="9390" marB="0" anchor="b"/>
                </a:tc>
                <a:tc>
                  <a:txBody>
                    <a:bodyPr/>
                    <a:lstStyle/>
                    <a:p>
                      <a:pPr algn="l" fontAlgn="b"/>
                      <a:endParaRPr lang="en-US" sz="1100" b="0" i="0" u="none" strike="noStrike">
                        <a:solidFill>
                          <a:srgbClr val="000000"/>
                        </a:solidFill>
                        <a:effectLst/>
                        <a:latin typeface="Arial"/>
                      </a:endParaRPr>
                    </a:p>
                  </a:txBody>
                  <a:tcPr marL="9390" marR="9390" marT="9390" marB="0" anchor="b"/>
                </a:tc>
                <a:tc>
                  <a:txBody>
                    <a:bodyPr/>
                    <a:lstStyle/>
                    <a:p>
                      <a:pPr algn="l" fontAlgn="b"/>
                      <a:endParaRPr lang="en-US" sz="1100" b="0" i="0" u="none" strike="noStrike">
                        <a:solidFill>
                          <a:srgbClr val="000000"/>
                        </a:solidFill>
                        <a:effectLst/>
                        <a:latin typeface="Arial"/>
                      </a:endParaRPr>
                    </a:p>
                  </a:txBody>
                  <a:tcPr marL="9390" marR="9390" marT="9390" marB="0" anchor="b"/>
                </a:tc>
                <a:tc>
                  <a:txBody>
                    <a:bodyPr/>
                    <a:lstStyle/>
                    <a:p>
                      <a:pPr algn="l" fontAlgn="b"/>
                      <a:endParaRPr lang="en-US" sz="1100" b="0" i="0" u="none" strike="noStrike">
                        <a:solidFill>
                          <a:srgbClr val="000000"/>
                        </a:solidFill>
                        <a:effectLst/>
                        <a:latin typeface="Arial"/>
                      </a:endParaRPr>
                    </a:p>
                  </a:txBody>
                  <a:tcPr marL="9390" marR="9390" marT="9390" marB="0" anchor="b"/>
                </a:tc>
              </a:tr>
              <a:tr h="761843">
                <a:tc>
                  <a:txBody>
                    <a:bodyPr/>
                    <a:lstStyle/>
                    <a:p>
                      <a:pPr algn="l" fontAlgn="b"/>
                      <a:r>
                        <a:rPr lang="en-US" sz="1100" u="none" strike="noStrike" baseline="30000">
                          <a:effectLst/>
                          <a:hlinkClick r:id="rId3"/>
                        </a:rPr>
                        <a:t>1</a:t>
                      </a:r>
                      <a:r>
                        <a:rPr lang="en-US" sz="1100" u="none" strike="noStrike">
                          <a:effectLst/>
                          <a:hlinkClick r:id="rId3"/>
                        </a:rPr>
                        <a:t> Census 2010,</a:t>
                      </a:r>
                      <a:br>
                        <a:rPr lang="en-US" sz="1100" u="none" strike="noStrike">
                          <a:effectLst/>
                          <a:hlinkClick r:id="rId3"/>
                        </a:rPr>
                      </a:br>
                      <a:r>
                        <a:rPr lang="en-US" sz="1100" u="sng" strike="noStrike">
                          <a:effectLst/>
                          <a:hlinkClick r:id="rId3"/>
                        </a:rPr>
                        <a:t>http://quickfacts.census.gov/qfd/states/06/0654386.html</a:t>
                      </a:r>
                      <a:endParaRPr lang="en-US" sz="1100" b="0" i="0" u="sng" strike="noStrike">
                        <a:solidFill>
                          <a:srgbClr val="0000FF"/>
                        </a:solidFill>
                        <a:effectLst/>
                        <a:latin typeface="Arial"/>
                      </a:endParaRPr>
                    </a:p>
                  </a:txBody>
                  <a:tcPr marL="9390" marR="9390" marT="9390" marB="0" anchor="b"/>
                </a:tc>
                <a:tc>
                  <a:txBody>
                    <a:bodyPr/>
                    <a:lstStyle/>
                    <a:p>
                      <a:pPr algn="l" fontAlgn="b"/>
                      <a:endParaRPr lang="en-US" sz="1100" b="0" i="0" u="sng" strike="noStrike">
                        <a:solidFill>
                          <a:srgbClr val="0000FF"/>
                        </a:solidFill>
                        <a:effectLst/>
                        <a:latin typeface="Arial"/>
                      </a:endParaRPr>
                    </a:p>
                  </a:txBody>
                  <a:tcPr marL="9390" marR="9390" marT="9390" marB="0" anchor="b"/>
                </a:tc>
                <a:tc>
                  <a:txBody>
                    <a:bodyPr/>
                    <a:lstStyle/>
                    <a:p>
                      <a:pPr algn="ctr" fontAlgn="b"/>
                      <a:endParaRPr lang="en-US" sz="1100" b="0" i="0" u="none" strike="noStrike">
                        <a:solidFill>
                          <a:srgbClr val="000000"/>
                        </a:solidFill>
                        <a:effectLst/>
                        <a:latin typeface="Arial"/>
                      </a:endParaRPr>
                    </a:p>
                  </a:txBody>
                  <a:tcPr marL="9390" marR="9390" marT="9390" marB="0" anchor="b"/>
                </a:tc>
                <a:tc>
                  <a:txBody>
                    <a:bodyPr/>
                    <a:lstStyle/>
                    <a:p>
                      <a:pPr algn="ctr" fontAlgn="b"/>
                      <a:endParaRPr lang="en-US" sz="1100" b="0" i="0" u="none" strike="noStrike">
                        <a:solidFill>
                          <a:srgbClr val="000000"/>
                        </a:solidFill>
                        <a:effectLst/>
                        <a:latin typeface="Arial"/>
                      </a:endParaRPr>
                    </a:p>
                  </a:txBody>
                  <a:tcPr marL="9390" marR="9390" marT="9390" marB="0" anchor="b"/>
                </a:tc>
                <a:tc>
                  <a:txBody>
                    <a:bodyPr/>
                    <a:lstStyle/>
                    <a:p>
                      <a:pPr algn="ctr" fontAlgn="b"/>
                      <a:endParaRPr lang="en-US" sz="1100" b="0" i="0" u="none" strike="noStrike">
                        <a:solidFill>
                          <a:srgbClr val="000000"/>
                        </a:solidFill>
                        <a:effectLst/>
                        <a:latin typeface="Arial"/>
                      </a:endParaRPr>
                    </a:p>
                  </a:txBody>
                  <a:tcPr marL="9390" marR="9390" marT="9390" marB="0" anchor="b"/>
                </a:tc>
                <a:tc>
                  <a:txBody>
                    <a:bodyPr/>
                    <a:lstStyle/>
                    <a:p>
                      <a:pPr algn="ctr" fontAlgn="b"/>
                      <a:endParaRPr lang="en-US" sz="1100" b="0" i="0" u="none" strike="noStrike" dirty="0">
                        <a:solidFill>
                          <a:srgbClr val="000000"/>
                        </a:solidFill>
                        <a:effectLst/>
                        <a:latin typeface="Arial"/>
                      </a:endParaRPr>
                    </a:p>
                  </a:txBody>
                  <a:tcPr marL="9390" marR="9390" marT="9390" marB="0" anchor="b"/>
                </a:tc>
                <a:tc>
                  <a:txBody>
                    <a:bodyPr/>
                    <a:lstStyle/>
                    <a:p>
                      <a:pPr algn="ctr" fontAlgn="b"/>
                      <a:endParaRPr lang="en-US" sz="1100" b="0" i="0" u="none" strike="noStrike">
                        <a:solidFill>
                          <a:srgbClr val="000000"/>
                        </a:solidFill>
                        <a:effectLst/>
                        <a:latin typeface="Arial"/>
                      </a:endParaRPr>
                    </a:p>
                  </a:txBody>
                  <a:tcPr marL="9390" marR="9390" marT="9390" marB="0" anchor="b"/>
                </a:tc>
              </a:tr>
              <a:tr h="287252">
                <a:tc>
                  <a:txBody>
                    <a:bodyPr/>
                    <a:lstStyle/>
                    <a:p>
                      <a:pPr algn="l" fontAlgn="b"/>
                      <a:r>
                        <a:rPr lang="en-US" sz="1100" u="none" strike="noStrike" baseline="30000">
                          <a:effectLst/>
                        </a:rPr>
                        <a:t>2</a:t>
                      </a:r>
                      <a:r>
                        <a:rPr lang="en-US" sz="1100" u="none" strike="noStrike">
                          <a:effectLst/>
                        </a:rPr>
                        <a:t> Stanford Prevention Research Center, July 2012</a:t>
                      </a:r>
                      <a:endParaRPr lang="en-US" sz="1100" b="0" i="0" u="none" strike="noStrike">
                        <a:solidFill>
                          <a:srgbClr val="000000"/>
                        </a:solidFill>
                        <a:effectLst/>
                        <a:latin typeface="Arial"/>
                      </a:endParaRPr>
                    </a:p>
                  </a:txBody>
                  <a:tcPr marL="9390" marR="9390" marT="9390" marB="0" anchor="b"/>
                </a:tc>
                <a:tc>
                  <a:txBody>
                    <a:bodyPr/>
                    <a:lstStyle/>
                    <a:p>
                      <a:pPr algn="l" fontAlgn="b"/>
                      <a:endParaRPr lang="en-US" sz="1100" b="0" i="0" u="none" strike="noStrike">
                        <a:solidFill>
                          <a:srgbClr val="000000"/>
                        </a:solidFill>
                        <a:effectLst/>
                        <a:latin typeface="Arial"/>
                      </a:endParaRPr>
                    </a:p>
                  </a:txBody>
                  <a:tcPr marL="9390" marR="9390" marT="9390" marB="0" anchor="b"/>
                </a:tc>
                <a:tc>
                  <a:txBody>
                    <a:bodyPr/>
                    <a:lstStyle/>
                    <a:p>
                      <a:pPr algn="ctr" fontAlgn="b"/>
                      <a:endParaRPr lang="en-US" sz="1100" b="0" i="0" u="none" strike="noStrike">
                        <a:solidFill>
                          <a:srgbClr val="000000"/>
                        </a:solidFill>
                        <a:effectLst/>
                        <a:latin typeface="Arial"/>
                      </a:endParaRPr>
                    </a:p>
                  </a:txBody>
                  <a:tcPr marL="9390" marR="9390" marT="9390" marB="0" anchor="b"/>
                </a:tc>
                <a:tc>
                  <a:txBody>
                    <a:bodyPr/>
                    <a:lstStyle/>
                    <a:p>
                      <a:pPr algn="l" fontAlgn="b"/>
                      <a:endParaRPr lang="en-US" sz="1100" b="0" i="0" u="none" strike="noStrike">
                        <a:solidFill>
                          <a:srgbClr val="000000"/>
                        </a:solidFill>
                        <a:effectLst/>
                        <a:latin typeface="Arial"/>
                      </a:endParaRPr>
                    </a:p>
                  </a:txBody>
                  <a:tcPr marL="9390" marR="9390" marT="9390" marB="0" anchor="b"/>
                </a:tc>
                <a:tc>
                  <a:txBody>
                    <a:bodyPr/>
                    <a:lstStyle/>
                    <a:p>
                      <a:pPr algn="l" fontAlgn="b"/>
                      <a:endParaRPr lang="en-US" sz="1100" b="0" i="0" u="none" strike="noStrike">
                        <a:solidFill>
                          <a:srgbClr val="000000"/>
                        </a:solidFill>
                        <a:effectLst/>
                        <a:latin typeface="Arial"/>
                      </a:endParaRPr>
                    </a:p>
                  </a:txBody>
                  <a:tcPr marL="9390" marR="9390" marT="9390" marB="0" anchor="b"/>
                </a:tc>
                <a:tc>
                  <a:txBody>
                    <a:bodyPr/>
                    <a:lstStyle/>
                    <a:p>
                      <a:pPr algn="l" fontAlgn="b"/>
                      <a:endParaRPr lang="en-US" sz="1100" b="0" i="0" u="none" strike="noStrike">
                        <a:solidFill>
                          <a:srgbClr val="000000"/>
                        </a:solidFill>
                        <a:effectLst/>
                        <a:latin typeface="Arial"/>
                      </a:endParaRPr>
                    </a:p>
                  </a:txBody>
                  <a:tcPr marL="9390" marR="9390" marT="9390" marB="0" anchor="b"/>
                </a:tc>
                <a:tc>
                  <a:txBody>
                    <a:bodyPr/>
                    <a:lstStyle/>
                    <a:p>
                      <a:pPr algn="l" fontAlgn="b"/>
                      <a:endParaRPr lang="en-US" sz="1100" b="0" i="0" u="none" strike="noStrike">
                        <a:solidFill>
                          <a:srgbClr val="000000"/>
                        </a:solidFill>
                        <a:effectLst/>
                        <a:latin typeface="Arial"/>
                      </a:endParaRPr>
                    </a:p>
                  </a:txBody>
                  <a:tcPr marL="9390" marR="9390" marT="9390" marB="0" anchor="b"/>
                </a:tc>
              </a:tr>
              <a:tr h="287252">
                <a:tc>
                  <a:txBody>
                    <a:bodyPr/>
                    <a:lstStyle/>
                    <a:p>
                      <a:pPr algn="l" fontAlgn="b"/>
                      <a:r>
                        <a:rPr lang="en-US" sz="1100" u="none" strike="noStrike" baseline="30000">
                          <a:effectLst/>
                        </a:rPr>
                        <a:t>3 </a:t>
                      </a:r>
                      <a:r>
                        <a:rPr lang="en-US" sz="1100" u="none" strike="noStrike">
                          <a:effectLst/>
                        </a:rPr>
                        <a:t>California Board of Equalization, July 2014</a:t>
                      </a:r>
                      <a:endParaRPr lang="en-US" sz="1100" b="0" i="0" u="none" strike="noStrike">
                        <a:solidFill>
                          <a:srgbClr val="000000"/>
                        </a:solidFill>
                        <a:effectLst/>
                        <a:latin typeface="Arial"/>
                      </a:endParaRPr>
                    </a:p>
                  </a:txBody>
                  <a:tcPr marL="9390" marR="9390" marT="9390" marB="0" anchor="b"/>
                </a:tc>
                <a:tc>
                  <a:txBody>
                    <a:bodyPr/>
                    <a:lstStyle/>
                    <a:p>
                      <a:pPr algn="l" fontAlgn="b"/>
                      <a:endParaRPr lang="en-US" sz="1100" b="0" i="0" u="none" strike="noStrike">
                        <a:solidFill>
                          <a:srgbClr val="000000"/>
                        </a:solidFill>
                        <a:effectLst/>
                        <a:latin typeface="Arial"/>
                      </a:endParaRPr>
                    </a:p>
                  </a:txBody>
                  <a:tcPr marL="9390" marR="9390" marT="9390" marB="0" anchor="b"/>
                </a:tc>
                <a:tc>
                  <a:txBody>
                    <a:bodyPr/>
                    <a:lstStyle/>
                    <a:p>
                      <a:pPr algn="ctr" fontAlgn="b"/>
                      <a:endParaRPr lang="en-US" sz="1100" b="0" i="0" u="none" strike="noStrike">
                        <a:solidFill>
                          <a:srgbClr val="000000"/>
                        </a:solidFill>
                        <a:effectLst/>
                        <a:latin typeface="Arial"/>
                      </a:endParaRPr>
                    </a:p>
                  </a:txBody>
                  <a:tcPr marL="9390" marR="9390" marT="9390" marB="0" anchor="b"/>
                </a:tc>
                <a:tc>
                  <a:txBody>
                    <a:bodyPr/>
                    <a:lstStyle/>
                    <a:p>
                      <a:pPr algn="l" fontAlgn="b"/>
                      <a:endParaRPr lang="en-US" sz="1100" b="0" i="0" u="none" strike="noStrike">
                        <a:solidFill>
                          <a:srgbClr val="000000"/>
                        </a:solidFill>
                        <a:effectLst/>
                        <a:latin typeface="Arial"/>
                      </a:endParaRPr>
                    </a:p>
                  </a:txBody>
                  <a:tcPr marL="9390" marR="9390" marT="9390" marB="0" anchor="b"/>
                </a:tc>
                <a:tc>
                  <a:txBody>
                    <a:bodyPr/>
                    <a:lstStyle/>
                    <a:p>
                      <a:pPr algn="l" fontAlgn="b"/>
                      <a:endParaRPr lang="en-US" sz="1100" b="0" i="0" u="none" strike="noStrike">
                        <a:solidFill>
                          <a:srgbClr val="000000"/>
                        </a:solidFill>
                        <a:effectLst/>
                        <a:latin typeface="Arial"/>
                      </a:endParaRPr>
                    </a:p>
                  </a:txBody>
                  <a:tcPr marL="9390" marR="9390" marT="9390" marB="0" anchor="b"/>
                </a:tc>
                <a:tc>
                  <a:txBody>
                    <a:bodyPr/>
                    <a:lstStyle/>
                    <a:p>
                      <a:pPr algn="ctr" fontAlgn="b"/>
                      <a:endParaRPr lang="en-US" sz="1100" b="0" i="0" u="none" strike="noStrike">
                        <a:solidFill>
                          <a:srgbClr val="000000"/>
                        </a:solidFill>
                        <a:effectLst/>
                        <a:latin typeface="Arial"/>
                      </a:endParaRPr>
                    </a:p>
                  </a:txBody>
                  <a:tcPr marL="9390" marR="9390" marT="9390" marB="0" anchor="b"/>
                </a:tc>
                <a:tc>
                  <a:txBody>
                    <a:bodyPr/>
                    <a:lstStyle/>
                    <a:p>
                      <a:pPr algn="l" fontAlgn="b"/>
                      <a:endParaRPr lang="en-US" sz="1100" b="0" i="0" u="none" strike="noStrike">
                        <a:solidFill>
                          <a:srgbClr val="000000"/>
                        </a:solidFill>
                        <a:effectLst/>
                        <a:latin typeface="Arial"/>
                      </a:endParaRPr>
                    </a:p>
                  </a:txBody>
                  <a:tcPr marL="9390" marR="9390" marT="9390" marB="0" anchor="b"/>
                </a:tc>
              </a:tr>
              <a:tr h="287252">
                <a:tc>
                  <a:txBody>
                    <a:bodyPr/>
                    <a:lstStyle/>
                    <a:p>
                      <a:pPr algn="l" fontAlgn="b"/>
                      <a:r>
                        <a:rPr lang="en-US" sz="1100" u="none" strike="noStrike" baseline="30000">
                          <a:effectLst/>
                        </a:rPr>
                        <a:t>4</a:t>
                      </a:r>
                      <a:r>
                        <a:rPr lang="en-US" sz="1100" u="none" strike="noStrike">
                          <a:effectLst/>
                        </a:rPr>
                        <a:t> California Health Interview Survery, 2011-2012</a:t>
                      </a:r>
                      <a:endParaRPr lang="en-US" sz="1100" b="0" i="0" u="none" strike="noStrike">
                        <a:solidFill>
                          <a:srgbClr val="000000"/>
                        </a:solidFill>
                        <a:effectLst/>
                        <a:latin typeface="Arial"/>
                      </a:endParaRPr>
                    </a:p>
                  </a:txBody>
                  <a:tcPr marL="9390" marR="9390" marT="9390" marB="0" anchor="b"/>
                </a:tc>
                <a:tc>
                  <a:txBody>
                    <a:bodyPr/>
                    <a:lstStyle/>
                    <a:p>
                      <a:pPr algn="l" fontAlgn="b"/>
                      <a:endParaRPr lang="en-US" sz="1100" b="0" i="0" u="none" strike="noStrike">
                        <a:solidFill>
                          <a:srgbClr val="000000"/>
                        </a:solidFill>
                        <a:effectLst/>
                        <a:latin typeface="Arial"/>
                      </a:endParaRPr>
                    </a:p>
                  </a:txBody>
                  <a:tcPr marL="9390" marR="9390" marT="9390" marB="0" anchor="b"/>
                </a:tc>
                <a:tc>
                  <a:txBody>
                    <a:bodyPr/>
                    <a:lstStyle/>
                    <a:p>
                      <a:pPr algn="ctr" fontAlgn="b"/>
                      <a:endParaRPr lang="en-US" sz="1100" b="0" i="0" u="none" strike="noStrike">
                        <a:solidFill>
                          <a:srgbClr val="000000"/>
                        </a:solidFill>
                        <a:effectLst/>
                        <a:latin typeface="Arial"/>
                      </a:endParaRPr>
                    </a:p>
                  </a:txBody>
                  <a:tcPr marL="9390" marR="9390" marT="9390" marB="0" anchor="b"/>
                </a:tc>
                <a:tc>
                  <a:txBody>
                    <a:bodyPr/>
                    <a:lstStyle/>
                    <a:p>
                      <a:pPr algn="l" fontAlgn="b"/>
                      <a:endParaRPr lang="en-US" sz="1100" b="0" i="0" u="none" strike="noStrike">
                        <a:solidFill>
                          <a:srgbClr val="000000"/>
                        </a:solidFill>
                        <a:effectLst/>
                        <a:latin typeface="Arial"/>
                      </a:endParaRPr>
                    </a:p>
                  </a:txBody>
                  <a:tcPr marL="9390" marR="9390" marT="9390" marB="0" anchor="b"/>
                </a:tc>
                <a:tc>
                  <a:txBody>
                    <a:bodyPr/>
                    <a:lstStyle/>
                    <a:p>
                      <a:pPr algn="l" fontAlgn="b"/>
                      <a:endParaRPr lang="en-US" sz="1100" b="0" i="0" u="none" strike="noStrike">
                        <a:solidFill>
                          <a:srgbClr val="000000"/>
                        </a:solidFill>
                        <a:effectLst/>
                        <a:latin typeface="Arial"/>
                      </a:endParaRPr>
                    </a:p>
                  </a:txBody>
                  <a:tcPr marL="9390" marR="9390" marT="9390" marB="0" anchor="b"/>
                </a:tc>
                <a:tc>
                  <a:txBody>
                    <a:bodyPr/>
                    <a:lstStyle/>
                    <a:p>
                      <a:pPr algn="ctr" fontAlgn="b"/>
                      <a:endParaRPr lang="en-US" sz="1100" b="0" i="0" u="none" strike="noStrike">
                        <a:solidFill>
                          <a:srgbClr val="000000"/>
                        </a:solidFill>
                        <a:effectLst/>
                        <a:latin typeface="Arial"/>
                      </a:endParaRPr>
                    </a:p>
                  </a:txBody>
                  <a:tcPr marL="9390" marR="9390" marT="9390" marB="0" anchor="b"/>
                </a:tc>
                <a:tc>
                  <a:txBody>
                    <a:bodyPr/>
                    <a:lstStyle/>
                    <a:p>
                      <a:pPr algn="l" fontAlgn="b"/>
                      <a:endParaRPr lang="en-US" sz="1100" b="0" i="0" u="none" strike="noStrike" dirty="0">
                        <a:solidFill>
                          <a:srgbClr val="000000"/>
                        </a:solidFill>
                        <a:effectLst/>
                        <a:latin typeface="Arial"/>
                      </a:endParaRPr>
                    </a:p>
                  </a:txBody>
                  <a:tcPr marL="9390" marR="9390" marT="9390" marB="0" anchor="b"/>
                </a:tc>
              </a:tr>
            </a:tbl>
          </a:graphicData>
        </a:graphic>
      </p:graphicFrame>
      <p:sp>
        <p:nvSpPr>
          <p:cNvPr id="2" name="Rectangle 1"/>
          <p:cNvSpPr/>
          <p:nvPr/>
        </p:nvSpPr>
        <p:spPr>
          <a:xfrm>
            <a:off x="5486400" y="1219200"/>
            <a:ext cx="3429000" cy="2286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70383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568" t="11056" r="23146" b="11011"/>
          <a:stretch/>
        </p:blipFill>
        <p:spPr bwMode="auto">
          <a:xfrm>
            <a:off x="228601" y="76200"/>
            <a:ext cx="8839200" cy="68030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23482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24000" y="32535"/>
            <a:ext cx="5334000" cy="6890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33784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0" y="304800"/>
            <a:ext cx="9144000" cy="5897563"/>
          </a:xfrm>
          <a:prstGeom prst="rect">
            <a:avLst/>
          </a:prstGeom>
          <a:noFill/>
          <a:ln>
            <a:noFill/>
          </a:ln>
        </p:spPr>
      </p:pic>
      <p:sp>
        <p:nvSpPr>
          <p:cNvPr id="5" name="TextBox 4"/>
          <p:cNvSpPr txBox="1"/>
          <p:nvPr/>
        </p:nvSpPr>
        <p:spPr>
          <a:xfrm>
            <a:off x="5943600" y="6172200"/>
            <a:ext cx="3276600" cy="276999"/>
          </a:xfrm>
          <a:prstGeom prst="rect">
            <a:avLst/>
          </a:prstGeom>
          <a:noFill/>
        </p:spPr>
        <p:txBody>
          <a:bodyPr wrap="square" rtlCol="0">
            <a:spAutoFit/>
          </a:bodyPr>
          <a:lstStyle/>
          <a:p>
            <a:r>
              <a:rPr lang="en-US" sz="1200" dirty="0" smtClean="0"/>
              <a:t>Source: Bright Research + Dorrington Consulting</a:t>
            </a:r>
            <a:endParaRPr lang="en-US" sz="1200" dirty="0"/>
          </a:p>
        </p:txBody>
      </p:sp>
    </p:spTree>
    <p:extLst>
      <p:ext uri="{BB962C8B-B14F-4D97-AF65-F5344CB8AC3E}">
        <p14:creationId xmlns:p14="http://schemas.microsoft.com/office/powerpoint/2010/main" val="37320454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52400"/>
            <a:ext cx="8229600" cy="6705600"/>
          </a:xfrm>
          <a:prstGeom prst="rect">
            <a:avLst/>
          </a:prstGeom>
          <a:noFill/>
          <a:ln>
            <a:noFill/>
          </a:ln>
        </p:spPr>
      </p:pic>
    </p:spTree>
    <p:extLst>
      <p:ext uri="{BB962C8B-B14F-4D97-AF65-F5344CB8AC3E}">
        <p14:creationId xmlns:p14="http://schemas.microsoft.com/office/powerpoint/2010/main" val="40785354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990600"/>
            <a:ext cx="9144000" cy="4686877"/>
          </a:xfrm>
          <a:prstGeom prst="rect">
            <a:avLst/>
          </a:prstGeom>
          <a:noFill/>
          <a:ln>
            <a:noFill/>
          </a:ln>
        </p:spPr>
      </p:pic>
    </p:spTree>
    <p:extLst>
      <p:ext uri="{BB962C8B-B14F-4D97-AF65-F5344CB8AC3E}">
        <p14:creationId xmlns:p14="http://schemas.microsoft.com/office/powerpoint/2010/main" val="28254638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8856" y="0"/>
            <a:ext cx="5225144" cy="3429000"/>
          </a:xfrm>
          <a:solidFill>
            <a:schemeClr val="accent2">
              <a:lumMod val="40000"/>
              <a:lumOff val="60000"/>
            </a:schemeClr>
          </a:solidFill>
        </p:spPr>
        <p:txBody>
          <a:bodyPr>
            <a:normAutofit/>
          </a:bodyPr>
          <a:lstStyle/>
          <a:p>
            <a:r>
              <a:rPr lang="en-US" dirty="0" smtClean="0">
                <a:solidFill>
                  <a:schemeClr val="tx1">
                    <a:lumMod val="75000"/>
                    <a:lumOff val="25000"/>
                  </a:schemeClr>
                </a:solidFill>
                <a:latin typeface="Franklin Gothic Demi Cond" panose="020B0706030402020204" pitchFamily="34" charset="0"/>
              </a:rPr>
              <a:t>Strong Emotional Responses </a:t>
            </a:r>
            <a:br>
              <a:rPr lang="en-US" dirty="0" smtClean="0">
                <a:solidFill>
                  <a:schemeClr val="tx1">
                    <a:lumMod val="75000"/>
                    <a:lumOff val="25000"/>
                  </a:schemeClr>
                </a:solidFill>
                <a:latin typeface="Franklin Gothic Demi Cond" panose="020B0706030402020204" pitchFamily="34" charset="0"/>
              </a:rPr>
            </a:br>
            <a:endParaRPr lang="en-US" dirty="0"/>
          </a:p>
        </p:txBody>
      </p:sp>
      <p:pic>
        <p:nvPicPr>
          <p:cNvPr id="2054" name="Picture 6" descr="C:\Users\czdizon\AppData\Local\Microsoft\Windows\Temporary Internet Files\Content.IE5\PU5UJ18Y\MP90039915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391885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18856" y="3372829"/>
            <a:ext cx="5225144" cy="3485171"/>
          </a:xfrm>
          <a:prstGeom prst="rect">
            <a:avLst/>
          </a:prstGeom>
        </p:spPr>
      </p:pic>
    </p:spTree>
    <p:extLst>
      <p:ext uri="{BB962C8B-B14F-4D97-AF65-F5344CB8AC3E}">
        <p14:creationId xmlns:p14="http://schemas.microsoft.com/office/powerpoint/2010/main" val="26288496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625" t="18522" r="34130" b="8044"/>
          <a:stretch/>
        </p:blipFill>
        <p:spPr bwMode="auto">
          <a:xfrm>
            <a:off x="0" y="0"/>
            <a:ext cx="9144000" cy="6966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339055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3093"/>
            <a:ext cx="9143999" cy="1722843"/>
          </a:xfrm>
        </p:spPr>
        <p:txBody>
          <a:bodyPr>
            <a:normAutofit/>
          </a:bodyPr>
          <a:lstStyle/>
          <a:p>
            <a:r>
              <a:rPr lang="en-US" sz="3200" dirty="0">
                <a:latin typeface="Franklin Gothic Demi Cond" panose="020B0706030402020204" pitchFamily="34" charset="0"/>
              </a:rPr>
              <a:t>Turning Statewide Data Collection </a:t>
            </a:r>
            <a:r>
              <a:rPr lang="en-US" sz="3200" dirty="0" smtClean="0">
                <a:latin typeface="Franklin Gothic Demi Cond" panose="020B0706030402020204" pitchFamily="34" charset="0"/>
              </a:rPr>
              <a:t>into </a:t>
            </a:r>
            <a:r>
              <a:rPr lang="en-US" sz="3200" dirty="0">
                <a:latin typeface="Franklin Gothic Demi Cond" panose="020B0706030402020204" pitchFamily="34" charset="0"/>
              </a:rPr>
              <a:t>a Media Frenzy: </a:t>
            </a:r>
            <a:r>
              <a:rPr lang="en-US" sz="3200" dirty="0" smtClean="0">
                <a:latin typeface="Franklin Gothic Demi Cond" panose="020B0706030402020204" pitchFamily="34" charset="0"/>
              </a:rPr>
              <a:t/>
            </a:r>
            <a:br>
              <a:rPr lang="en-US" sz="3200" dirty="0" smtClean="0">
                <a:latin typeface="Franklin Gothic Demi Cond" panose="020B0706030402020204" pitchFamily="34" charset="0"/>
              </a:rPr>
            </a:br>
            <a:r>
              <a:rPr lang="en-US" sz="3200" dirty="0" smtClean="0">
                <a:latin typeface="Franklin Gothic Demi Cond" panose="020B0706030402020204" pitchFamily="34" charset="0"/>
              </a:rPr>
              <a:t>the </a:t>
            </a:r>
            <a:r>
              <a:rPr lang="en-US" sz="3200" dirty="0">
                <a:latin typeface="Franklin Gothic Demi Cond" panose="020B0706030402020204" pitchFamily="34" charset="0"/>
              </a:rPr>
              <a:t>Role of Data Visualization</a:t>
            </a:r>
          </a:p>
        </p:txBody>
      </p:sp>
      <p:sp>
        <p:nvSpPr>
          <p:cNvPr id="5" name="Rectangle 4"/>
          <p:cNvSpPr/>
          <p:nvPr/>
        </p:nvSpPr>
        <p:spPr>
          <a:xfrm>
            <a:off x="0" y="0"/>
            <a:ext cx="9144000" cy="1709137"/>
          </a:xfrm>
          <a:prstGeom prst="rect">
            <a:avLst/>
          </a:prstGeom>
          <a:solidFill>
            <a:srgbClr val="BB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31775">
              <a:spcBef>
                <a:spcPts val="1800"/>
              </a:spcBef>
            </a:pPr>
            <a:r>
              <a:rPr lang="en-US" sz="3200" dirty="0" smtClean="0">
                <a:solidFill>
                  <a:schemeClr val="tx1">
                    <a:lumMod val="75000"/>
                    <a:lumOff val="25000"/>
                  </a:schemeClr>
                </a:solidFill>
                <a:latin typeface="Franklin Gothic Demi Cond" panose="020B0706030402020204" pitchFamily="34" charset="0"/>
              </a:rPr>
              <a:t>Follow up and recruitment </a:t>
            </a:r>
            <a:endParaRPr lang="en-US" sz="3200" dirty="0">
              <a:solidFill>
                <a:schemeClr val="tx1">
                  <a:lumMod val="75000"/>
                  <a:lumOff val="25000"/>
                </a:schemeClr>
              </a:solidFill>
              <a:latin typeface="Franklin Gothic Demi Cond" panose="020B0706030402020204"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5979"/>
          <a:stretch/>
        </p:blipFill>
        <p:spPr>
          <a:xfrm>
            <a:off x="-16329" y="1583870"/>
            <a:ext cx="9144000" cy="5734377"/>
          </a:xfrm>
          <a:prstGeom prst="rect">
            <a:avLst/>
          </a:prstGeom>
        </p:spPr>
      </p:pic>
    </p:spTree>
    <p:extLst>
      <p:ext uri="{BB962C8B-B14F-4D97-AF65-F5344CB8AC3E}">
        <p14:creationId xmlns:p14="http://schemas.microsoft.com/office/powerpoint/2010/main" val="196147433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148863"/>
            <a:ext cx="9144000" cy="170913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31775">
              <a:spcBef>
                <a:spcPts val="1800"/>
              </a:spcBef>
            </a:pPr>
            <a:r>
              <a:rPr lang="en-US" sz="3200" dirty="0" smtClean="0">
                <a:solidFill>
                  <a:schemeClr val="tx1">
                    <a:lumMod val="75000"/>
                    <a:lumOff val="25000"/>
                  </a:schemeClr>
                </a:solidFill>
                <a:latin typeface="Franklin Gothic Demi Cond" panose="020B0706030402020204" pitchFamily="34" charset="0"/>
              </a:rPr>
              <a:t>Describing the power of data visualizations</a:t>
            </a:r>
            <a:endParaRPr lang="en-US" sz="3200" dirty="0">
              <a:solidFill>
                <a:schemeClr val="tx1">
                  <a:lumMod val="75000"/>
                  <a:lumOff val="25000"/>
                </a:schemeClr>
              </a:solidFill>
              <a:latin typeface="Franklin Gothic Demi Cond" panose="020B0706030402020204"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14400"/>
            <a:ext cx="9144000" cy="6327648"/>
          </a:xfrm>
          <a:prstGeom prst="rect">
            <a:avLst/>
          </a:prstGeom>
        </p:spPr>
      </p:pic>
    </p:spTree>
    <p:extLst>
      <p:ext uri="{BB962C8B-B14F-4D97-AF65-F5344CB8AC3E}">
        <p14:creationId xmlns:p14="http://schemas.microsoft.com/office/powerpoint/2010/main" val="385421976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
            <a:ext cx="9140890" cy="1313645"/>
          </a:xfrm>
          <a:solidFill>
            <a:schemeClr val="accent6">
              <a:lumMod val="60000"/>
              <a:lumOff val="40000"/>
            </a:schemeClr>
          </a:solidFill>
        </p:spPr>
        <p:txBody>
          <a:bodyPr>
            <a:normAutofit/>
          </a:bodyPr>
          <a:lstStyle/>
          <a:p>
            <a:pPr marL="231775" lvl="0" algn="l">
              <a:spcBef>
                <a:spcPts val="1800"/>
              </a:spcBef>
            </a:pPr>
            <a:r>
              <a:rPr lang="en-US" sz="3200" dirty="0" smtClean="0">
                <a:solidFill>
                  <a:prstClr val="black">
                    <a:lumMod val="75000"/>
                    <a:lumOff val="25000"/>
                  </a:prstClr>
                </a:solidFill>
                <a:latin typeface="Franklin Gothic Demi Cond" panose="020B0706030402020204" pitchFamily="34" charset="0"/>
                <a:ea typeface="+mn-ea"/>
                <a:cs typeface="+mn-cs"/>
              </a:rPr>
              <a:t>Strategy – Messaging – Framing </a:t>
            </a: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19200"/>
            <a:ext cx="9160933" cy="6110342"/>
          </a:xfrm>
          <a:prstGeom prst="rect">
            <a:avLst/>
          </a:prstGeom>
        </p:spPr>
      </p:pic>
    </p:spTree>
    <p:extLst>
      <p:ext uri="{BB962C8B-B14F-4D97-AF65-F5344CB8AC3E}">
        <p14:creationId xmlns:p14="http://schemas.microsoft.com/office/powerpoint/2010/main" val="276995845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524000"/>
          </a:xfrm>
          <a:solidFill>
            <a:srgbClr val="92D050"/>
          </a:solidFill>
        </p:spPr>
        <p:txBody>
          <a:bodyPr>
            <a:normAutofit/>
          </a:bodyPr>
          <a:lstStyle/>
          <a:p>
            <a:r>
              <a:rPr lang="en-US" dirty="0" smtClean="0">
                <a:solidFill>
                  <a:schemeClr val="tx1">
                    <a:lumMod val="75000"/>
                    <a:lumOff val="25000"/>
                  </a:schemeClr>
                </a:solidFill>
                <a:latin typeface="Franklin Gothic Demi Cond" panose="020B0706030402020204" pitchFamily="34" charset="0"/>
              </a:rPr>
              <a:t>More Please!</a:t>
            </a:r>
            <a:endParaRPr lang="en-US"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6393"/>
          <a:stretch/>
        </p:blipFill>
        <p:spPr>
          <a:xfrm>
            <a:off x="0" y="1466192"/>
            <a:ext cx="9144000" cy="5418083"/>
          </a:xfrm>
          <a:prstGeom prst="rect">
            <a:avLst/>
          </a:prstGeom>
        </p:spPr>
      </p:pic>
    </p:spTree>
    <p:extLst>
      <p:ext uri="{BB962C8B-B14F-4D97-AF65-F5344CB8AC3E}">
        <p14:creationId xmlns:p14="http://schemas.microsoft.com/office/powerpoint/2010/main" val="5753204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276600" cy="6858000"/>
          </a:xfrm>
          <a:solidFill>
            <a:srgbClr val="92D050"/>
          </a:solidFill>
        </p:spPr>
        <p:txBody>
          <a:bodyPr>
            <a:normAutofit/>
          </a:bodyPr>
          <a:lstStyle/>
          <a:p>
            <a:r>
              <a:rPr lang="en-US" dirty="0" smtClean="0">
                <a:latin typeface="Franklin Gothic Demi" panose="020B0703020102020204" pitchFamily="34" charset="0"/>
              </a:rPr>
              <a:t>Training</a:t>
            </a:r>
            <a:br>
              <a:rPr lang="en-US" dirty="0" smtClean="0">
                <a:latin typeface="Franklin Gothic Demi" panose="020B0703020102020204" pitchFamily="34" charset="0"/>
              </a:rPr>
            </a:br>
            <a:r>
              <a:rPr lang="en-US" dirty="0" smtClean="0">
                <a:latin typeface="Franklin Gothic Demi" panose="020B0703020102020204" pitchFamily="34" charset="0"/>
              </a:rPr>
              <a:t/>
            </a:r>
            <a:br>
              <a:rPr lang="en-US" dirty="0" smtClean="0">
                <a:latin typeface="Franklin Gothic Demi" panose="020B0703020102020204" pitchFamily="34" charset="0"/>
              </a:rPr>
            </a:br>
            <a:r>
              <a:rPr lang="en-US" dirty="0" smtClean="0">
                <a:latin typeface="Franklin Gothic Demi" panose="020B0703020102020204" pitchFamily="34" charset="0"/>
              </a:rPr>
              <a:t>Framing</a:t>
            </a:r>
            <a:br>
              <a:rPr lang="en-US" dirty="0" smtClean="0">
                <a:latin typeface="Franklin Gothic Demi" panose="020B0703020102020204" pitchFamily="34" charset="0"/>
              </a:rPr>
            </a:br>
            <a:r>
              <a:rPr lang="en-US" dirty="0" smtClean="0">
                <a:latin typeface="Franklin Gothic Demi" panose="020B0703020102020204" pitchFamily="34" charset="0"/>
              </a:rPr>
              <a:t> </a:t>
            </a:r>
            <a:br>
              <a:rPr lang="en-US" dirty="0" smtClean="0">
                <a:latin typeface="Franklin Gothic Demi" panose="020B0703020102020204" pitchFamily="34" charset="0"/>
              </a:rPr>
            </a:br>
            <a:r>
              <a:rPr lang="en-US" dirty="0" smtClean="0">
                <a:latin typeface="Franklin Gothic Demi" panose="020B0703020102020204" pitchFamily="34" charset="0"/>
              </a:rPr>
              <a:t>Examples</a:t>
            </a:r>
            <a:endParaRPr lang="en-US" dirty="0">
              <a:latin typeface="Franklin Gothic Demi" panose="020B0703020102020204" pitchFamily="34" charset="0"/>
            </a:endParaRPr>
          </a:p>
        </p:txBody>
      </p:sp>
      <p:pic>
        <p:nvPicPr>
          <p:cNvPr id="2051" name="Picture 3" descr="C:\Users\Computer User\AppData\Local\Microsoft\Windows\Temporary Internet Files\Content.IE5\F1OR2JK8\MP900430539[1].jpg"/>
          <p:cNvPicPr>
            <a:picLocks noChangeAspect="1" noChangeArrowheads="1"/>
          </p:cNvPicPr>
          <p:nvPr/>
        </p:nvPicPr>
        <p:blipFill rotWithShape="1">
          <a:blip r:embed="rId3">
            <a:extLst>
              <a:ext uri="{28A0092B-C50C-407E-A947-70E740481C1C}">
                <a14:useLocalDpi xmlns:a14="http://schemas.microsoft.com/office/drawing/2010/main" val="0"/>
              </a:ext>
            </a:extLst>
          </a:blip>
          <a:srcRect l="21965" r="3371"/>
          <a:stretch/>
        </p:blipFill>
        <p:spPr bwMode="auto">
          <a:xfrm>
            <a:off x="3124199" y="0"/>
            <a:ext cx="598370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66087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H="1">
            <a:off x="6234060" y="20320"/>
            <a:ext cx="2909939" cy="6837680"/>
          </a:xfrm>
          <a:solidFill>
            <a:srgbClr val="92D050"/>
          </a:solidFill>
        </p:spPr>
        <p:txBody>
          <a:bodyPr>
            <a:normAutofit/>
          </a:bodyPr>
          <a:lstStyle/>
          <a:p>
            <a:r>
              <a:rPr lang="en-US" dirty="0" smtClean="0">
                <a:solidFill>
                  <a:schemeClr val="tx1">
                    <a:lumMod val="75000"/>
                    <a:lumOff val="25000"/>
                  </a:schemeClr>
                </a:solidFill>
                <a:latin typeface="Franklin Gothic Demi Cond" panose="020B0706030402020204" pitchFamily="34" charset="0"/>
              </a:rPr>
              <a:t>Templates</a:t>
            </a:r>
            <a:br>
              <a:rPr lang="en-US" dirty="0" smtClean="0">
                <a:solidFill>
                  <a:schemeClr val="tx1">
                    <a:lumMod val="75000"/>
                    <a:lumOff val="25000"/>
                  </a:schemeClr>
                </a:solidFill>
                <a:latin typeface="Franklin Gothic Demi Cond" panose="020B0706030402020204" pitchFamily="34" charset="0"/>
              </a:rPr>
            </a:br>
            <a:r>
              <a:rPr lang="en-US">
                <a:solidFill>
                  <a:schemeClr val="tx1">
                    <a:lumMod val="75000"/>
                    <a:lumOff val="25000"/>
                  </a:schemeClr>
                </a:solidFill>
                <a:latin typeface="Franklin Gothic Demi Cond" panose="020B0706030402020204" pitchFamily="34" charset="0"/>
              </a:rPr>
              <a:t/>
            </a:r>
            <a:br>
              <a:rPr lang="en-US">
                <a:solidFill>
                  <a:schemeClr val="tx1">
                    <a:lumMod val="75000"/>
                    <a:lumOff val="25000"/>
                  </a:schemeClr>
                </a:solidFill>
                <a:latin typeface="Franklin Gothic Demi Cond" panose="020B0706030402020204" pitchFamily="34" charset="0"/>
              </a:rPr>
            </a:br>
            <a:r>
              <a:rPr lang="en-US" smtClean="0">
                <a:solidFill>
                  <a:schemeClr val="tx1">
                    <a:lumMod val="75000"/>
                    <a:lumOff val="25000"/>
                  </a:schemeClr>
                </a:solidFill>
                <a:latin typeface="Franklin Gothic Demi Cond" panose="020B0706030402020204" pitchFamily="34" charset="0"/>
              </a:rPr>
              <a:t>Plug-ins</a:t>
            </a:r>
            <a:endParaRPr lang="en-US" dirty="0"/>
          </a:p>
        </p:txBody>
      </p:sp>
      <p:sp>
        <p:nvSpPr>
          <p:cNvPr id="3" name="AutoShape 2"/>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8571"/>
          <a:stretch/>
        </p:blipFill>
        <p:spPr>
          <a:xfrm>
            <a:off x="0" y="0"/>
            <a:ext cx="6270171" cy="6858000"/>
          </a:xfrm>
          <a:prstGeom prst="rect">
            <a:avLst/>
          </a:prstGeom>
        </p:spPr>
      </p:pic>
    </p:spTree>
    <p:extLst>
      <p:ext uri="{BB962C8B-B14F-4D97-AF65-F5344CB8AC3E}">
        <p14:creationId xmlns:p14="http://schemas.microsoft.com/office/powerpoint/2010/main" val="39753365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tcec_impact_letterhead01"/>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5980" t="71563" r="4678"/>
          <a:stretch/>
        </p:blipFill>
        <p:spPr bwMode="auto">
          <a:xfrm>
            <a:off x="838200" y="1143127"/>
            <a:ext cx="7550640" cy="380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838200" y="2057400"/>
            <a:ext cx="7696200" cy="4339650"/>
          </a:xfrm>
          <a:prstGeom prst="rect">
            <a:avLst/>
          </a:prstGeom>
          <a:noFill/>
        </p:spPr>
        <p:txBody>
          <a:bodyPr wrap="square" rtlCol="0">
            <a:spAutoFit/>
          </a:bodyPr>
          <a:lstStyle/>
          <a:p>
            <a:r>
              <a:rPr lang="en-US" sz="2400" dirty="0" smtClean="0">
                <a:latin typeface="Franklin Gothic Demi Cond" panose="020B0706030402020204" pitchFamily="34" charset="0"/>
              </a:rPr>
              <a:t>Robin </a:t>
            </a:r>
            <a:r>
              <a:rPr lang="en-US" sz="2400" dirty="0" err="1" smtClean="0">
                <a:latin typeface="Franklin Gothic Demi Cond" panose="020B0706030402020204" pitchFamily="34" charset="0"/>
              </a:rPr>
              <a:t>Kipke</a:t>
            </a:r>
            <a:r>
              <a:rPr lang="en-US" sz="2400" dirty="0" smtClean="0">
                <a:latin typeface="Franklin Gothic Demi Cond" panose="020B0706030402020204" pitchFamily="34" charset="0"/>
              </a:rPr>
              <a:t>, Catherine Dizon, Miriam Hartig, Jorge Andrews, </a:t>
            </a:r>
            <a:br>
              <a:rPr lang="en-US" sz="2400" dirty="0" smtClean="0">
                <a:latin typeface="Franklin Gothic Demi Cond" panose="020B0706030402020204" pitchFamily="34" charset="0"/>
              </a:rPr>
            </a:br>
            <a:r>
              <a:rPr lang="en-US" sz="2400" dirty="0" smtClean="0">
                <a:latin typeface="Franklin Gothic Demi Cond" panose="020B0706030402020204" pitchFamily="34" charset="0"/>
              </a:rPr>
              <a:t>Jeanette Treiber, and Diana Cassady</a:t>
            </a:r>
          </a:p>
          <a:p>
            <a:endParaRPr lang="en-US" sz="2400" dirty="0">
              <a:latin typeface="Franklin Gothic Demi Cond" panose="020B0706030402020204" pitchFamily="34" charset="0"/>
            </a:endParaRPr>
          </a:p>
          <a:p>
            <a:r>
              <a:rPr lang="en-US" sz="2400" dirty="0" smtClean="0">
                <a:latin typeface="Franklin Gothic Demi Cond" panose="020B0706030402020204" pitchFamily="34" charset="0"/>
              </a:rPr>
              <a:t>We’d also like to thank the media unit at California Tobacco Control Program  and all of the local health departments involved in this project.</a:t>
            </a:r>
          </a:p>
          <a:p>
            <a:endParaRPr lang="en-US" sz="2400" dirty="0"/>
          </a:p>
          <a:p>
            <a:pPr>
              <a:lnSpc>
                <a:spcPct val="150000"/>
              </a:lnSpc>
            </a:pPr>
            <a:r>
              <a:rPr lang="en-US" sz="2400" dirty="0" smtClean="0">
                <a:latin typeface="Franklin Gothic Demi Cond" panose="020B0706030402020204" pitchFamily="34" charset="0"/>
              </a:rPr>
              <a:t>Website: </a:t>
            </a:r>
            <a:r>
              <a:rPr lang="en-US" sz="2400" dirty="0" smtClean="0">
                <a:latin typeface="Franklin Gothic Demi Cond" panose="020B0706030402020204" pitchFamily="34" charset="0"/>
                <a:hlinkClick r:id="rId3"/>
              </a:rPr>
              <a:t>http://programeval.ucdavis.edu</a:t>
            </a:r>
            <a:endParaRPr lang="en-US" sz="2400" dirty="0" smtClean="0">
              <a:latin typeface="Franklin Gothic Demi Cond" panose="020B0706030402020204" pitchFamily="34" charset="0"/>
            </a:endParaRPr>
          </a:p>
          <a:p>
            <a:pPr>
              <a:lnSpc>
                <a:spcPct val="150000"/>
              </a:lnSpc>
            </a:pPr>
            <a:r>
              <a:rPr lang="en-US" sz="2400" dirty="0" smtClean="0">
                <a:latin typeface="Franklin Gothic Demi Cond" panose="020B0706030402020204" pitchFamily="34" charset="0"/>
              </a:rPr>
              <a:t>Email: </a:t>
            </a:r>
            <a:r>
              <a:rPr lang="en-US" sz="2400" dirty="0" smtClean="0">
                <a:latin typeface="Franklin Gothic Demi Cond" panose="020B0706030402020204" pitchFamily="34" charset="0"/>
                <a:hlinkClick r:id="rId4"/>
              </a:rPr>
              <a:t>tobaccoeval@ucdavis.edu</a:t>
            </a:r>
            <a:endParaRPr lang="en-US" sz="2400" dirty="0">
              <a:latin typeface="Franklin Gothic Demi Cond" panose="020B0706030402020204" pitchFamily="34" charset="0"/>
            </a:endParaRPr>
          </a:p>
          <a:p>
            <a:pPr>
              <a:lnSpc>
                <a:spcPct val="150000"/>
              </a:lnSpc>
            </a:pPr>
            <a:r>
              <a:rPr lang="en-US" sz="2400" dirty="0" smtClean="0">
                <a:latin typeface="Franklin Gothic Demi Cond" panose="020B0706030402020204" pitchFamily="34" charset="0"/>
              </a:rPr>
              <a:t>Main line: 530.752.9951</a:t>
            </a:r>
            <a:endParaRPr lang="en-US" sz="2400" dirty="0">
              <a:latin typeface="Franklin Gothic Demi Cond" panose="020B0706030402020204" pitchFamily="34" charset="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3862" y="584495"/>
            <a:ext cx="1587379" cy="406105"/>
          </a:xfrm>
          <a:prstGeom prst="rect">
            <a:avLst/>
          </a:prstGeom>
        </p:spPr>
      </p:pic>
    </p:spTree>
    <p:extLst>
      <p:ext uri="{BB962C8B-B14F-4D97-AF65-F5344CB8AC3E}">
        <p14:creationId xmlns:p14="http://schemas.microsoft.com/office/powerpoint/2010/main" val="11325375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578" t="13304" r="22899" b="10000"/>
          <a:stretch/>
        </p:blipFill>
        <p:spPr bwMode="auto">
          <a:xfrm>
            <a:off x="-1" y="-20054"/>
            <a:ext cx="9258343" cy="68780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770220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578" t="13304" r="22899" b="10000"/>
          <a:stretch/>
        </p:blipFill>
        <p:spPr bwMode="auto">
          <a:xfrm>
            <a:off x="-1" y="-20054"/>
            <a:ext cx="9258343" cy="68780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2269" t="9783" r="36874" b="11957"/>
          <a:stretch/>
        </p:blipFill>
        <p:spPr bwMode="auto">
          <a:xfrm>
            <a:off x="-16564" y="1203"/>
            <a:ext cx="5655364" cy="5439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0636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578" t="13304" r="22899" b="10000"/>
          <a:stretch/>
        </p:blipFill>
        <p:spPr bwMode="auto">
          <a:xfrm>
            <a:off x="-1" y="-20054"/>
            <a:ext cx="9258343" cy="68780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2269" t="9783" r="36874" b="11957"/>
          <a:stretch/>
        </p:blipFill>
        <p:spPr bwMode="auto">
          <a:xfrm>
            <a:off x="-16564" y="1203"/>
            <a:ext cx="5655364" cy="5439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3592" t="9694" r="43908" b="11295"/>
          <a:stretch/>
        </p:blipFill>
        <p:spPr bwMode="auto">
          <a:xfrm rot="300000">
            <a:off x="2578860" y="25866"/>
            <a:ext cx="3124200" cy="6856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88003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202" t="9708" r="13287" b="10000"/>
          <a:stretch/>
        </p:blipFill>
        <p:spPr bwMode="auto">
          <a:xfrm>
            <a:off x="0" y="0"/>
            <a:ext cx="9149137" cy="5497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1612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3">
            <a:clrChange>
              <a:clrFrom>
                <a:srgbClr val="A6A6A6"/>
              </a:clrFrom>
              <a:clrTo>
                <a:srgbClr val="A6A6A6">
                  <a:alpha val="0"/>
                </a:srgbClr>
              </a:clrTo>
            </a:clrChange>
            <a:extLst>
              <a:ext uri="{BEBA8EAE-BF5A-486C-A8C5-ECC9F3942E4B}">
                <a14:imgProps xmlns:a14="http://schemas.microsoft.com/office/drawing/2010/main">
                  <a14:imgLayer r:embed="rId4">
                    <a14:imgEffect>
                      <a14:artisticCutout/>
                    </a14:imgEffect>
                  </a14:imgLayer>
                </a14:imgProps>
              </a:ext>
              <a:ext uri="{28A0092B-C50C-407E-A947-70E740481C1C}">
                <a14:useLocalDpi xmlns:a14="http://schemas.microsoft.com/office/drawing/2010/main" val="0"/>
              </a:ext>
            </a:extLst>
          </a:blip>
          <a:srcRect/>
          <a:stretch>
            <a:fillRect/>
          </a:stretch>
        </p:blipFill>
        <p:spPr bwMode="auto">
          <a:xfrm>
            <a:off x="0" y="-10456"/>
            <a:ext cx="9135979" cy="6858831"/>
          </a:xfrm>
          <a:prstGeom prst="rect">
            <a:avLst/>
          </a:prstGeom>
          <a:solidFill>
            <a:schemeClr val="bg1">
              <a:lumMod val="95000"/>
              <a:alpha val="22000"/>
            </a:schemeClr>
          </a:solidFill>
          <a:ln>
            <a:noFill/>
          </a:ln>
          <a:effectLst/>
        </p:spPr>
      </p:pic>
      <p:sp>
        <p:nvSpPr>
          <p:cNvPr id="2" name="TextBox 1"/>
          <p:cNvSpPr txBox="1"/>
          <p:nvPr/>
        </p:nvSpPr>
        <p:spPr>
          <a:xfrm>
            <a:off x="-1" y="0"/>
            <a:ext cx="9135979" cy="707886"/>
          </a:xfrm>
          <a:prstGeom prst="rect">
            <a:avLst/>
          </a:prstGeom>
          <a:solidFill>
            <a:schemeClr val="accent1">
              <a:lumMod val="60000"/>
              <a:lumOff val="40000"/>
            </a:schemeClr>
          </a:solidFill>
          <a:ln>
            <a:solidFill>
              <a:srgbClr val="DEDEDE"/>
            </a:solidFill>
          </a:ln>
        </p:spPr>
        <p:txBody>
          <a:bodyPr wrap="square" rtlCol="0">
            <a:spAutoFit/>
          </a:bodyPr>
          <a:lstStyle/>
          <a:p>
            <a:pPr algn="ctr">
              <a:spcAft>
                <a:spcPts val="600"/>
              </a:spcAft>
            </a:pPr>
            <a:r>
              <a:rPr lang="en-US" sz="4000" dirty="0" smtClean="0">
                <a:solidFill>
                  <a:schemeClr val="tx1">
                    <a:lumMod val="75000"/>
                    <a:lumOff val="25000"/>
                  </a:schemeClr>
                </a:solidFill>
                <a:latin typeface="Franklin Gothic Demi Cond" panose="020B0706030402020204" pitchFamily="34" charset="0"/>
              </a:rPr>
              <a:t>Observations of Local Retail Environments</a:t>
            </a:r>
            <a:endParaRPr lang="en-US" sz="4000" dirty="0">
              <a:solidFill>
                <a:schemeClr val="tx1">
                  <a:lumMod val="75000"/>
                  <a:lumOff val="25000"/>
                </a:schemeClr>
              </a:solidFill>
              <a:latin typeface="Franklin Gothic Demi Cond" panose="020B0706030402020204" pitchFamily="34" charset="0"/>
            </a:endParaRPr>
          </a:p>
        </p:txBody>
      </p:sp>
    </p:spTree>
    <p:extLst>
      <p:ext uri="{BB962C8B-B14F-4D97-AF65-F5344CB8AC3E}">
        <p14:creationId xmlns:p14="http://schemas.microsoft.com/office/powerpoint/2010/main" val="33305340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3781</TotalTime>
  <Words>2248</Words>
  <Application>Microsoft Office PowerPoint</Application>
  <PresentationFormat>On-screen Show (4:3)</PresentationFormat>
  <Paragraphs>251</Paragraphs>
  <Slides>46</Slides>
  <Notes>42</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Office Theme</vt:lpstr>
      <vt:lpstr>Turning Statewide Data Collection into a Media Frenzy:  the Role of Data Visualization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Findings</vt:lpstr>
      <vt:lpstr>PowerPoint Presentation</vt:lpstr>
      <vt:lpstr>PowerPoint Presentation</vt:lpstr>
      <vt:lpstr>PowerPoint Presentation</vt:lpstr>
      <vt:lpstr>PowerPoint Presentation</vt:lpstr>
      <vt:lpstr>PowerPoint Presentation</vt:lpstr>
      <vt:lpstr>PowerPoint Presentation</vt:lpstr>
      <vt:lpstr>Strong Emotional Responses  </vt:lpstr>
      <vt:lpstr>Turning Statewide Data Collection into a Media Frenzy:  the Role of Data Visualization</vt:lpstr>
      <vt:lpstr>PowerPoint Presentation</vt:lpstr>
      <vt:lpstr>Strategy – Messaging – Framing </vt:lpstr>
      <vt:lpstr>More Please!</vt:lpstr>
      <vt:lpstr>Training  Framing   Examples</vt:lpstr>
      <vt:lpstr>Templates  Plug-ins</vt:lpstr>
      <vt:lpstr>PowerPoint Presentation</vt:lpstr>
    </vt:vector>
  </TitlesOfParts>
  <Company>University of California, Davis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Healthy Stores for a Healthy Community</dc:title>
  <dc:creator>Robin Kipke</dc:creator>
  <cp:lastModifiedBy>Robin Kipke</cp:lastModifiedBy>
  <cp:revision>92</cp:revision>
  <cp:lastPrinted>2014-10-06T17:34:16Z</cp:lastPrinted>
  <dcterms:created xsi:type="dcterms:W3CDTF">2014-10-01T19:48:56Z</dcterms:created>
  <dcterms:modified xsi:type="dcterms:W3CDTF">2015-06-03T22:46:55Z</dcterms:modified>
</cp:coreProperties>
</file>