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5"/>
  </p:notesMasterIdLst>
  <p:handoutMasterIdLst>
    <p:handoutMasterId r:id="rId86"/>
  </p:handoutMasterIdLst>
  <p:sldIdLst>
    <p:sldId id="339" r:id="rId2"/>
    <p:sldId id="296" r:id="rId3"/>
    <p:sldId id="286" r:id="rId4"/>
    <p:sldId id="287" r:id="rId5"/>
    <p:sldId id="288" r:id="rId6"/>
    <p:sldId id="289" r:id="rId7"/>
    <p:sldId id="290" r:id="rId8"/>
    <p:sldId id="291" r:id="rId9"/>
    <p:sldId id="349" r:id="rId10"/>
    <p:sldId id="340" r:id="rId11"/>
    <p:sldId id="355" r:id="rId12"/>
    <p:sldId id="356" r:id="rId13"/>
    <p:sldId id="357" r:id="rId14"/>
    <p:sldId id="358" r:id="rId15"/>
    <p:sldId id="359" r:id="rId16"/>
    <p:sldId id="360" r:id="rId17"/>
    <p:sldId id="361" r:id="rId18"/>
    <p:sldId id="362" r:id="rId19"/>
    <p:sldId id="363" r:id="rId20"/>
    <p:sldId id="364" r:id="rId21"/>
    <p:sldId id="343" r:id="rId22"/>
    <p:sldId id="344" r:id="rId23"/>
    <p:sldId id="345" r:id="rId24"/>
    <p:sldId id="346" r:id="rId25"/>
    <p:sldId id="385" r:id="rId26"/>
    <p:sldId id="384" r:id="rId27"/>
    <p:sldId id="366" r:id="rId28"/>
    <p:sldId id="367" r:id="rId29"/>
    <p:sldId id="368" r:id="rId30"/>
    <p:sldId id="298" r:id="rId31"/>
    <p:sldId id="315" r:id="rId32"/>
    <p:sldId id="319" r:id="rId33"/>
    <p:sldId id="316" r:id="rId34"/>
    <p:sldId id="317" r:id="rId35"/>
    <p:sldId id="318" r:id="rId36"/>
    <p:sldId id="320" r:id="rId37"/>
    <p:sldId id="321" r:id="rId38"/>
    <p:sldId id="322" r:id="rId39"/>
    <p:sldId id="405" r:id="rId40"/>
    <p:sldId id="401" r:id="rId41"/>
    <p:sldId id="402" r:id="rId42"/>
    <p:sldId id="403" r:id="rId43"/>
    <p:sldId id="404" r:id="rId44"/>
    <p:sldId id="314" r:id="rId45"/>
    <p:sldId id="323" r:id="rId46"/>
    <p:sldId id="330" r:id="rId47"/>
    <p:sldId id="413" r:id="rId48"/>
    <p:sldId id="414" r:id="rId49"/>
    <p:sldId id="415" r:id="rId50"/>
    <p:sldId id="416" r:id="rId51"/>
    <p:sldId id="417" r:id="rId52"/>
    <p:sldId id="418" r:id="rId53"/>
    <p:sldId id="419" r:id="rId54"/>
    <p:sldId id="420" r:id="rId55"/>
    <p:sldId id="421" r:id="rId56"/>
    <p:sldId id="382" r:id="rId57"/>
    <p:sldId id="393" r:id="rId58"/>
    <p:sldId id="387" r:id="rId59"/>
    <p:sldId id="389" r:id="rId60"/>
    <p:sldId id="392" r:id="rId61"/>
    <p:sldId id="394" r:id="rId62"/>
    <p:sldId id="397" r:id="rId63"/>
    <p:sldId id="398" r:id="rId64"/>
    <p:sldId id="395" r:id="rId65"/>
    <p:sldId id="399" r:id="rId66"/>
    <p:sldId id="406" r:id="rId67"/>
    <p:sldId id="383" r:id="rId68"/>
    <p:sldId id="369" r:id="rId69"/>
    <p:sldId id="370" r:id="rId70"/>
    <p:sldId id="371" r:id="rId71"/>
    <p:sldId id="372" r:id="rId72"/>
    <p:sldId id="373" r:id="rId73"/>
    <p:sldId id="374" r:id="rId74"/>
    <p:sldId id="332" r:id="rId75"/>
    <p:sldId id="333" r:id="rId76"/>
    <p:sldId id="334" r:id="rId77"/>
    <p:sldId id="409" r:id="rId78"/>
    <p:sldId id="410" r:id="rId79"/>
    <p:sldId id="335" r:id="rId80"/>
    <p:sldId id="336" r:id="rId81"/>
    <p:sldId id="299" r:id="rId82"/>
    <p:sldId id="376" r:id="rId83"/>
    <p:sldId id="377" r:id="rId84"/>
  </p:sldIdLst>
  <p:sldSz cx="12192000" cy="6858000"/>
  <p:notesSz cx="7010400" cy="9296400"/>
  <p:embeddedFontLst>
    <p:embeddedFont>
      <p:font typeface="Verdana" panose="020B0604030504040204" pitchFamily="34" charset="0"/>
      <p:regular r:id="rId87"/>
      <p:bold r:id="rId88"/>
      <p:italic r:id="rId89"/>
      <p:boldItalic r:id="rId90"/>
    </p:embeddedFont>
    <p:embeddedFont>
      <p:font typeface="Aharoni" panose="02010803020104030203" pitchFamily="2" charset="-79"/>
      <p:bold r:id="rId91"/>
    </p:embeddedFont>
    <p:embeddedFont>
      <p:font typeface="Century Gothic" panose="020B0502020202020204" pitchFamily="34" charset="0"/>
      <p:regular r:id="rId92"/>
      <p:bold r:id="rId93"/>
      <p:italic r:id="rId94"/>
      <p:boldItalic r:id="rId95"/>
    </p:embeddedFont>
    <p:embeddedFont>
      <p:font typeface="Calibri" panose="020F0502020204030204" pitchFamily="34" charset="0"/>
      <p:regular r:id="rId96"/>
      <p:bold r:id="rId97"/>
      <p:italic r:id="rId98"/>
      <p:boldItalic r:id="rId99"/>
    </p:embeddedFont>
    <p:embeddedFont>
      <p:font typeface="Calibri Light" panose="020F0302020204030204" pitchFamily="34" charset="0"/>
      <p:regular r:id="rId100"/>
      <p:italic r:id="rId10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15:guide id="1" orient="horz" pos="2949"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2F5597"/>
    <a:srgbClr val="E36C0A"/>
    <a:srgbClr val="3E0001"/>
    <a:srgbClr val="AD6300"/>
    <a:srgbClr val="F9FDC1"/>
    <a:srgbClr val="F16A68"/>
    <a:srgbClr val="141B3D"/>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6" autoAdjust="0"/>
    <p:restoredTop sz="78719" autoAdjust="0"/>
  </p:normalViewPr>
  <p:slideViewPr>
    <p:cSldViewPr snapToGrid="0">
      <p:cViewPr varScale="1">
        <p:scale>
          <a:sx n="100" d="100"/>
          <a:sy n="100" d="100"/>
        </p:scale>
        <p:origin x="-792" y="-102"/>
      </p:cViewPr>
      <p:guideLst>
        <p:guide orient="horz" pos="2160"/>
        <p:guide pos="3840"/>
      </p:guideLst>
    </p:cSldViewPr>
  </p:slideViewPr>
  <p:notesTextViewPr>
    <p:cViewPr>
      <p:scale>
        <a:sx n="1" d="1"/>
        <a:sy n="1" d="1"/>
      </p:scale>
      <p:origin x="0" y="0"/>
    </p:cViewPr>
  </p:notesTextViewPr>
  <p:notesViewPr>
    <p:cSldViewPr snapToGrid="0">
      <p:cViewPr varScale="1">
        <p:scale>
          <a:sx n="96" d="100"/>
          <a:sy n="96" d="100"/>
        </p:scale>
        <p:origin x="-3516"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1.fntdata"/><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4.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9C3CB3-C0E4-4689-A980-0616BBA84FCC}" type="doc">
      <dgm:prSet loTypeId="urn:microsoft.com/office/officeart/2005/8/layout/hProcess4" loCatId="process" qsTypeId="urn:microsoft.com/office/officeart/2005/8/quickstyle/simple1" qsCatId="simple" csTypeId="urn:microsoft.com/office/officeart/2005/8/colors/accent1_4" csCatId="accent1" phldr="1"/>
      <dgm:spPr/>
      <dgm:t>
        <a:bodyPr/>
        <a:lstStyle/>
        <a:p>
          <a:endParaRPr lang="en-US"/>
        </a:p>
      </dgm:t>
    </dgm:pt>
    <dgm:pt modelId="{D26A8273-3AE4-4431-9C21-6C33B8F2D45F}">
      <dgm:prSet phldrT="[Text]" custT="1"/>
      <dgm:spPr>
        <a:solidFill>
          <a:srgbClr val="C00000"/>
        </a:solidFill>
      </dgm:spPr>
      <dgm:t>
        <a:bodyPr/>
        <a:lstStyle/>
        <a:p>
          <a:r>
            <a:rPr lang="en-US" sz="1800">
              <a:latin typeface="Calibri"/>
              <a:ea typeface="+mn-ea"/>
              <a:cs typeface="+mn-cs"/>
            </a:rPr>
            <a:t>Year 1              </a:t>
          </a:r>
        </a:p>
        <a:p>
          <a:r>
            <a:rPr lang="en-US" sz="900">
              <a:latin typeface="Calibri"/>
              <a:ea typeface="+mn-ea"/>
              <a:cs typeface="+mn-cs"/>
            </a:rPr>
            <a:t>1 Policy Amended</a:t>
          </a:r>
          <a:endParaRPr lang="en-US" sz="900"/>
        </a:p>
      </dgm:t>
    </dgm:pt>
    <dgm:pt modelId="{3FEF9038-9B0E-40FD-A5F9-687F0532C5C4}" type="parTrans" cxnId="{3836481E-C2CD-415C-A93D-54A4FF53D2C1}">
      <dgm:prSet/>
      <dgm:spPr/>
      <dgm:t>
        <a:bodyPr/>
        <a:lstStyle/>
        <a:p>
          <a:endParaRPr lang="en-US"/>
        </a:p>
      </dgm:t>
    </dgm:pt>
    <dgm:pt modelId="{80B1F55B-BC33-49EE-AC4E-DEFF7E232CA9}" type="sibTrans" cxnId="{3836481E-C2CD-415C-A93D-54A4FF53D2C1}">
      <dgm:prSet/>
      <dgm:spPr>
        <a:solidFill>
          <a:srgbClr val="E36C0A">
            <a:alpha val="25000"/>
          </a:srgbClr>
        </a:solidFill>
      </dgm:spPr>
      <dgm:t>
        <a:bodyPr/>
        <a:lstStyle/>
        <a:p>
          <a:endParaRPr lang="en-US"/>
        </a:p>
      </dgm:t>
    </dgm:pt>
    <dgm:pt modelId="{185F8880-A6E4-4C6C-96BE-14E927CE998A}">
      <dgm:prSet phldrT="[Text]" custT="1"/>
      <dgm:spPr>
        <a:ln>
          <a:solidFill>
            <a:srgbClr val="E36C0A"/>
          </a:solidFill>
        </a:ln>
      </dgm:spPr>
      <dgm:t>
        <a:bodyPr/>
        <a:lstStyle/>
        <a:p>
          <a:r>
            <a:rPr lang="en-US" sz="1400" b="1" dirty="0">
              <a:solidFill>
                <a:sysClr val="windowText" lastClr="000000"/>
              </a:solidFill>
            </a:rPr>
            <a:t>Gather information </a:t>
          </a:r>
          <a:r>
            <a:rPr lang="en-US" sz="1400" b="0" dirty="0">
              <a:solidFill>
                <a:sysClr val="windowText" lastClr="000000"/>
              </a:solidFill>
            </a:rPr>
            <a:t>regarding Paradise and Chico policymakers proceedings and voting record (July 2014)</a:t>
          </a:r>
        </a:p>
      </dgm:t>
    </dgm:pt>
    <dgm:pt modelId="{1A5C8685-F109-421C-BC71-00F0985FDAEA}" type="parTrans" cxnId="{8DD4C16F-466B-4DA6-9B19-95534666D25C}">
      <dgm:prSet/>
      <dgm:spPr/>
      <dgm:t>
        <a:bodyPr/>
        <a:lstStyle/>
        <a:p>
          <a:endParaRPr lang="en-US"/>
        </a:p>
      </dgm:t>
    </dgm:pt>
    <dgm:pt modelId="{CF8E369D-FF82-43E9-AEE6-EA8079EFC238}" type="sibTrans" cxnId="{8DD4C16F-466B-4DA6-9B19-95534666D25C}">
      <dgm:prSet/>
      <dgm:spPr/>
      <dgm:t>
        <a:bodyPr/>
        <a:lstStyle/>
        <a:p>
          <a:endParaRPr lang="en-US"/>
        </a:p>
      </dgm:t>
    </dgm:pt>
    <dgm:pt modelId="{3F288642-6166-4D1B-B549-F51CB0F2F1CD}">
      <dgm:prSet phldrT="[Text]" custT="1"/>
      <dgm:spPr>
        <a:solidFill>
          <a:srgbClr val="C00000"/>
        </a:solidFill>
      </dgm:spPr>
      <dgm:t>
        <a:bodyPr/>
        <a:lstStyle/>
        <a:p>
          <a:r>
            <a:rPr lang="en-US" sz="1800">
              <a:latin typeface="Calibri"/>
              <a:ea typeface="+mn-ea"/>
              <a:cs typeface="+mn-cs"/>
            </a:rPr>
            <a:t>Year 2              </a:t>
          </a:r>
        </a:p>
        <a:p>
          <a:r>
            <a:rPr lang="en-US" sz="900">
              <a:latin typeface="Calibri"/>
              <a:ea typeface="+mn-ea"/>
              <a:cs typeface="+mn-cs"/>
            </a:rPr>
            <a:t>2 Policies Amended</a:t>
          </a:r>
          <a:endParaRPr lang="en-US" sz="900"/>
        </a:p>
      </dgm:t>
    </dgm:pt>
    <dgm:pt modelId="{F7FFA218-90DF-4719-98BB-B33A601971E1}" type="parTrans" cxnId="{25A000EA-E3CA-4394-A255-A1A1663CD442}">
      <dgm:prSet/>
      <dgm:spPr/>
      <dgm:t>
        <a:bodyPr/>
        <a:lstStyle/>
        <a:p>
          <a:endParaRPr lang="en-US"/>
        </a:p>
      </dgm:t>
    </dgm:pt>
    <dgm:pt modelId="{F58D3C8D-8EFD-4C31-925B-DC0681751FB8}" type="sibTrans" cxnId="{25A000EA-E3CA-4394-A255-A1A1663CD442}">
      <dgm:prSet/>
      <dgm:spPr>
        <a:solidFill>
          <a:srgbClr val="E36C0A">
            <a:alpha val="25000"/>
          </a:srgbClr>
        </a:solidFill>
      </dgm:spPr>
      <dgm:t>
        <a:bodyPr/>
        <a:lstStyle/>
        <a:p>
          <a:endParaRPr lang="en-US"/>
        </a:p>
      </dgm:t>
    </dgm:pt>
    <dgm:pt modelId="{E752826D-682E-4AA4-9691-73F27CD8C88F}">
      <dgm:prSet phldrT="[Text]" custT="1"/>
      <dgm:spPr>
        <a:ln>
          <a:solidFill>
            <a:srgbClr val="E36C0A"/>
          </a:solidFill>
        </a:ln>
      </dgm:spPr>
      <dgm:t>
        <a:bodyPr/>
        <a:lstStyle/>
        <a:p>
          <a:r>
            <a:rPr lang="en-US" sz="1400" b="1">
              <a:solidFill>
                <a:sysClr val="windowText" lastClr="000000"/>
              </a:solidFill>
            </a:rPr>
            <a:t>Gather information </a:t>
          </a:r>
          <a:r>
            <a:rPr lang="en-US" sz="1400" b="0">
              <a:solidFill>
                <a:sysClr val="windowText" lastClr="000000"/>
              </a:solidFill>
            </a:rPr>
            <a:t>regarding Butte County policymakers proceedings and voting record (July 2015)</a:t>
          </a:r>
          <a:endParaRPr lang="en-US" sz="1400" b="1">
            <a:solidFill>
              <a:sysClr val="windowText" lastClr="000000"/>
            </a:solidFill>
          </a:endParaRPr>
        </a:p>
      </dgm:t>
    </dgm:pt>
    <dgm:pt modelId="{2D13F863-B0D8-4C40-959E-CF7F97409486}" type="parTrans" cxnId="{5E990F8D-A2A9-4CCE-8861-DA4B5D794619}">
      <dgm:prSet/>
      <dgm:spPr/>
      <dgm:t>
        <a:bodyPr/>
        <a:lstStyle/>
        <a:p>
          <a:endParaRPr lang="en-US"/>
        </a:p>
      </dgm:t>
    </dgm:pt>
    <dgm:pt modelId="{06F7F9E4-E76F-4255-8D5D-D1520039F1CD}" type="sibTrans" cxnId="{5E990F8D-A2A9-4CCE-8861-DA4B5D794619}">
      <dgm:prSet/>
      <dgm:spPr/>
      <dgm:t>
        <a:bodyPr/>
        <a:lstStyle/>
        <a:p>
          <a:endParaRPr lang="en-US"/>
        </a:p>
      </dgm:t>
    </dgm:pt>
    <dgm:pt modelId="{5B3A46EB-3F3B-49AE-8C63-39FD62BC2D1B}">
      <dgm:prSet phldrT="[Text]" custT="1"/>
      <dgm:spPr>
        <a:solidFill>
          <a:srgbClr val="C00000"/>
        </a:solidFill>
      </dgm:spPr>
      <dgm:t>
        <a:bodyPr/>
        <a:lstStyle/>
        <a:p>
          <a:r>
            <a:rPr lang="en-US" sz="1800">
              <a:latin typeface="Calibri"/>
              <a:ea typeface="+mn-ea"/>
              <a:cs typeface="+mn-cs"/>
            </a:rPr>
            <a:t>Year 3              </a:t>
          </a:r>
        </a:p>
        <a:p>
          <a:r>
            <a:rPr lang="en-US" sz="900">
              <a:latin typeface="Calibri"/>
              <a:ea typeface="+mn-ea"/>
              <a:cs typeface="+mn-cs"/>
            </a:rPr>
            <a:t>X</a:t>
          </a:r>
          <a:endParaRPr lang="en-US" sz="900"/>
        </a:p>
      </dgm:t>
    </dgm:pt>
    <dgm:pt modelId="{CC612996-306A-4F55-9148-5C3EB79040C2}" type="parTrans" cxnId="{9A652CCC-696E-4024-9740-056FE655996C}">
      <dgm:prSet/>
      <dgm:spPr/>
      <dgm:t>
        <a:bodyPr/>
        <a:lstStyle/>
        <a:p>
          <a:endParaRPr lang="en-US"/>
        </a:p>
      </dgm:t>
    </dgm:pt>
    <dgm:pt modelId="{2B5FC799-E4B9-4A05-896F-CD2F8E25C0D5}" type="sibTrans" cxnId="{9A652CCC-696E-4024-9740-056FE655996C}">
      <dgm:prSet/>
      <dgm:spPr/>
      <dgm:t>
        <a:bodyPr/>
        <a:lstStyle/>
        <a:p>
          <a:endParaRPr lang="en-US"/>
        </a:p>
      </dgm:t>
    </dgm:pt>
    <dgm:pt modelId="{50DB04B0-B25D-45A9-8A2B-5B97991784EA}">
      <dgm:prSet phldrT="[Text]" custT="1"/>
      <dgm:spPr>
        <a:ln>
          <a:solidFill>
            <a:srgbClr val="E36C0A"/>
          </a:solidFill>
        </a:ln>
      </dgm:spPr>
      <dgm:t>
        <a:bodyPr/>
        <a:lstStyle/>
        <a:p>
          <a:r>
            <a:rPr lang="en-US" sz="1400" b="1">
              <a:solidFill>
                <a:sysClr val="windowText" lastClr="000000"/>
              </a:solidFill>
            </a:rPr>
            <a:t>Media</a:t>
          </a:r>
          <a:r>
            <a:rPr lang="en-US" sz="1400">
              <a:solidFill>
                <a:sysClr val="windowText" lastClr="000000"/>
              </a:solidFill>
            </a:rPr>
            <a:t> campaign activities</a:t>
          </a:r>
        </a:p>
      </dgm:t>
    </dgm:pt>
    <dgm:pt modelId="{7FDFED47-CCE9-4C22-A53E-83D02FA9A12C}" type="parTrans" cxnId="{6276FD09-8A9F-465B-93AB-A5409A0B9324}">
      <dgm:prSet/>
      <dgm:spPr/>
      <dgm:t>
        <a:bodyPr/>
        <a:lstStyle/>
        <a:p>
          <a:endParaRPr lang="en-US"/>
        </a:p>
      </dgm:t>
    </dgm:pt>
    <dgm:pt modelId="{6BC0B27D-8951-48A9-9BBA-E4E2BF20928E}" type="sibTrans" cxnId="{6276FD09-8A9F-465B-93AB-A5409A0B9324}">
      <dgm:prSet/>
      <dgm:spPr/>
      <dgm:t>
        <a:bodyPr/>
        <a:lstStyle/>
        <a:p>
          <a:endParaRPr lang="en-US"/>
        </a:p>
      </dgm:t>
    </dgm:pt>
    <dgm:pt modelId="{584109B8-CAB7-485E-B927-BB572AEEA899}">
      <dgm:prSet phldrT="[Text]" custT="1"/>
      <dgm:spPr>
        <a:ln>
          <a:solidFill>
            <a:srgbClr val="E36C0A"/>
          </a:solidFill>
        </a:ln>
      </dgm:spPr>
      <dgm:t>
        <a:bodyPr/>
        <a:lstStyle/>
        <a:p>
          <a:r>
            <a:rPr lang="en-US" sz="1400">
              <a:solidFill>
                <a:sysClr val="windowText" lastClr="000000"/>
              </a:solidFill>
            </a:rPr>
            <a:t>Begin </a:t>
          </a:r>
          <a:r>
            <a:rPr lang="en-US" sz="1400" b="1">
              <a:solidFill>
                <a:sysClr val="windowText" lastClr="000000"/>
              </a:solidFill>
            </a:rPr>
            <a:t>youth engagement </a:t>
          </a:r>
          <a:r>
            <a:rPr lang="en-US" sz="1400">
              <a:solidFill>
                <a:sysClr val="windowText" lastClr="000000"/>
              </a:solidFill>
            </a:rPr>
            <a:t>and recruitment</a:t>
          </a:r>
        </a:p>
      </dgm:t>
    </dgm:pt>
    <dgm:pt modelId="{DD87D93B-6451-4AE6-A465-2FCF67E6090F}" type="parTrans" cxnId="{B162F55F-86BC-4A8B-9C49-95B55D92350C}">
      <dgm:prSet/>
      <dgm:spPr/>
      <dgm:t>
        <a:bodyPr/>
        <a:lstStyle/>
        <a:p>
          <a:endParaRPr lang="en-US"/>
        </a:p>
      </dgm:t>
    </dgm:pt>
    <dgm:pt modelId="{1A887CAB-4E22-4369-AF73-676BBEF59622}" type="sibTrans" cxnId="{B162F55F-86BC-4A8B-9C49-95B55D92350C}">
      <dgm:prSet/>
      <dgm:spPr/>
      <dgm:t>
        <a:bodyPr/>
        <a:lstStyle/>
        <a:p>
          <a:endParaRPr lang="en-US"/>
        </a:p>
      </dgm:t>
    </dgm:pt>
    <dgm:pt modelId="{E9BF829F-E62E-43EB-9006-3907F475B29C}">
      <dgm:prSet phldrT="[Text]" custT="1"/>
      <dgm:spPr>
        <a:ln>
          <a:solidFill>
            <a:srgbClr val="E36C0A"/>
          </a:solidFill>
        </a:ln>
      </dgm:spPr>
      <dgm:t>
        <a:bodyPr/>
        <a:lstStyle/>
        <a:p>
          <a:r>
            <a:rPr lang="en-US" sz="1400" b="1">
              <a:solidFill>
                <a:sysClr val="windowText" lastClr="000000"/>
              </a:solidFill>
            </a:rPr>
            <a:t>Policy maker KIIs </a:t>
          </a:r>
          <a:r>
            <a:rPr lang="en-US" sz="1400">
              <a:solidFill>
                <a:sysClr val="windowText" lastClr="000000"/>
              </a:solidFill>
            </a:rPr>
            <a:t>to assess policy readiness, barriers, facilitators for ENDDs (November 2014)</a:t>
          </a:r>
        </a:p>
      </dgm:t>
    </dgm:pt>
    <dgm:pt modelId="{C423157E-79BE-4D42-B427-0610B8CEB7C0}" type="parTrans" cxnId="{9388F2E3-B08A-473A-824E-B366BBDA04FD}">
      <dgm:prSet/>
      <dgm:spPr/>
      <dgm:t>
        <a:bodyPr/>
        <a:lstStyle/>
        <a:p>
          <a:endParaRPr lang="en-US"/>
        </a:p>
      </dgm:t>
    </dgm:pt>
    <dgm:pt modelId="{40E397D8-5880-49C3-BA76-0B9BA428DC68}" type="sibTrans" cxnId="{9388F2E3-B08A-473A-824E-B366BBDA04FD}">
      <dgm:prSet/>
      <dgm:spPr/>
      <dgm:t>
        <a:bodyPr/>
        <a:lstStyle/>
        <a:p>
          <a:endParaRPr lang="en-US"/>
        </a:p>
      </dgm:t>
    </dgm:pt>
    <dgm:pt modelId="{FF300F33-EFE9-4D73-ABBC-BE6C8B2CD379}">
      <dgm:prSet phldrT="[Text]" custT="1"/>
      <dgm:spPr>
        <a:ln>
          <a:solidFill>
            <a:srgbClr val="E36C0A"/>
          </a:solidFill>
        </a:ln>
      </dgm:spPr>
      <dgm:t>
        <a:bodyPr/>
        <a:lstStyle/>
        <a:p>
          <a:r>
            <a:rPr lang="en-US" sz="1400" b="1">
              <a:solidFill>
                <a:sysClr val="windowText" lastClr="000000"/>
              </a:solidFill>
            </a:rPr>
            <a:t>Information sharing </a:t>
          </a:r>
          <a:r>
            <a:rPr lang="en-US" sz="1400">
              <a:solidFill>
                <a:sysClr val="windowText" lastClr="000000"/>
              </a:solidFill>
            </a:rPr>
            <a:t>with policy makers and the public</a:t>
          </a:r>
        </a:p>
      </dgm:t>
    </dgm:pt>
    <dgm:pt modelId="{D652C60E-39BA-4709-9B40-8DD1F46D09B1}" type="parTrans" cxnId="{5AEE0F16-A01B-4F70-8A7D-61811F12218D}">
      <dgm:prSet/>
      <dgm:spPr/>
      <dgm:t>
        <a:bodyPr/>
        <a:lstStyle/>
        <a:p>
          <a:endParaRPr lang="en-US"/>
        </a:p>
      </dgm:t>
    </dgm:pt>
    <dgm:pt modelId="{4B574E31-A1AB-4F06-B862-4EF7D2B59DF3}" type="sibTrans" cxnId="{5AEE0F16-A01B-4F70-8A7D-61811F12218D}">
      <dgm:prSet/>
      <dgm:spPr/>
      <dgm:t>
        <a:bodyPr/>
        <a:lstStyle/>
        <a:p>
          <a:endParaRPr lang="en-US"/>
        </a:p>
      </dgm:t>
    </dgm:pt>
    <dgm:pt modelId="{FF32BDE8-4739-49CD-BF91-84D4023FCF62}">
      <dgm:prSet phldrT="[Text]" custT="1"/>
      <dgm:spPr>
        <a:ln>
          <a:solidFill>
            <a:srgbClr val="E36C0A"/>
          </a:solidFill>
        </a:ln>
      </dgm:spPr>
      <dgm:t>
        <a:bodyPr/>
        <a:lstStyle/>
        <a:p>
          <a:r>
            <a:rPr lang="en-US" sz="1400">
              <a:solidFill>
                <a:sysClr val="windowText" lastClr="000000"/>
              </a:solidFill>
            </a:rPr>
            <a:t>ENDDs </a:t>
          </a:r>
          <a:r>
            <a:rPr lang="en-US" sz="1400" b="1">
              <a:solidFill>
                <a:sysClr val="windowText" lastClr="000000"/>
              </a:solidFill>
            </a:rPr>
            <a:t>policy adoption </a:t>
          </a:r>
          <a:r>
            <a:rPr lang="en-US" sz="1400">
              <a:solidFill>
                <a:sysClr val="windowText" lastClr="000000"/>
              </a:solidFill>
            </a:rPr>
            <a:t>in Paradise (Date?)</a:t>
          </a:r>
        </a:p>
      </dgm:t>
    </dgm:pt>
    <dgm:pt modelId="{A31AE416-C408-4BBA-8574-5AB9526EFF83}" type="parTrans" cxnId="{007DF79E-23F7-4467-9C3D-3C059EAC6446}">
      <dgm:prSet/>
      <dgm:spPr/>
      <dgm:t>
        <a:bodyPr/>
        <a:lstStyle/>
        <a:p>
          <a:endParaRPr lang="en-US"/>
        </a:p>
      </dgm:t>
    </dgm:pt>
    <dgm:pt modelId="{820E50D9-4B66-47EC-85B8-08CDA7FAAEA7}" type="sibTrans" cxnId="{007DF79E-23F7-4467-9C3D-3C059EAC6446}">
      <dgm:prSet/>
      <dgm:spPr/>
      <dgm:t>
        <a:bodyPr/>
        <a:lstStyle/>
        <a:p>
          <a:endParaRPr lang="en-US"/>
        </a:p>
      </dgm:t>
    </dgm:pt>
    <dgm:pt modelId="{749ED838-2FB2-4355-AD46-D563798C206C}">
      <dgm:prSet phldrT="[Text]" custT="1"/>
      <dgm:spPr>
        <a:ln>
          <a:solidFill>
            <a:srgbClr val="E36C0A"/>
          </a:solidFill>
        </a:ln>
      </dgm:spPr>
      <dgm:t>
        <a:bodyPr/>
        <a:lstStyle/>
        <a:p>
          <a:r>
            <a:rPr lang="en-US" sz="1400" b="1">
              <a:solidFill>
                <a:sysClr val="windowText" lastClr="000000"/>
              </a:solidFill>
            </a:rPr>
            <a:t>Public Intercept Survey (PIS) </a:t>
          </a:r>
          <a:r>
            <a:rPr lang="en-US" sz="1400">
              <a:solidFill>
                <a:sysClr val="windowText" lastClr="000000"/>
              </a:solidFill>
            </a:rPr>
            <a:t>in Chico (May 2015)</a:t>
          </a:r>
          <a:endParaRPr lang="en-US" sz="1400" b="1">
            <a:solidFill>
              <a:sysClr val="windowText" lastClr="000000"/>
            </a:solidFill>
          </a:endParaRPr>
        </a:p>
      </dgm:t>
    </dgm:pt>
    <dgm:pt modelId="{79640CA4-55D5-4DED-B76F-A27B3CA08842}" type="parTrans" cxnId="{5A1AE472-4495-43B0-BC59-5AE7C046487F}">
      <dgm:prSet/>
      <dgm:spPr/>
      <dgm:t>
        <a:bodyPr/>
        <a:lstStyle/>
        <a:p>
          <a:endParaRPr lang="en-US"/>
        </a:p>
      </dgm:t>
    </dgm:pt>
    <dgm:pt modelId="{99AFDA11-04DE-4809-AF86-FE7C2B2A028E}" type="sibTrans" cxnId="{5A1AE472-4495-43B0-BC59-5AE7C046487F}">
      <dgm:prSet/>
      <dgm:spPr/>
      <dgm:t>
        <a:bodyPr/>
        <a:lstStyle/>
        <a:p>
          <a:endParaRPr lang="en-US"/>
        </a:p>
      </dgm:t>
    </dgm:pt>
    <dgm:pt modelId="{F887DAF5-27FD-4498-A369-777F7220AE5B}">
      <dgm:prSet phldrT="[Text]" custT="1"/>
      <dgm:spPr>
        <a:ln>
          <a:solidFill>
            <a:srgbClr val="E36C0A"/>
          </a:solidFill>
        </a:ln>
      </dgm:spPr>
      <dgm:t>
        <a:bodyPr/>
        <a:lstStyle/>
        <a:p>
          <a:r>
            <a:rPr lang="en-US" sz="1400">
              <a:solidFill>
                <a:sysClr val="windowText" lastClr="000000"/>
              </a:solidFill>
            </a:rPr>
            <a:t>ENDDs </a:t>
          </a:r>
          <a:r>
            <a:rPr lang="en-US" sz="1400" b="1">
              <a:solidFill>
                <a:sysClr val="windowText" lastClr="000000"/>
              </a:solidFill>
            </a:rPr>
            <a:t>policy adoption </a:t>
          </a:r>
          <a:r>
            <a:rPr lang="en-US" sz="1400">
              <a:solidFill>
                <a:sysClr val="windowText" lastClr="000000"/>
              </a:solidFill>
            </a:rPr>
            <a:t>in Chico (Date?)</a:t>
          </a:r>
        </a:p>
      </dgm:t>
    </dgm:pt>
    <dgm:pt modelId="{8FB3E6F0-B345-4F9E-A69E-D01AF8E29B80}" type="parTrans" cxnId="{3444CFF8-FA47-4177-BAC6-3F79D85AD8AA}">
      <dgm:prSet/>
      <dgm:spPr/>
      <dgm:t>
        <a:bodyPr/>
        <a:lstStyle/>
        <a:p>
          <a:endParaRPr lang="en-US"/>
        </a:p>
      </dgm:t>
    </dgm:pt>
    <dgm:pt modelId="{BF9B2945-C912-4AAB-A0D1-22FD1908D60B}" type="sibTrans" cxnId="{3444CFF8-FA47-4177-BAC6-3F79D85AD8AA}">
      <dgm:prSet/>
      <dgm:spPr/>
      <dgm:t>
        <a:bodyPr/>
        <a:lstStyle/>
        <a:p>
          <a:endParaRPr lang="en-US"/>
        </a:p>
      </dgm:t>
    </dgm:pt>
    <dgm:pt modelId="{0FB25589-64AC-437E-906C-A7602CF69D8C}">
      <dgm:prSet phldrT="[Text]" custT="1"/>
      <dgm:spPr>
        <a:ln>
          <a:solidFill>
            <a:srgbClr val="E36C0A"/>
          </a:solidFill>
        </a:ln>
      </dgm:spPr>
      <dgm:t>
        <a:bodyPr/>
        <a:lstStyle/>
        <a:p>
          <a:r>
            <a:rPr lang="en-US" sz="1400" b="1">
              <a:solidFill>
                <a:sysClr val="windowText" lastClr="000000"/>
              </a:solidFill>
            </a:rPr>
            <a:t>Media</a:t>
          </a:r>
          <a:r>
            <a:rPr lang="en-US" sz="1400">
              <a:solidFill>
                <a:sysClr val="windowText" lastClr="000000"/>
              </a:solidFill>
            </a:rPr>
            <a:t> campaign activities</a:t>
          </a:r>
          <a:endParaRPr lang="en-US" sz="1400" b="1">
            <a:solidFill>
              <a:sysClr val="windowText" lastClr="000000"/>
            </a:solidFill>
          </a:endParaRPr>
        </a:p>
      </dgm:t>
    </dgm:pt>
    <dgm:pt modelId="{FE902C4B-1C72-4943-BEBE-276C0953F5AE}" type="parTrans" cxnId="{0BF2069B-B751-4F17-8F27-AAA65F822360}">
      <dgm:prSet/>
      <dgm:spPr/>
      <dgm:t>
        <a:bodyPr/>
        <a:lstStyle/>
        <a:p>
          <a:endParaRPr lang="en-US"/>
        </a:p>
      </dgm:t>
    </dgm:pt>
    <dgm:pt modelId="{D4FA7F70-E9F2-4E2F-AA14-559B44E9F631}" type="sibTrans" cxnId="{0BF2069B-B751-4F17-8F27-AAA65F822360}">
      <dgm:prSet/>
      <dgm:spPr/>
      <dgm:t>
        <a:bodyPr/>
        <a:lstStyle/>
        <a:p>
          <a:endParaRPr lang="en-US"/>
        </a:p>
      </dgm:t>
    </dgm:pt>
    <dgm:pt modelId="{ED910894-EB09-43B5-8CF2-21F24620C0DD}">
      <dgm:prSet phldrT="[Text]" custT="1"/>
      <dgm:spPr>
        <a:ln>
          <a:solidFill>
            <a:srgbClr val="E36C0A"/>
          </a:solidFill>
        </a:ln>
      </dgm:spPr>
      <dgm:t>
        <a:bodyPr/>
        <a:lstStyle/>
        <a:p>
          <a:r>
            <a:rPr lang="en-US" sz="1400" b="1">
              <a:solidFill>
                <a:sysClr val="windowText" lastClr="000000"/>
              </a:solidFill>
            </a:rPr>
            <a:t>Presentation to BOS</a:t>
          </a:r>
          <a:r>
            <a:rPr lang="en-US" sz="1400">
              <a:solidFill>
                <a:sysClr val="windowText" lastClr="000000"/>
              </a:solidFill>
            </a:rPr>
            <a:t> with youth involvement</a:t>
          </a:r>
        </a:p>
      </dgm:t>
    </dgm:pt>
    <dgm:pt modelId="{BBFBAA34-9570-4031-B0EF-B6DE9DE000F6}" type="parTrans" cxnId="{E25303E3-497A-4BEA-BA03-D03F60CCDD68}">
      <dgm:prSet/>
      <dgm:spPr/>
      <dgm:t>
        <a:bodyPr/>
        <a:lstStyle/>
        <a:p>
          <a:endParaRPr lang="en-US"/>
        </a:p>
      </dgm:t>
    </dgm:pt>
    <dgm:pt modelId="{C407B062-6AB5-4FA7-BB20-D99F97D898ED}" type="sibTrans" cxnId="{E25303E3-497A-4BEA-BA03-D03F60CCDD68}">
      <dgm:prSet/>
      <dgm:spPr/>
      <dgm:t>
        <a:bodyPr/>
        <a:lstStyle/>
        <a:p>
          <a:endParaRPr lang="en-US"/>
        </a:p>
      </dgm:t>
    </dgm:pt>
    <dgm:pt modelId="{EB2DCE81-A33D-41BE-B0AC-BD0551CF41BD}">
      <dgm:prSet phldrT="[Text]" custT="1"/>
      <dgm:spPr>
        <a:ln>
          <a:solidFill>
            <a:srgbClr val="E36C0A"/>
          </a:solidFill>
        </a:ln>
      </dgm:spPr>
      <dgm:t>
        <a:bodyPr/>
        <a:lstStyle/>
        <a:p>
          <a:r>
            <a:rPr lang="en-US" sz="1400">
              <a:solidFill>
                <a:sysClr val="windowText" lastClr="000000"/>
              </a:solidFill>
            </a:rPr>
            <a:t>ENDDs </a:t>
          </a:r>
          <a:r>
            <a:rPr lang="en-US" sz="1400" b="1">
              <a:solidFill>
                <a:sysClr val="windowText" lastClr="000000"/>
              </a:solidFill>
            </a:rPr>
            <a:t>policy adoption </a:t>
          </a:r>
          <a:r>
            <a:rPr lang="en-US" sz="1400">
              <a:solidFill>
                <a:sysClr val="windowText" lastClr="000000"/>
              </a:solidFill>
            </a:rPr>
            <a:t>in unincorporated areas of the county (Date?)</a:t>
          </a:r>
        </a:p>
      </dgm:t>
    </dgm:pt>
    <dgm:pt modelId="{8A119185-689D-49B6-B209-EC40F0C15FC2}" type="parTrans" cxnId="{3CA8699A-B81F-4800-ADE5-A0C873ACD1DA}">
      <dgm:prSet/>
      <dgm:spPr/>
      <dgm:t>
        <a:bodyPr/>
        <a:lstStyle/>
        <a:p>
          <a:endParaRPr lang="en-US"/>
        </a:p>
      </dgm:t>
    </dgm:pt>
    <dgm:pt modelId="{302C2FCC-4DF8-466B-BB7B-2CB199753A1E}" type="sibTrans" cxnId="{3CA8699A-B81F-4800-ADE5-A0C873ACD1DA}">
      <dgm:prSet/>
      <dgm:spPr/>
      <dgm:t>
        <a:bodyPr/>
        <a:lstStyle/>
        <a:p>
          <a:endParaRPr lang="en-US"/>
        </a:p>
      </dgm:t>
    </dgm:pt>
    <dgm:pt modelId="{7AEEC71C-9ACF-4B5B-8070-4C828887C168}">
      <dgm:prSet phldrT="[Text]" custT="1"/>
      <dgm:spPr>
        <a:ln>
          <a:solidFill>
            <a:srgbClr val="E36C0A"/>
          </a:solidFill>
        </a:ln>
      </dgm:spPr>
      <dgm:t>
        <a:bodyPr/>
        <a:lstStyle/>
        <a:p>
          <a:r>
            <a:rPr lang="en-US" sz="1400">
              <a:solidFill>
                <a:sysClr val="windowText" lastClr="000000"/>
              </a:solidFill>
            </a:rPr>
            <a:t>Informing and engaging </a:t>
          </a:r>
          <a:r>
            <a:rPr lang="en-US" sz="1400" b="1">
              <a:solidFill>
                <a:sysClr val="windowText" lastClr="000000"/>
              </a:solidFill>
            </a:rPr>
            <a:t>the public in Paradise, Chico and Butte County</a:t>
          </a:r>
          <a:endParaRPr lang="en-US" sz="1400">
            <a:solidFill>
              <a:sysClr val="windowText" lastClr="000000"/>
            </a:solidFill>
          </a:endParaRPr>
        </a:p>
      </dgm:t>
    </dgm:pt>
    <dgm:pt modelId="{7B5E319A-248D-4A04-BBE3-780862DA6E1B}" type="parTrans" cxnId="{9E6FA175-67E4-4FD0-A394-C76E1C18A02B}">
      <dgm:prSet/>
      <dgm:spPr/>
      <dgm:t>
        <a:bodyPr/>
        <a:lstStyle/>
        <a:p>
          <a:endParaRPr lang="en-US"/>
        </a:p>
      </dgm:t>
    </dgm:pt>
    <dgm:pt modelId="{6A1E1295-D351-479A-AEE0-FAEE9C93E3F9}" type="sibTrans" cxnId="{9E6FA175-67E4-4FD0-A394-C76E1C18A02B}">
      <dgm:prSet/>
      <dgm:spPr/>
      <dgm:t>
        <a:bodyPr/>
        <a:lstStyle/>
        <a:p>
          <a:endParaRPr lang="en-US"/>
        </a:p>
      </dgm:t>
    </dgm:pt>
    <dgm:pt modelId="{1DC1EAF5-5DD5-4C84-BA4B-5004067FADD9}">
      <dgm:prSet phldrT="[Text]" custT="1"/>
      <dgm:spPr>
        <a:ln>
          <a:solidFill>
            <a:srgbClr val="E36C0A"/>
          </a:solidFill>
        </a:ln>
      </dgm:spPr>
      <dgm:t>
        <a:bodyPr/>
        <a:lstStyle/>
        <a:p>
          <a:r>
            <a:rPr lang="en-US" sz="1400" b="1">
              <a:solidFill>
                <a:sysClr val="windowText" lastClr="000000"/>
              </a:solidFill>
            </a:rPr>
            <a:t>Public Intercept Survey (PIS) </a:t>
          </a:r>
          <a:r>
            <a:rPr lang="en-US" sz="1400">
              <a:solidFill>
                <a:sysClr val="windowText" lastClr="000000"/>
              </a:solidFill>
            </a:rPr>
            <a:t>in Paradise (September 2014)</a:t>
          </a:r>
        </a:p>
      </dgm:t>
    </dgm:pt>
    <dgm:pt modelId="{C655BA15-69B5-461A-AD4D-DE5B55394500}" type="parTrans" cxnId="{18EED95E-38DB-4576-9085-4531C300E78C}">
      <dgm:prSet/>
      <dgm:spPr/>
      <dgm:t>
        <a:bodyPr/>
        <a:lstStyle/>
        <a:p>
          <a:endParaRPr lang="en-US"/>
        </a:p>
      </dgm:t>
    </dgm:pt>
    <dgm:pt modelId="{ADEC2E7B-6907-4D4E-8B41-60A3E42127AC}" type="sibTrans" cxnId="{18EED95E-38DB-4576-9085-4531C300E78C}">
      <dgm:prSet/>
      <dgm:spPr/>
      <dgm:t>
        <a:bodyPr/>
        <a:lstStyle/>
        <a:p>
          <a:endParaRPr lang="en-US"/>
        </a:p>
      </dgm:t>
    </dgm:pt>
    <dgm:pt modelId="{4FEEE58C-EE6F-4229-8007-96F846AE0BD8}">
      <dgm:prSet phldrT="[Text]" custT="1"/>
      <dgm:spPr>
        <a:ln>
          <a:solidFill>
            <a:srgbClr val="E36C0A"/>
          </a:solidFill>
        </a:ln>
      </dgm:spPr>
      <dgm:t>
        <a:bodyPr/>
        <a:lstStyle/>
        <a:p>
          <a:r>
            <a:rPr lang="en-US" sz="1400">
              <a:solidFill>
                <a:sysClr val="windowText" lastClr="000000"/>
              </a:solidFill>
            </a:rPr>
            <a:t>Engaging and </a:t>
          </a:r>
          <a:r>
            <a:rPr lang="en-US" sz="1400" b="1">
              <a:solidFill>
                <a:sysClr val="windowText" lastClr="000000"/>
              </a:solidFill>
            </a:rPr>
            <a:t>training youth</a:t>
          </a:r>
        </a:p>
      </dgm:t>
    </dgm:pt>
    <dgm:pt modelId="{52DCC7CA-7402-4C18-ACF0-9ADE9D5EFF1A}" type="parTrans" cxnId="{CFBCADF4-888E-456C-85BB-06A95A60109C}">
      <dgm:prSet/>
      <dgm:spPr/>
      <dgm:t>
        <a:bodyPr/>
        <a:lstStyle/>
        <a:p>
          <a:endParaRPr lang="en-US"/>
        </a:p>
      </dgm:t>
    </dgm:pt>
    <dgm:pt modelId="{2C360459-E7C1-41CB-93B9-76D808571205}" type="sibTrans" cxnId="{CFBCADF4-888E-456C-85BB-06A95A60109C}">
      <dgm:prSet/>
      <dgm:spPr/>
      <dgm:t>
        <a:bodyPr/>
        <a:lstStyle/>
        <a:p>
          <a:endParaRPr lang="en-US"/>
        </a:p>
      </dgm:t>
    </dgm:pt>
    <dgm:pt modelId="{15832B00-37BC-48C7-956F-ECE1DB64D290}">
      <dgm:prSet phldrT="[Text]" custT="1"/>
      <dgm:spPr>
        <a:ln>
          <a:solidFill>
            <a:srgbClr val="E36C0A"/>
          </a:solidFill>
        </a:ln>
      </dgm:spPr>
      <dgm:t>
        <a:bodyPr/>
        <a:lstStyle/>
        <a:p>
          <a:r>
            <a:rPr lang="en-US" sz="1400">
              <a:solidFill>
                <a:srgbClr val="C00000"/>
              </a:solidFill>
            </a:rPr>
            <a:t>What else ?</a:t>
          </a:r>
        </a:p>
      </dgm:t>
    </dgm:pt>
    <dgm:pt modelId="{3B686DB2-F6F1-4805-8C6E-96DCB7D16843}" type="parTrans" cxnId="{43F3D8A3-1060-4B39-B074-6B088B3CF8BB}">
      <dgm:prSet/>
      <dgm:spPr/>
      <dgm:t>
        <a:bodyPr/>
        <a:lstStyle/>
        <a:p>
          <a:endParaRPr lang="en-US"/>
        </a:p>
      </dgm:t>
    </dgm:pt>
    <dgm:pt modelId="{0AE7101C-E19B-4C72-A2E3-C0F814A40701}" type="sibTrans" cxnId="{43F3D8A3-1060-4B39-B074-6B088B3CF8BB}">
      <dgm:prSet/>
      <dgm:spPr/>
      <dgm:t>
        <a:bodyPr/>
        <a:lstStyle/>
        <a:p>
          <a:endParaRPr lang="en-US"/>
        </a:p>
      </dgm:t>
    </dgm:pt>
    <dgm:pt modelId="{996AF18A-6CEF-4B28-A7E1-E9399917923B}" type="pres">
      <dgm:prSet presAssocID="{B19C3CB3-C0E4-4689-A980-0616BBA84FCC}" presName="Name0" presStyleCnt="0">
        <dgm:presLayoutVars>
          <dgm:dir/>
          <dgm:animLvl val="lvl"/>
          <dgm:resizeHandles val="exact"/>
        </dgm:presLayoutVars>
      </dgm:prSet>
      <dgm:spPr/>
      <dgm:t>
        <a:bodyPr/>
        <a:lstStyle/>
        <a:p>
          <a:endParaRPr lang="en-US"/>
        </a:p>
      </dgm:t>
    </dgm:pt>
    <dgm:pt modelId="{43F767C1-8C39-4866-94BD-B03ABF9643BF}" type="pres">
      <dgm:prSet presAssocID="{B19C3CB3-C0E4-4689-A980-0616BBA84FCC}" presName="tSp" presStyleCnt="0"/>
      <dgm:spPr/>
    </dgm:pt>
    <dgm:pt modelId="{6E9CF78D-3DBE-4C4B-85B7-4C7E85983F7F}" type="pres">
      <dgm:prSet presAssocID="{B19C3CB3-C0E4-4689-A980-0616BBA84FCC}" presName="bSp" presStyleCnt="0"/>
      <dgm:spPr/>
    </dgm:pt>
    <dgm:pt modelId="{250FF62E-C00D-4167-B3EE-DFEBC7A49DC2}" type="pres">
      <dgm:prSet presAssocID="{B19C3CB3-C0E4-4689-A980-0616BBA84FCC}" presName="process" presStyleCnt="0"/>
      <dgm:spPr/>
    </dgm:pt>
    <dgm:pt modelId="{D4DA0907-41BE-437A-9ABA-02D5DCA93474}" type="pres">
      <dgm:prSet presAssocID="{D26A8273-3AE4-4431-9C21-6C33B8F2D45F}" presName="composite1" presStyleCnt="0"/>
      <dgm:spPr/>
    </dgm:pt>
    <dgm:pt modelId="{36A388D0-193B-40BB-99F2-9727023B9C1E}" type="pres">
      <dgm:prSet presAssocID="{D26A8273-3AE4-4431-9C21-6C33B8F2D45F}" presName="dummyNode1" presStyleLbl="node1" presStyleIdx="0" presStyleCnt="3"/>
      <dgm:spPr/>
    </dgm:pt>
    <dgm:pt modelId="{7563BF42-27BD-49C2-824D-5B7327565002}" type="pres">
      <dgm:prSet presAssocID="{D26A8273-3AE4-4431-9C21-6C33B8F2D45F}" presName="childNode1" presStyleLbl="bgAcc1" presStyleIdx="0" presStyleCnt="3" custScaleX="137465" custScaleY="204481" custLinFactNeighborX="1135" custLinFactNeighborY="16158">
        <dgm:presLayoutVars>
          <dgm:bulletEnabled val="1"/>
        </dgm:presLayoutVars>
      </dgm:prSet>
      <dgm:spPr/>
      <dgm:t>
        <a:bodyPr/>
        <a:lstStyle/>
        <a:p>
          <a:endParaRPr lang="en-US"/>
        </a:p>
      </dgm:t>
    </dgm:pt>
    <dgm:pt modelId="{346E3CA4-84DD-480C-8C65-336BC19EDCF1}" type="pres">
      <dgm:prSet presAssocID="{D26A8273-3AE4-4431-9C21-6C33B8F2D45F}" presName="childNode1tx" presStyleLbl="bgAcc1" presStyleIdx="0" presStyleCnt="3">
        <dgm:presLayoutVars>
          <dgm:bulletEnabled val="1"/>
        </dgm:presLayoutVars>
      </dgm:prSet>
      <dgm:spPr/>
      <dgm:t>
        <a:bodyPr/>
        <a:lstStyle/>
        <a:p>
          <a:endParaRPr lang="en-US"/>
        </a:p>
      </dgm:t>
    </dgm:pt>
    <dgm:pt modelId="{EEB6884B-5C52-4D51-8367-C9BE5000E9CF}" type="pres">
      <dgm:prSet presAssocID="{D26A8273-3AE4-4431-9C21-6C33B8F2D45F}" presName="parentNode1" presStyleLbl="node1" presStyleIdx="0" presStyleCnt="3" custScaleY="70945" custLinFactNeighborX="-23176" custLinFactNeighborY="56460">
        <dgm:presLayoutVars>
          <dgm:chMax val="1"/>
          <dgm:bulletEnabled val="1"/>
        </dgm:presLayoutVars>
      </dgm:prSet>
      <dgm:spPr/>
      <dgm:t>
        <a:bodyPr/>
        <a:lstStyle/>
        <a:p>
          <a:endParaRPr lang="en-US"/>
        </a:p>
      </dgm:t>
    </dgm:pt>
    <dgm:pt modelId="{731C8935-1F41-4E44-966C-C16A44397EC8}" type="pres">
      <dgm:prSet presAssocID="{D26A8273-3AE4-4431-9C21-6C33B8F2D45F}" presName="connSite1" presStyleCnt="0"/>
      <dgm:spPr/>
    </dgm:pt>
    <dgm:pt modelId="{95B8C5D0-61E0-4196-9994-1F071C11FF7E}" type="pres">
      <dgm:prSet presAssocID="{80B1F55B-BC33-49EE-AC4E-DEFF7E232CA9}" presName="Name9" presStyleLbl="sibTrans2D1" presStyleIdx="0" presStyleCnt="2"/>
      <dgm:spPr/>
      <dgm:t>
        <a:bodyPr/>
        <a:lstStyle/>
        <a:p>
          <a:endParaRPr lang="en-US"/>
        </a:p>
      </dgm:t>
    </dgm:pt>
    <dgm:pt modelId="{54CB30BE-4DDB-4873-803E-E907484175FD}" type="pres">
      <dgm:prSet presAssocID="{3F288642-6166-4D1B-B549-F51CB0F2F1CD}" presName="composite2" presStyleCnt="0"/>
      <dgm:spPr/>
    </dgm:pt>
    <dgm:pt modelId="{78854369-F09F-46AA-A70F-8F19905E1E1B}" type="pres">
      <dgm:prSet presAssocID="{3F288642-6166-4D1B-B549-F51CB0F2F1CD}" presName="dummyNode2" presStyleLbl="node1" presStyleIdx="0" presStyleCnt="3"/>
      <dgm:spPr/>
    </dgm:pt>
    <dgm:pt modelId="{10B7B060-9198-497B-8F22-8B0D3A47CC5A}" type="pres">
      <dgm:prSet presAssocID="{3F288642-6166-4D1B-B549-F51CB0F2F1CD}" presName="childNode2" presStyleLbl="bgAcc1" presStyleIdx="1" presStyleCnt="3" custScaleX="121710" custScaleY="203678" custLinFactNeighborX="-1480" custLinFactNeighborY="1834">
        <dgm:presLayoutVars>
          <dgm:bulletEnabled val="1"/>
        </dgm:presLayoutVars>
      </dgm:prSet>
      <dgm:spPr/>
      <dgm:t>
        <a:bodyPr/>
        <a:lstStyle/>
        <a:p>
          <a:endParaRPr lang="en-US"/>
        </a:p>
      </dgm:t>
    </dgm:pt>
    <dgm:pt modelId="{1BF4E665-4A9F-471A-860D-BBA7E8E03C07}" type="pres">
      <dgm:prSet presAssocID="{3F288642-6166-4D1B-B549-F51CB0F2F1CD}" presName="childNode2tx" presStyleLbl="bgAcc1" presStyleIdx="1" presStyleCnt="3">
        <dgm:presLayoutVars>
          <dgm:bulletEnabled val="1"/>
        </dgm:presLayoutVars>
      </dgm:prSet>
      <dgm:spPr/>
      <dgm:t>
        <a:bodyPr/>
        <a:lstStyle/>
        <a:p>
          <a:endParaRPr lang="en-US"/>
        </a:p>
      </dgm:t>
    </dgm:pt>
    <dgm:pt modelId="{2D4E5D12-C029-4FBB-8DA3-6A7EDA32FA26}" type="pres">
      <dgm:prSet presAssocID="{3F288642-6166-4D1B-B549-F51CB0F2F1CD}" presName="parentNode2" presStyleLbl="node1" presStyleIdx="1" presStyleCnt="3" custScaleY="62652" custLinFactNeighborX="-22727" custLinFactNeighborY="-63334">
        <dgm:presLayoutVars>
          <dgm:chMax val="0"/>
          <dgm:bulletEnabled val="1"/>
        </dgm:presLayoutVars>
      </dgm:prSet>
      <dgm:spPr/>
      <dgm:t>
        <a:bodyPr/>
        <a:lstStyle/>
        <a:p>
          <a:endParaRPr lang="en-US"/>
        </a:p>
      </dgm:t>
    </dgm:pt>
    <dgm:pt modelId="{5AD7F366-7EE8-4C6D-89CB-917AE64963BE}" type="pres">
      <dgm:prSet presAssocID="{3F288642-6166-4D1B-B549-F51CB0F2F1CD}" presName="connSite2" presStyleCnt="0"/>
      <dgm:spPr/>
    </dgm:pt>
    <dgm:pt modelId="{19200DBB-9AD4-4E47-AC3C-1D65CF474E8D}" type="pres">
      <dgm:prSet presAssocID="{F58D3C8D-8EFD-4C31-925B-DC0681751FB8}" presName="Name18" presStyleLbl="sibTrans2D1" presStyleIdx="1" presStyleCnt="2"/>
      <dgm:spPr/>
      <dgm:t>
        <a:bodyPr/>
        <a:lstStyle/>
        <a:p>
          <a:endParaRPr lang="en-US"/>
        </a:p>
      </dgm:t>
    </dgm:pt>
    <dgm:pt modelId="{72DE90FC-7ED5-436B-9383-BB98A50CB18C}" type="pres">
      <dgm:prSet presAssocID="{5B3A46EB-3F3B-49AE-8C63-39FD62BC2D1B}" presName="composite1" presStyleCnt="0"/>
      <dgm:spPr/>
    </dgm:pt>
    <dgm:pt modelId="{C514ED6F-84C4-4619-B16D-AA5BDB57F0AD}" type="pres">
      <dgm:prSet presAssocID="{5B3A46EB-3F3B-49AE-8C63-39FD62BC2D1B}" presName="dummyNode1" presStyleLbl="node1" presStyleIdx="1" presStyleCnt="3"/>
      <dgm:spPr/>
    </dgm:pt>
    <dgm:pt modelId="{AEEFA35A-B1F5-4690-9FC9-9517D3419FE1}" type="pres">
      <dgm:prSet presAssocID="{5B3A46EB-3F3B-49AE-8C63-39FD62BC2D1B}" presName="childNode1" presStyleLbl="bgAcc1" presStyleIdx="2" presStyleCnt="3" custScaleX="122962" custScaleY="204481">
        <dgm:presLayoutVars>
          <dgm:bulletEnabled val="1"/>
        </dgm:presLayoutVars>
      </dgm:prSet>
      <dgm:spPr/>
      <dgm:t>
        <a:bodyPr/>
        <a:lstStyle/>
        <a:p>
          <a:endParaRPr lang="en-US"/>
        </a:p>
      </dgm:t>
    </dgm:pt>
    <dgm:pt modelId="{D8609A1D-0B43-40EE-B92C-E1F426761468}" type="pres">
      <dgm:prSet presAssocID="{5B3A46EB-3F3B-49AE-8C63-39FD62BC2D1B}" presName="childNode1tx" presStyleLbl="bgAcc1" presStyleIdx="2" presStyleCnt="3">
        <dgm:presLayoutVars>
          <dgm:bulletEnabled val="1"/>
        </dgm:presLayoutVars>
      </dgm:prSet>
      <dgm:spPr/>
      <dgm:t>
        <a:bodyPr/>
        <a:lstStyle/>
        <a:p>
          <a:endParaRPr lang="en-US"/>
        </a:p>
      </dgm:t>
    </dgm:pt>
    <dgm:pt modelId="{8FA94079-D4D9-4778-9E0D-217ED0693F9C}" type="pres">
      <dgm:prSet presAssocID="{5B3A46EB-3F3B-49AE-8C63-39FD62BC2D1B}" presName="parentNode1" presStyleLbl="node1" presStyleIdx="2" presStyleCnt="3" custScaleY="66665" custLinFactNeighborX="-20385" custLinFactNeighborY="57836">
        <dgm:presLayoutVars>
          <dgm:chMax val="1"/>
          <dgm:bulletEnabled val="1"/>
        </dgm:presLayoutVars>
      </dgm:prSet>
      <dgm:spPr/>
      <dgm:t>
        <a:bodyPr/>
        <a:lstStyle/>
        <a:p>
          <a:endParaRPr lang="en-US"/>
        </a:p>
      </dgm:t>
    </dgm:pt>
    <dgm:pt modelId="{5E404B2D-A45D-479F-9D91-1F00253831C5}" type="pres">
      <dgm:prSet presAssocID="{5B3A46EB-3F3B-49AE-8C63-39FD62BC2D1B}" presName="connSite1" presStyleCnt="0"/>
      <dgm:spPr/>
    </dgm:pt>
  </dgm:ptLst>
  <dgm:cxnLst>
    <dgm:cxn modelId="{3444CFF8-FA47-4177-BAC6-3F79D85AD8AA}" srcId="{3F288642-6166-4D1B-B549-F51CB0F2F1CD}" destId="{F887DAF5-27FD-4498-A369-777F7220AE5B}" srcOrd="4" destOrd="0" parTransId="{8FB3E6F0-B345-4F9E-A69E-D01AF8E29B80}" sibTransId="{BF9B2945-C912-4AAB-A0D1-22FD1908D60B}"/>
    <dgm:cxn modelId="{D9F2D466-B24C-444D-89F9-99C5FC965D35}" type="presOf" srcId="{50DB04B0-B25D-45A9-8A2B-5B97991784EA}" destId="{AEEFA35A-B1F5-4690-9FC9-9517D3419FE1}" srcOrd="0" destOrd="0" presId="urn:microsoft.com/office/officeart/2005/8/layout/hProcess4"/>
    <dgm:cxn modelId="{6276FD09-8A9F-465B-93AB-A5409A0B9324}" srcId="{5B3A46EB-3F3B-49AE-8C63-39FD62BC2D1B}" destId="{50DB04B0-B25D-45A9-8A2B-5B97991784EA}" srcOrd="0" destOrd="0" parTransId="{7FDFED47-CCE9-4C22-A53E-83D02FA9A12C}" sibTransId="{6BC0B27D-8951-48A9-9BBA-E4E2BF20928E}"/>
    <dgm:cxn modelId="{B21E976C-63C2-4196-BC04-9E88423B8E70}" type="presOf" srcId="{F58D3C8D-8EFD-4C31-925B-DC0681751FB8}" destId="{19200DBB-9AD4-4E47-AC3C-1D65CF474E8D}" srcOrd="0" destOrd="0" presId="urn:microsoft.com/office/officeart/2005/8/layout/hProcess4"/>
    <dgm:cxn modelId="{897322A0-8660-4BEB-811C-F260C4E06EC7}" type="presOf" srcId="{EB2DCE81-A33D-41BE-B0AC-BD0551CF41BD}" destId="{1BF4E665-4A9F-471A-860D-BBA7E8E03C07}" srcOrd="1" destOrd="6" presId="urn:microsoft.com/office/officeart/2005/8/layout/hProcess4"/>
    <dgm:cxn modelId="{4761EC76-9FA6-4FDC-B4DC-1B84C014D210}" type="presOf" srcId="{FF300F33-EFE9-4D73-ABBC-BE6C8B2CD379}" destId="{7563BF42-27BD-49C2-824D-5B7327565002}" srcOrd="0" destOrd="3" presId="urn:microsoft.com/office/officeart/2005/8/layout/hProcess4"/>
    <dgm:cxn modelId="{668E0A17-652A-4D92-A3C0-6321F494DED1}" type="presOf" srcId="{1DC1EAF5-5DD5-4C84-BA4B-5004067FADD9}" destId="{346E3CA4-84DD-480C-8C65-336BC19EDCF1}" srcOrd="1" destOrd="1" presId="urn:microsoft.com/office/officeart/2005/8/layout/hProcess4"/>
    <dgm:cxn modelId="{25A000EA-E3CA-4394-A255-A1A1663CD442}" srcId="{B19C3CB3-C0E4-4689-A980-0616BBA84FCC}" destId="{3F288642-6166-4D1B-B549-F51CB0F2F1CD}" srcOrd="1" destOrd="0" parTransId="{F7FFA218-90DF-4719-98BB-B33A601971E1}" sibTransId="{F58D3C8D-8EFD-4C31-925B-DC0681751FB8}"/>
    <dgm:cxn modelId="{E70AE16A-5421-47EA-836A-46B4E8712971}" type="presOf" srcId="{ED910894-EB09-43B5-8CF2-21F24620C0DD}" destId="{10B7B060-9198-497B-8F22-8B0D3A47CC5A}" srcOrd="0" destOrd="5" presId="urn:microsoft.com/office/officeart/2005/8/layout/hProcess4"/>
    <dgm:cxn modelId="{007DF79E-23F7-4467-9C3D-3C059EAC6446}" srcId="{D26A8273-3AE4-4431-9C21-6C33B8F2D45F}" destId="{FF32BDE8-4739-49CD-BF91-84D4023FCF62}" srcOrd="4" destOrd="0" parTransId="{A31AE416-C408-4BBA-8574-5AB9526EFF83}" sibTransId="{820E50D9-4B66-47EC-85B8-08CDA7FAAEA7}"/>
    <dgm:cxn modelId="{5A1AE472-4495-43B0-BC59-5AE7C046487F}" srcId="{3F288642-6166-4D1B-B549-F51CB0F2F1CD}" destId="{749ED838-2FB2-4355-AD46-D563798C206C}" srcOrd="3" destOrd="0" parTransId="{79640CA4-55D5-4DED-B76F-A27B3CA08842}" sibTransId="{99AFDA11-04DE-4809-AF86-FE7C2B2A028E}"/>
    <dgm:cxn modelId="{9E6FA175-67E4-4FD0-A394-C76E1C18A02B}" srcId="{5B3A46EB-3F3B-49AE-8C63-39FD62BC2D1B}" destId="{7AEEC71C-9ACF-4B5B-8070-4C828887C168}" srcOrd="1" destOrd="0" parTransId="{7B5E319A-248D-4A04-BBE3-780862DA6E1B}" sibTransId="{6A1E1295-D351-479A-AEE0-FAEE9C93E3F9}"/>
    <dgm:cxn modelId="{34481898-1131-426B-825B-C3C99AA8D886}" type="presOf" srcId="{EB2DCE81-A33D-41BE-B0AC-BD0551CF41BD}" destId="{10B7B060-9198-497B-8F22-8B0D3A47CC5A}" srcOrd="0" destOrd="6" presId="urn:microsoft.com/office/officeart/2005/8/layout/hProcess4"/>
    <dgm:cxn modelId="{E957F566-76E1-4E57-B8B6-F7182112B87B}" type="presOf" srcId="{F887DAF5-27FD-4498-A369-777F7220AE5B}" destId="{1BF4E665-4A9F-471A-860D-BBA7E8E03C07}" srcOrd="1" destOrd="4" presId="urn:microsoft.com/office/officeart/2005/8/layout/hProcess4"/>
    <dgm:cxn modelId="{5E990F8D-A2A9-4CCE-8861-DA4B5D794619}" srcId="{3F288642-6166-4D1B-B549-F51CB0F2F1CD}" destId="{E752826D-682E-4AA4-9691-73F27CD8C88F}" srcOrd="0" destOrd="0" parTransId="{2D13F863-B0D8-4C40-959E-CF7F97409486}" sibTransId="{06F7F9E4-E76F-4255-8D5D-D1520039F1CD}"/>
    <dgm:cxn modelId="{54B06D96-F620-41CB-A17A-3C095B5BD637}" type="presOf" srcId="{0FB25589-64AC-437E-906C-A7602CF69D8C}" destId="{10B7B060-9198-497B-8F22-8B0D3A47CC5A}" srcOrd="0" destOrd="2" presId="urn:microsoft.com/office/officeart/2005/8/layout/hProcess4"/>
    <dgm:cxn modelId="{63FD0116-07A1-46E2-BE5C-86E247B2266B}" type="presOf" srcId="{749ED838-2FB2-4355-AD46-D563798C206C}" destId="{1BF4E665-4A9F-471A-860D-BBA7E8E03C07}" srcOrd="1" destOrd="3" presId="urn:microsoft.com/office/officeart/2005/8/layout/hProcess4"/>
    <dgm:cxn modelId="{7ABA74EF-E8A6-4008-BB99-54E161FCF46C}" type="presOf" srcId="{3F288642-6166-4D1B-B549-F51CB0F2F1CD}" destId="{2D4E5D12-C029-4FBB-8DA3-6A7EDA32FA26}" srcOrd="0" destOrd="0" presId="urn:microsoft.com/office/officeart/2005/8/layout/hProcess4"/>
    <dgm:cxn modelId="{3EDBD343-A9B7-4BEC-9A42-64D1CD0F309E}" type="presOf" srcId="{F887DAF5-27FD-4498-A369-777F7220AE5B}" destId="{10B7B060-9198-497B-8F22-8B0D3A47CC5A}" srcOrd="0" destOrd="4" presId="urn:microsoft.com/office/officeart/2005/8/layout/hProcess4"/>
    <dgm:cxn modelId="{60A71B10-7A2C-44CD-AABE-5C307693CD9F}" type="presOf" srcId="{FF32BDE8-4739-49CD-BF91-84D4023FCF62}" destId="{346E3CA4-84DD-480C-8C65-336BC19EDCF1}" srcOrd="1" destOrd="4" presId="urn:microsoft.com/office/officeart/2005/8/layout/hProcess4"/>
    <dgm:cxn modelId="{D45B87D8-0866-46E6-8AC0-5D7396B90489}" type="presOf" srcId="{D26A8273-3AE4-4431-9C21-6C33B8F2D45F}" destId="{EEB6884B-5C52-4D51-8367-C9BE5000E9CF}" srcOrd="0" destOrd="0" presId="urn:microsoft.com/office/officeart/2005/8/layout/hProcess4"/>
    <dgm:cxn modelId="{3A427903-202B-44F0-85A8-CDF3E0A88392}" type="presOf" srcId="{E9BF829F-E62E-43EB-9006-3907F475B29C}" destId="{346E3CA4-84DD-480C-8C65-336BC19EDCF1}" srcOrd="1" destOrd="2" presId="urn:microsoft.com/office/officeart/2005/8/layout/hProcess4"/>
    <dgm:cxn modelId="{B162F55F-86BC-4A8B-9C49-95B55D92350C}" srcId="{D26A8273-3AE4-4431-9C21-6C33B8F2D45F}" destId="{584109B8-CAB7-485E-B927-BB572AEEA899}" srcOrd="5" destOrd="0" parTransId="{DD87D93B-6451-4AE6-A465-2FCF67E6090F}" sibTransId="{1A887CAB-4E22-4369-AF73-676BBEF59622}"/>
    <dgm:cxn modelId="{C2A81F5E-42C4-48FF-B363-14DCCAB24750}" type="presOf" srcId="{749ED838-2FB2-4355-AD46-D563798C206C}" destId="{10B7B060-9198-497B-8F22-8B0D3A47CC5A}" srcOrd="0" destOrd="3" presId="urn:microsoft.com/office/officeart/2005/8/layout/hProcess4"/>
    <dgm:cxn modelId="{FE1F3940-0DEC-46E6-B0A7-3EE9756C64CB}" type="presOf" srcId="{E752826D-682E-4AA4-9691-73F27CD8C88F}" destId="{1BF4E665-4A9F-471A-860D-BBA7E8E03C07}" srcOrd="1" destOrd="0" presId="urn:microsoft.com/office/officeart/2005/8/layout/hProcess4"/>
    <dgm:cxn modelId="{B7717B6F-0419-4102-8038-0F4C67E4B41D}" type="presOf" srcId="{B19C3CB3-C0E4-4689-A980-0616BBA84FCC}" destId="{996AF18A-6CEF-4B28-A7E1-E9399917923B}" srcOrd="0" destOrd="0" presId="urn:microsoft.com/office/officeart/2005/8/layout/hProcess4"/>
    <dgm:cxn modelId="{6AC661AE-F091-4401-AF21-966F4A59D0D4}" type="presOf" srcId="{584109B8-CAB7-485E-B927-BB572AEEA899}" destId="{346E3CA4-84DD-480C-8C65-336BC19EDCF1}" srcOrd="1" destOrd="5" presId="urn:microsoft.com/office/officeart/2005/8/layout/hProcess4"/>
    <dgm:cxn modelId="{638064FC-498B-4A4F-97B1-D2F6B9C8A7FF}" type="presOf" srcId="{FF300F33-EFE9-4D73-ABBC-BE6C8B2CD379}" destId="{346E3CA4-84DD-480C-8C65-336BC19EDCF1}" srcOrd="1" destOrd="3" presId="urn:microsoft.com/office/officeart/2005/8/layout/hProcess4"/>
    <dgm:cxn modelId="{244E8396-1B5F-4355-865A-5FD1E7627F42}" type="presOf" srcId="{E752826D-682E-4AA4-9691-73F27CD8C88F}" destId="{10B7B060-9198-497B-8F22-8B0D3A47CC5A}" srcOrd="0" destOrd="0" presId="urn:microsoft.com/office/officeart/2005/8/layout/hProcess4"/>
    <dgm:cxn modelId="{0AEF9E1E-474C-4F99-A3E5-A61E7A2DCB6D}" type="presOf" srcId="{80B1F55B-BC33-49EE-AC4E-DEFF7E232CA9}" destId="{95B8C5D0-61E0-4196-9994-1F071C11FF7E}" srcOrd="0" destOrd="0" presId="urn:microsoft.com/office/officeart/2005/8/layout/hProcess4"/>
    <dgm:cxn modelId="{E25303E3-497A-4BEA-BA03-D03F60CCDD68}" srcId="{3F288642-6166-4D1B-B549-F51CB0F2F1CD}" destId="{ED910894-EB09-43B5-8CF2-21F24620C0DD}" srcOrd="5" destOrd="0" parTransId="{BBFBAA34-9570-4031-B0EF-B6DE9DE000F6}" sibTransId="{C407B062-6AB5-4FA7-BB20-D99F97D898ED}"/>
    <dgm:cxn modelId="{18EED95E-38DB-4576-9085-4531C300E78C}" srcId="{D26A8273-3AE4-4431-9C21-6C33B8F2D45F}" destId="{1DC1EAF5-5DD5-4C84-BA4B-5004067FADD9}" srcOrd="1" destOrd="0" parTransId="{C655BA15-69B5-461A-AD4D-DE5B55394500}" sibTransId="{ADEC2E7B-6907-4D4E-8B41-60A3E42127AC}"/>
    <dgm:cxn modelId="{9A652CCC-696E-4024-9740-056FE655996C}" srcId="{B19C3CB3-C0E4-4689-A980-0616BBA84FCC}" destId="{5B3A46EB-3F3B-49AE-8C63-39FD62BC2D1B}" srcOrd="2" destOrd="0" parTransId="{CC612996-306A-4F55-9148-5C3EB79040C2}" sibTransId="{2B5FC799-E4B9-4A05-896F-CD2F8E25C0D5}"/>
    <dgm:cxn modelId="{4AB37DE4-8013-4E32-AB4A-79436BFCB24C}" type="presOf" srcId="{ED910894-EB09-43B5-8CF2-21F24620C0DD}" destId="{1BF4E665-4A9F-471A-860D-BBA7E8E03C07}" srcOrd="1" destOrd="5" presId="urn:microsoft.com/office/officeart/2005/8/layout/hProcess4"/>
    <dgm:cxn modelId="{9388F2E3-B08A-473A-824E-B366BBDA04FD}" srcId="{D26A8273-3AE4-4431-9C21-6C33B8F2D45F}" destId="{E9BF829F-E62E-43EB-9006-3907F475B29C}" srcOrd="2" destOrd="0" parTransId="{C423157E-79BE-4D42-B427-0610B8CEB7C0}" sibTransId="{40E397D8-5880-49C3-BA76-0B9BA428DC68}"/>
    <dgm:cxn modelId="{085FB511-2A23-4A70-A5C3-3DAFBBAFA20D}" type="presOf" srcId="{4FEEE58C-EE6F-4229-8007-96F846AE0BD8}" destId="{1BF4E665-4A9F-471A-860D-BBA7E8E03C07}" srcOrd="1" destOrd="1" presId="urn:microsoft.com/office/officeart/2005/8/layout/hProcess4"/>
    <dgm:cxn modelId="{CFBCADF4-888E-456C-85BB-06A95A60109C}" srcId="{3F288642-6166-4D1B-B549-F51CB0F2F1CD}" destId="{4FEEE58C-EE6F-4229-8007-96F846AE0BD8}" srcOrd="1" destOrd="0" parTransId="{52DCC7CA-7402-4C18-ACF0-9ADE9D5EFF1A}" sibTransId="{2C360459-E7C1-41CB-93B9-76D808571205}"/>
    <dgm:cxn modelId="{78FAEC80-5E81-47E7-B354-B77D0B245D0E}" type="presOf" srcId="{584109B8-CAB7-485E-B927-BB572AEEA899}" destId="{7563BF42-27BD-49C2-824D-5B7327565002}" srcOrd="0" destOrd="5" presId="urn:microsoft.com/office/officeart/2005/8/layout/hProcess4"/>
    <dgm:cxn modelId="{B210AF03-9408-4C24-BA3B-AB9ECBA214D8}" type="presOf" srcId="{4FEEE58C-EE6F-4229-8007-96F846AE0BD8}" destId="{10B7B060-9198-497B-8F22-8B0D3A47CC5A}" srcOrd="0" destOrd="1" presId="urn:microsoft.com/office/officeart/2005/8/layout/hProcess4"/>
    <dgm:cxn modelId="{82AB659F-69F4-4B0E-B598-4D766FA4A420}" type="presOf" srcId="{7AEEC71C-9ACF-4B5B-8070-4C828887C168}" destId="{AEEFA35A-B1F5-4690-9FC9-9517D3419FE1}" srcOrd="0" destOrd="1" presId="urn:microsoft.com/office/officeart/2005/8/layout/hProcess4"/>
    <dgm:cxn modelId="{527EF3FD-F2FC-4B47-8008-1FCCD72CA42F}" type="presOf" srcId="{FF32BDE8-4739-49CD-BF91-84D4023FCF62}" destId="{7563BF42-27BD-49C2-824D-5B7327565002}" srcOrd="0" destOrd="4" presId="urn:microsoft.com/office/officeart/2005/8/layout/hProcess4"/>
    <dgm:cxn modelId="{A1429B40-5878-4C95-9206-4758B43725DA}" type="presOf" srcId="{15832B00-37BC-48C7-956F-ECE1DB64D290}" destId="{AEEFA35A-B1F5-4690-9FC9-9517D3419FE1}" srcOrd="0" destOrd="2" presId="urn:microsoft.com/office/officeart/2005/8/layout/hProcess4"/>
    <dgm:cxn modelId="{A8D5C557-B3A5-4E1B-BE18-718C3BB6E86D}" type="presOf" srcId="{1DC1EAF5-5DD5-4C84-BA4B-5004067FADD9}" destId="{7563BF42-27BD-49C2-824D-5B7327565002}" srcOrd="0" destOrd="1" presId="urn:microsoft.com/office/officeart/2005/8/layout/hProcess4"/>
    <dgm:cxn modelId="{40045DD4-9859-4946-94F6-6CD42CA2371A}" type="presOf" srcId="{15832B00-37BC-48C7-956F-ECE1DB64D290}" destId="{D8609A1D-0B43-40EE-B92C-E1F426761468}" srcOrd="1" destOrd="2" presId="urn:microsoft.com/office/officeart/2005/8/layout/hProcess4"/>
    <dgm:cxn modelId="{5AEE0F16-A01B-4F70-8A7D-61811F12218D}" srcId="{D26A8273-3AE4-4431-9C21-6C33B8F2D45F}" destId="{FF300F33-EFE9-4D73-ABBC-BE6C8B2CD379}" srcOrd="3" destOrd="0" parTransId="{D652C60E-39BA-4709-9B40-8DD1F46D09B1}" sibTransId="{4B574E31-A1AB-4F06-B862-4EF7D2B59DF3}"/>
    <dgm:cxn modelId="{8DD4C16F-466B-4DA6-9B19-95534666D25C}" srcId="{D26A8273-3AE4-4431-9C21-6C33B8F2D45F}" destId="{185F8880-A6E4-4C6C-96BE-14E927CE998A}" srcOrd="0" destOrd="0" parTransId="{1A5C8685-F109-421C-BC71-00F0985FDAEA}" sibTransId="{CF8E369D-FF82-43E9-AEE6-EA8079EFC238}"/>
    <dgm:cxn modelId="{3836481E-C2CD-415C-A93D-54A4FF53D2C1}" srcId="{B19C3CB3-C0E4-4689-A980-0616BBA84FCC}" destId="{D26A8273-3AE4-4431-9C21-6C33B8F2D45F}" srcOrd="0" destOrd="0" parTransId="{3FEF9038-9B0E-40FD-A5F9-687F0532C5C4}" sibTransId="{80B1F55B-BC33-49EE-AC4E-DEFF7E232CA9}"/>
    <dgm:cxn modelId="{3A719467-BD85-4A0F-BEEC-E1CA0749C7EB}" type="presOf" srcId="{50DB04B0-B25D-45A9-8A2B-5B97991784EA}" destId="{D8609A1D-0B43-40EE-B92C-E1F426761468}" srcOrd="1" destOrd="0" presId="urn:microsoft.com/office/officeart/2005/8/layout/hProcess4"/>
    <dgm:cxn modelId="{F3ED0DB0-23D4-4B26-8265-143B9DB7D5EE}" type="presOf" srcId="{185F8880-A6E4-4C6C-96BE-14E927CE998A}" destId="{7563BF42-27BD-49C2-824D-5B7327565002}" srcOrd="0" destOrd="0" presId="urn:microsoft.com/office/officeart/2005/8/layout/hProcess4"/>
    <dgm:cxn modelId="{D805ED3F-C400-4B72-AAB1-0FEB3A636146}" type="presOf" srcId="{7AEEC71C-9ACF-4B5B-8070-4C828887C168}" destId="{D8609A1D-0B43-40EE-B92C-E1F426761468}" srcOrd="1" destOrd="1" presId="urn:microsoft.com/office/officeart/2005/8/layout/hProcess4"/>
    <dgm:cxn modelId="{719D09AB-D76C-45DB-AF50-2E7F8AA0CE44}" type="presOf" srcId="{185F8880-A6E4-4C6C-96BE-14E927CE998A}" destId="{346E3CA4-84DD-480C-8C65-336BC19EDCF1}" srcOrd="1" destOrd="0" presId="urn:microsoft.com/office/officeart/2005/8/layout/hProcess4"/>
    <dgm:cxn modelId="{0BF2069B-B751-4F17-8F27-AAA65F822360}" srcId="{3F288642-6166-4D1B-B549-F51CB0F2F1CD}" destId="{0FB25589-64AC-437E-906C-A7602CF69D8C}" srcOrd="2" destOrd="0" parTransId="{FE902C4B-1C72-4943-BEBE-276C0953F5AE}" sibTransId="{D4FA7F70-E9F2-4E2F-AA14-559B44E9F631}"/>
    <dgm:cxn modelId="{C02E613B-E1DA-4954-9D41-61BC3FBC6BDA}" type="presOf" srcId="{5B3A46EB-3F3B-49AE-8C63-39FD62BC2D1B}" destId="{8FA94079-D4D9-4778-9E0D-217ED0693F9C}" srcOrd="0" destOrd="0" presId="urn:microsoft.com/office/officeart/2005/8/layout/hProcess4"/>
    <dgm:cxn modelId="{43F3D8A3-1060-4B39-B074-6B088B3CF8BB}" srcId="{5B3A46EB-3F3B-49AE-8C63-39FD62BC2D1B}" destId="{15832B00-37BC-48C7-956F-ECE1DB64D290}" srcOrd="2" destOrd="0" parTransId="{3B686DB2-F6F1-4805-8C6E-96DCB7D16843}" sibTransId="{0AE7101C-E19B-4C72-A2E3-C0F814A40701}"/>
    <dgm:cxn modelId="{C331FE1C-704B-4252-BB47-A9D801701132}" type="presOf" srcId="{0FB25589-64AC-437E-906C-A7602CF69D8C}" destId="{1BF4E665-4A9F-471A-860D-BBA7E8E03C07}" srcOrd="1" destOrd="2" presId="urn:microsoft.com/office/officeart/2005/8/layout/hProcess4"/>
    <dgm:cxn modelId="{3CA8699A-B81F-4800-ADE5-A0C873ACD1DA}" srcId="{3F288642-6166-4D1B-B549-F51CB0F2F1CD}" destId="{EB2DCE81-A33D-41BE-B0AC-BD0551CF41BD}" srcOrd="6" destOrd="0" parTransId="{8A119185-689D-49B6-B209-EC40F0C15FC2}" sibTransId="{302C2FCC-4DF8-466B-BB7B-2CB199753A1E}"/>
    <dgm:cxn modelId="{45C3CDFD-BEC4-4525-8817-FA3C5241A614}" type="presOf" srcId="{E9BF829F-E62E-43EB-9006-3907F475B29C}" destId="{7563BF42-27BD-49C2-824D-5B7327565002}" srcOrd="0" destOrd="2" presId="urn:microsoft.com/office/officeart/2005/8/layout/hProcess4"/>
    <dgm:cxn modelId="{2F88D78A-08AA-4F78-A916-D458B502364A}" type="presParOf" srcId="{996AF18A-6CEF-4B28-A7E1-E9399917923B}" destId="{43F767C1-8C39-4866-94BD-B03ABF9643BF}" srcOrd="0" destOrd="0" presId="urn:microsoft.com/office/officeart/2005/8/layout/hProcess4"/>
    <dgm:cxn modelId="{9154C72C-A422-4829-8A71-05B4FC0F3F74}" type="presParOf" srcId="{996AF18A-6CEF-4B28-A7E1-E9399917923B}" destId="{6E9CF78D-3DBE-4C4B-85B7-4C7E85983F7F}" srcOrd="1" destOrd="0" presId="urn:microsoft.com/office/officeart/2005/8/layout/hProcess4"/>
    <dgm:cxn modelId="{B0B0A33D-3CE5-439D-B759-AF7FDC1DCD7D}" type="presParOf" srcId="{996AF18A-6CEF-4B28-A7E1-E9399917923B}" destId="{250FF62E-C00D-4167-B3EE-DFEBC7A49DC2}" srcOrd="2" destOrd="0" presId="urn:microsoft.com/office/officeart/2005/8/layout/hProcess4"/>
    <dgm:cxn modelId="{299F7E69-859A-48A7-B6FA-D1E465EC0907}" type="presParOf" srcId="{250FF62E-C00D-4167-B3EE-DFEBC7A49DC2}" destId="{D4DA0907-41BE-437A-9ABA-02D5DCA93474}" srcOrd="0" destOrd="0" presId="urn:microsoft.com/office/officeart/2005/8/layout/hProcess4"/>
    <dgm:cxn modelId="{92922CED-92C1-445C-9153-56EBBC33F36D}" type="presParOf" srcId="{D4DA0907-41BE-437A-9ABA-02D5DCA93474}" destId="{36A388D0-193B-40BB-99F2-9727023B9C1E}" srcOrd="0" destOrd="0" presId="urn:microsoft.com/office/officeart/2005/8/layout/hProcess4"/>
    <dgm:cxn modelId="{1936D7AA-614F-4B58-8AE7-DE96DBCC0E3C}" type="presParOf" srcId="{D4DA0907-41BE-437A-9ABA-02D5DCA93474}" destId="{7563BF42-27BD-49C2-824D-5B7327565002}" srcOrd="1" destOrd="0" presId="urn:microsoft.com/office/officeart/2005/8/layout/hProcess4"/>
    <dgm:cxn modelId="{6C614E64-2110-4E25-998B-C0C2C78F7235}" type="presParOf" srcId="{D4DA0907-41BE-437A-9ABA-02D5DCA93474}" destId="{346E3CA4-84DD-480C-8C65-336BC19EDCF1}" srcOrd="2" destOrd="0" presId="urn:microsoft.com/office/officeart/2005/8/layout/hProcess4"/>
    <dgm:cxn modelId="{3B4E2E03-09B5-4BC4-AD97-D47C2713C87E}" type="presParOf" srcId="{D4DA0907-41BE-437A-9ABA-02D5DCA93474}" destId="{EEB6884B-5C52-4D51-8367-C9BE5000E9CF}" srcOrd="3" destOrd="0" presId="urn:microsoft.com/office/officeart/2005/8/layout/hProcess4"/>
    <dgm:cxn modelId="{7EB3E83F-B590-4266-8A9F-2ECA6D942D8A}" type="presParOf" srcId="{D4DA0907-41BE-437A-9ABA-02D5DCA93474}" destId="{731C8935-1F41-4E44-966C-C16A44397EC8}" srcOrd="4" destOrd="0" presId="urn:microsoft.com/office/officeart/2005/8/layout/hProcess4"/>
    <dgm:cxn modelId="{17911A9D-B050-403B-818C-BAD9E1135824}" type="presParOf" srcId="{250FF62E-C00D-4167-B3EE-DFEBC7A49DC2}" destId="{95B8C5D0-61E0-4196-9994-1F071C11FF7E}" srcOrd="1" destOrd="0" presId="urn:microsoft.com/office/officeart/2005/8/layout/hProcess4"/>
    <dgm:cxn modelId="{F1469E62-5FAD-4498-9245-AC9811A9C88C}" type="presParOf" srcId="{250FF62E-C00D-4167-B3EE-DFEBC7A49DC2}" destId="{54CB30BE-4DDB-4873-803E-E907484175FD}" srcOrd="2" destOrd="0" presId="urn:microsoft.com/office/officeart/2005/8/layout/hProcess4"/>
    <dgm:cxn modelId="{C5F5C278-4A62-4A0F-B7B8-76008C224F66}" type="presParOf" srcId="{54CB30BE-4DDB-4873-803E-E907484175FD}" destId="{78854369-F09F-46AA-A70F-8F19905E1E1B}" srcOrd="0" destOrd="0" presId="urn:microsoft.com/office/officeart/2005/8/layout/hProcess4"/>
    <dgm:cxn modelId="{67E5EB4E-284D-4F2D-A88C-FF8EC4D5BB34}" type="presParOf" srcId="{54CB30BE-4DDB-4873-803E-E907484175FD}" destId="{10B7B060-9198-497B-8F22-8B0D3A47CC5A}" srcOrd="1" destOrd="0" presId="urn:microsoft.com/office/officeart/2005/8/layout/hProcess4"/>
    <dgm:cxn modelId="{CC8B8128-7AF2-4431-8E65-AA69CD99EBC3}" type="presParOf" srcId="{54CB30BE-4DDB-4873-803E-E907484175FD}" destId="{1BF4E665-4A9F-471A-860D-BBA7E8E03C07}" srcOrd="2" destOrd="0" presId="urn:microsoft.com/office/officeart/2005/8/layout/hProcess4"/>
    <dgm:cxn modelId="{6CE43A97-6AB1-4474-BEDE-240412895CD9}" type="presParOf" srcId="{54CB30BE-4DDB-4873-803E-E907484175FD}" destId="{2D4E5D12-C029-4FBB-8DA3-6A7EDA32FA26}" srcOrd="3" destOrd="0" presId="urn:microsoft.com/office/officeart/2005/8/layout/hProcess4"/>
    <dgm:cxn modelId="{00DEC2F5-B185-458B-8AC2-312E8E349650}" type="presParOf" srcId="{54CB30BE-4DDB-4873-803E-E907484175FD}" destId="{5AD7F366-7EE8-4C6D-89CB-917AE64963BE}" srcOrd="4" destOrd="0" presId="urn:microsoft.com/office/officeart/2005/8/layout/hProcess4"/>
    <dgm:cxn modelId="{8B394325-A42D-4BD4-8D8E-9B473C8FCE61}" type="presParOf" srcId="{250FF62E-C00D-4167-B3EE-DFEBC7A49DC2}" destId="{19200DBB-9AD4-4E47-AC3C-1D65CF474E8D}" srcOrd="3" destOrd="0" presId="urn:microsoft.com/office/officeart/2005/8/layout/hProcess4"/>
    <dgm:cxn modelId="{1CB332CB-3204-44A9-AD76-040F4735CC02}" type="presParOf" srcId="{250FF62E-C00D-4167-B3EE-DFEBC7A49DC2}" destId="{72DE90FC-7ED5-436B-9383-BB98A50CB18C}" srcOrd="4" destOrd="0" presId="urn:microsoft.com/office/officeart/2005/8/layout/hProcess4"/>
    <dgm:cxn modelId="{4011D435-2447-42A4-B432-F182B4C63DD5}" type="presParOf" srcId="{72DE90FC-7ED5-436B-9383-BB98A50CB18C}" destId="{C514ED6F-84C4-4619-B16D-AA5BDB57F0AD}" srcOrd="0" destOrd="0" presId="urn:microsoft.com/office/officeart/2005/8/layout/hProcess4"/>
    <dgm:cxn modelId="{4A884B75-A8C9-45BB-A4F3-97819788B7DA}" type="presParOf" srcId="{72DE90FC-7ED5-436B-9383-BB98A50CB18C}" destId="{AEEFA35A-B1F5-4690-9FC9-9517D3419FE1}" srcOrd="1" destOrd="0" presId="urn:microsoft.com/office/officeart/2005/8/layout/hProcess4"/>
    <dgm:cxn modelId="{6BD23A2F-AADB-4A4C-9C7B-8CBD0E7A99F2}" type="presParOf" srcId="{72DE90FC-7ED5-436B-9383-BB98A50CB18C}" destId="{D8609A1D-0B43-40EE-B92C-E1F426761468}" srcOrd="2" destOrd="0" presId="urn:microsoft.com/office/officeart/2005/8/layout/hProcess4"/>
    <dgm:cxn modelId="{0141BFCB-A3AF-43B0-B55D-4DAF91ED5FF6}" type="presParOf" srcId="{72DE90FC-7ED5-436B-9383-BB98A50CB18C}" destId="{8FA94079-D4D9-4778-9E0D-217ED0693F9C}" srcOrd="3" destOrd="0" presId="urn:microsoft.com/office/officeart/2005/8/layout/hProcess4"/>
    <dgm:cxn modelId="{C0EF100E-39D3-499C-B5EA-B88CE44EEC6A}" type="presParOf" srcId="{72DE90FC-7ED5-436B-9383-BB98A50CB18C}" destId="{5E404B2D-A45D-479F-9D91-1F00253831C5}"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3BF42-27BD-49C2-824D-5B7327565002}">
      <dsp:nvSpPr>
        <dsp:cNvPr id="0" name=""/>
        <dsp:cNvSpPr/>
      </dsp:nvSpPr>
      <dsp:spPr>
        <a:xfrm>
          <a:off x="33652" y="28427"/>
          <a:ext cx="3923535" cy="4813736"/>
        </a:xfrm>
        <a:prstGeom prst="roundRect">
          <a:avLst>
            <a:gd name="adj" fmla="val 10000"/>
          </a:avLst>
        </a:prstGeom>
        <a:solidFill>
          <a:schemeClr val="lt1">
            <a:alpha val="90000"/>
            <a:hueOff val="0"/>
            <a:satOff val="0"/>
            <a:lumOff val="0"/>
            <a:alphaOff val="0"/>
          </a:schemeClr>
        </a:solidFill>
        <a:ln w="12700" cap="flat" cmpd="sng" algn="ctr">
          <a:solidFill>
            <a:srgbClr val="E36C0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solidFill>
                <a:sysClr val="windowText" lastClr="000000"/>
              </a:solidFill>
            </a:rPr>
            <a:t>Gather information </a:t>
          </a:r>
          <a:r>
            <a:rPr lang="en-US" sz="1400" b="0" kern="1200" dirty="0">
              <a:solidFill>
                <a:sysClr val="windowText" lastClr="000000"/>
              </a:solidFill>
            </a:rPr>
            <a:t>regarding Paradise and Chico policymakers proceedings and voting record (July 2014)</a:t>
          </a:r>
        </a:p>
        <a:p>
          <a:pPr marL="114300" lvl="1" indent="-114300" algn="l" defTabSz="622300">
            <a:lnSpc>
              <a:spcPct val="90000"/>
            </a:lnSpc>
            <a:spcBef>
              <a:spcPct val="0"/>
            </a:spcBef>
            <a:spcAft>
              <a:spcPct val="15000"/>
            </a:spcAft>
            <a:buChar char="••"/>
          </a:pPr>
          <a:r>
            <a:rPr lang="en-US" sz="1400" b="1" kern="1200">
              <a:solidFill>
                <a:sysClr val="windowText" lastClr="000000"/>
              </a:solidFill>
            </a:rPr>
            <a:t>Public Intercept Survey (PIS) </a:t>
          </a:r>
          <a:r>
            <a:rPr lang="en-US" sz="1400" kern="1200">
              <a:solidFill>
                <a:sysClr val="windowText" lastClr="000000"/>
              </a:solidFill>
            </a:rPr>
            <a:t>in Paradise (September 2014)</a:t>
          </a:r>
        </a:p>
        <a:p>
          <a:pPr marL="114300" lvl="1" indent="-114300" algn="l" defTabSz="622300">
            <a:lnSpc>
              <a:spcPct val="90000"/>
            </a:lnSpc>
            <a:spcBef>
              <a:spcPct val="0"/>
            </a:spcBef>
            <a:spcAft>
              <a:spcPct val="15000"/>
            </a:spcAft>
            <a:buChar char="••"/>
          </a:pPr>
          <a:r>
            <a:rPr lang="en-US" sz="1400" b="1" kern="1200">
              <a:solidFill>
                <a:sysClr val="windowText" lastClr="000000"/>
              </a:solidFill>
            </a:rPr>
            <a:t>Policy maker KIIs </a:t>
          </a:r>
          <a:r>
            <a:rPr lang="en-US" sz="1400" kern="1200">
              <a:solidFill>
                <a:sysClr val="windowText" lastClr="000000"/>
              </a:solidFill>
            </a:rPr>
            <a:t>to assess policy readiness, barriers, facilitators for ENDDs (November 2014)</a:t>
          </a:r>
        </a:p>
        <a:p>
          <a:pPr marL="114300" lvl="1" indent="-114300" algn="l" defTabSz="622300">
            <a:lnSpc>
              <a:spcPct val="90000"/>
            </a:lnSpc>
            <a:spcBef>
              <a:spcPct val="0"/>
            </a:spcBef>
            <a:spcAft>
              <a:spcPct val="15000"/>
            </a:spcAft>
            <a:buChar char="••"/>
          </a:pPr>
          <a:r>
            <a:rPr lang="en-US" sz="1400" b="1" kern="1200">
              <a:solidFill>
                <a:sysClr val="windowText" lastClr="000000"/>
              </a:solidFill>
            </a:rPr>
            <a:t>Information sharing </a:t>
          </a:r>
          <a:r>
            <a:rPr lang="en-US" sz="1400" kern="1200">
              <a:solidFill>
                <a:sysClr val="windowText" lastClr="000000"/>
              </a:solidFill>
            </a:rPr>
            <a:t>with policy makers and the public</a:t>
          </a:r>
        </a:p>
        <a:p>
          <a:pPr marL="114300" lvl="1" indent="-114300" algn="l" defTabSz="622300">
            <a:lnSpc>
              <a:spcPct val="90000"/>
            </a:lnSpc>
            <a:spcBef>
              <a:spcPct val="0"/>
            </a:spcBef>
            <a:spcAft>
              <a:spcPct val="15000"/>
            </a:spcAft>
            <a:buChar char="••"/>
          </a:pPr>
          <a:r>
            <a:rPr lang="en-US" sz="1400" kern="1200">
              <a:solidFill>
                <a:sysClr val="windowText" lastClr="000000"/>
              </a:solidFill>
            </a:rPr>
            <a:t>ENDDs </a:t>
          </a:r>
          <a:r>
            <a:rPr lang="en-US" sz="1400" b="1" kern="1200">
              <a:solidFill>
                <a:sysClr val="windowText" lastClr="000000"/>
              </a:solidFill>
            </a:rPr>
            <a:t>policy adoption </a:t>
          </a:r>
          <a:r>
            <a:rPr lang="en-US" sz="1400" kern="1200">
              <a:solidFill>
                <a:sysClr val="windowText" lastClr="000000"/>
              </a:solidFill>
            </a:rPr>
            <a:t>in Paradise (Date?)</a:t>
          </a:r>
        </a:p>
        <a:p>
          <a:pPr marL="114300" lvl="1" indent="-114300" algn="l" defTabSz="622300">
            <a:lnSpc>
              <a:spcPct val="90000"/>
            </a:lnSpc>
            <a:spcBef>
              <a:spcPct val="0"/>
            </a:spcBef>
            <a:spcAft>
              <a:spcPct val="15000"/>
            </a:spcAft>
            <a:buChar char="••"/>
          </a:pPr>
          <a:r>
            <a:rPr lang="en-US" sz="1400" kern="1200">
              <a:solidFill>
                <a:sysClr val="windowText" lastClr="000000"/>
              </a:solidFill>
            </a:rPr>
            <a:t>Begin </a:t>
          </a:r>
          <a:r>
            <a:rPr lang="en-US" sz="1400" b="1" kern="1200">
              <a:solidFill>
                <a:sysClr val="windowText" lastClr="000000"/>
              </a:solidFill>
            </a:rPr>
            <a:t>youth engagement </a:t>
          </a:r>
          <a:r>
            <a:rPr lang="en-US" sz="1400" kern="1200">
              <a:solidFill>
                <a:sysClr val="windowText" lastClr="000000"/>
              </a:solidFill>
            </a:rPr>
            <a:t>and recruitment</a:t>
          </a:r>
        </a:p>
      </dsp:txBody>
      <dsp:txXfrm>
        <a:off x="144429" y="139204"/>
        <a:ext cx="3701981" cy="3560667"/>
      </dsp:txXfrm>
    </dsp:sp>
    <dsp:sp modelId="{95B8C5D0-61E0-4196-9994-1F071C11FF7E}">
      <dsp:nvSpPr>
        <dsp:cNvPr id="0" name=""/>
        <dsp:cNvSpPr/>
      </dsp:nvSpPr>
      <dsp:spPr>
        <a:xfrm>
          <a:off x="1312979" y="964361"/>
          <a:ext cx="4610158" cy="4610158"/>
        </a:xfrm>
        <a:prstGeom prst="leftCircularArrow">
          <a:avLst>
            <a:gd name="adj1" fmla="val 2739"/>
            <a:gd name="adj2" fmla="val 333759"/>
            <a:gd name="adj3" fmla="val 1760461"/>
            <a:gd name="adj4" fmla="val 8675680"/>
            <a:gd name="adj5" fmla="val 3195"/>
          </a:avLst>
        </a:prstGeom>
        <a:solidFill>
          <a:srgbClr val="E36C0A">
            <a:alpha val="25000"/>
          </a:srgbClr>
        </a:solidFill>
        <a:ln>
          <a:noFill/>
        </a:ln>
        <a:effectLst/>
      </dsp:spPr>
      <dsp:style>
        <a:lnRef idx="0">
          <a:scrgbClr r="0" g="0" b="0"/>
        </a:lnRef>
        <a:fillRef idx="1">
          <a:scrgbClr r="0" g="0" b="0"/>
        </a:fillRef>
        <a:effectRef idx="0">
          <a:scrgbClr r="0" g="0" b="0"/>
        </a:effectRef>
        <a:fontRef idx="minor">
          <a:schemeClr val="lt1"/>
        </a:fontRef>
      </dsp:style>
    </dsp:sp>
    <dsp:sp modelId="{EEB6884B-5C52-4D51-8367-C9BE5000E9CF}">
      <dsp:nvSpPr>
        <dsp:cNvPr id="0" name=""/>
        <dsp:cNvSpPr/>
      </dsp:nvSpPr>
      <dsp:spPr>
        <a:xfrm>
          <a:off x="582197" y="3809889"/>
          <a:ext cx="2537073" cy="715771"/>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a:latin typeface="Calibri"/>
              <a:ea typeface="+mn-ea"/>
              <a:cs typeface="+mn-cs"/>
            </a:rPr>
            <a:t>Year 1              </a:t>
          </a:r>
        </a:p>
        <a:p>
          <a:pPr lvl="0" algn="ctr" defTabSz="800100">
            <a:lnSpc>
              <a:spcPct val="90000"/>
            </a:lnSpc>
            <a:spcBef>
              <a:spcPct val="0"/>
            </a:spcBef>
            <a:spcAft>
              <a:spcPct val="35000"/>
            </a:spcAft>
          </a:pPr>
          <a:r>
            <a:rPr lang="en-US" sz="900" kern="1200">
              <a:latin typeface="Calibri"/>
              <a:ea typeface="+mn-ea"/>
              <a:cs typeface="+mn-cs"/>
            </a:rPr>
            <a:t>1 Policy Amended</a:t>
          </a:r>
          <a:endParaRPr lang="en-US" sz="900" kern="1200"/>
        </a:p>
      </dsp:txBody>
      <dsp:txXfrm>
        <a:off x="603161" y="3830853"/>
        <a:ext cx="2495145" cy="673843"/>
      </dsp:txXfrm>
    </dsp:sp>
    <dsp:sp modelId="{10B7B060-9198-497B-8F22-8B0D3A47CC5A}">
      <dsp:nvSpPr>
        <dsp:cNvPr id="0" name=""/>
        <dsp:cNvSpPr/>
      </dsp:nvSpPr>
      <dsp:spPr>
        <a:xfrm>
          <a:off x="4483779" y="47331"/>
          <a:ext cx="3473855" cy="4794832"/>
        </a:xfrm>
        <a:prstGeom prst="roundRect">
          <a:avLst>
            <a:gd name="adj" fmla="val 10000"/>
          </a:avLst>
        </a:prstGeom>
        <a:solidFill>
          <a:schemeClr val="lt1">
            <a:alpha val="90000"/>
            <a:hueOff val="0"/>
            <a:satOff val="0"/>
            <a:lumOff val="0"/>
            <a:alphaOff val="0"/>
          </a:schemeClr>
        </a:solidFill>
        <a:ln w="12700" cap="flat" cmpd="sng" algn="ctr">
          <a:solidFill>
            <a:srgbClr val="E36C0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b="1" kern="1200">
              <a:solidFill>
                <a:sysClr val="windowText" lastClr="000000"/>
              </a:solidFill>
            </a:rPr>
            <a:t>Gather information </a:t>
          </a:r>
          <a:r>
            <a:rPr lang="en-US" sz="1400" b="0" kern="1200">
              <a:solidFill>
                <a:sysClr val="windowText" lastClr="000000"/>
              </a:solidFill>
            </a:rPr>
            <a:t>regarding Butte County policymakers proceedings and voting record (July 2015)</a:t>
          </a:r>
          <a:endParaRPr lang="en-US" sz="1400" b="1" kern="1200">
            <a:solidFill>
              <a:sysClr val="windowText" lastClr="000000"/>
            </a:solidFill>
          </a:endParaRPr>
        </a:p>
        <a:p>
          <a:pPr marL="114300" lvl="1" indent="-114300" algn="l" defTabSz="622300">
            <a:lnSpc>
              <a:spcPct val="90000"/>
            </a:lnSpc>
            <a:spcBef>
              <a:spcPct val="0"/>
            </a:spcBef>
            <a:spcAft>
              <a:spcPct val="15000"/>
            </a:spcAft>
            <a:buChar char="••"/>
          </a:pPr>
          <a:r>
            <a:rPr lang="en-US" sz="1400" kern="1200">
              <a:solidFill>
                <a:sysClr val="windowText" lastClr="000000"/>
              </a:solidFill>
            </a:rPr>
            <a:t>Engaging and </a:t>
          </a:r>
          <a:r>
            <a:rPr lang="en-US" sz="1400" b="1" kern="1200">
              <a:solidFill>
                <a:sysClr val="windowText" lastClr="000000"/>
              </a:solidFill>
            </a:rPr>
            <a:t>training youth</a:t>
          </a:r>
        </a:p>
        <a:p>
          <a:pPr marL="114300" lvl="1" indent="-114300" algn="l" defTabSz="622300">
            <a:lnSpc>
              <a:spcPct val="90000"/>
            </a:lnSpc>
            <a:spcBef>
              <a:spcPct val="0"/>
            </a:spcBef>
            <a:spcAft>
              <a:spcPct val="15000"/>
            </a:spcAft>
            <a:buChar char="••"/>
          </a:pPr>
          <a:r>
            <a:rPr lang="en-US" sz="1400" b="1" kern="1200">
              <a:solidFill>
                <a:sysClr val="windowText" lastClr="000000"/>
              </a:solidFill>
            </a:rPr>
            <a:t>Media</a:t>
          </a:r>
          <a:r>
            <a:rPr lang="en-US" sz="1400" kern="1200">
              <a:solidFill>
                <a:sysClr val="windowText" lastClr="000000"/>
              </a:solidFill>
            </a:rPr>
            <a:t> campaign activities</a:t>
          </a:r>
          <a:endParaRPr lang="en-US" sz="1400" b="1" kern="1200">
            <a:solidFill>
              <a:sysClr val="windowText" lastClr="000000"/>
            </a:solidFill>
          </a:endParaRPr>
        </a:p>
        <a:p>
          <a:pPr marL="114300" lvl="1" indent="-114300" algn="l" defTabSz="622300">
            <a:lnSpc>
              <a:spcPct val="90000"/>
            </a:lnSpc>
            <a:spcBef>
              <a:spcPct val="0"/>
            </a:spcBef>
            <a:spcAft>
              <a:spcPct val="15000"/>
            </a:spcAft>
            <a:buChar char="••"/>
          </a:pPr>
          <a:r>
            <a:rPr lang="en-US" sz="1400" b="1" kern="1200">
              <a:solidFill>
                <a:sysClr val="windowText" lastClr="000000"/>
              </a:solidFill>
            </a:rPr>
            <a:t>Public Intercept Survey (PIS) </a:t>
          </a:r>
          <a:r>
            <a:rPr lang="en-US" sz="1400" kern="1200">
              <a:solidFill>
                <a:sysClr val="windowText" lastClr="000000"/>
              </a:solidFill>
            </a:rPr>
            <a:t>in Chico (May 2015)</a:t>
          </a:r>
          <a:endParaRPr lang="en-US" sz="1400" b="1" kern="1200">
            <a:solidFill>
              <a:sysClr val="windowText" lastClr="000000"/>
            </a:solidFill>
          </a:endParaRPr>
        </a:p>
        <a:p>
          <a:pPr marL="114300" lvl="1" indent="-114300" algn="l" defTabSz="622300">
            <a:lnSpc>
              <a:spcPct val="90000"/>
            </a:lnSpc>
            <a:spcBef>
              <a:spcPct val="0"/>
            </a:spcBef>
            <a:spcAft>
              <a:spcPct val="15000"/>
            </a:spcAft>
            <a:buChar char="••"/>
          </a:pPr>
          <a:r>
            <a:rPr lang="en-US" sz="1400" kern="1200">
              <a:solidFill>
                <a:sysClr val="windowText" lastClr="000000"/>
              </a:solidFill>
            </a:rPr>
            <a:t>ENDDs </a:t>
          </a:r>
          <a:r>
            <a:rPr lang="en-US" sz="1400" b="1" kern="1200">
              <a:solidFill>
                <a:sysClr val="windowText" lastClr="000000"/>
              </a:solidFill>
            </a:rPr>
            <a:t>policy adoption </a:t>
          </a:r>
          <a:r>
            <a:rPr lang="en-US" sz="1400" kern="1200">
              <a:solidFill>
                <a:sysClr val="windowText" lastClr="000000"/>
              </a:solidFill>
            </a:rPr>
            <a:t>in Chico (Date?)</a:t>
          </a:r>
        </a:p>
        <a:p>
          <a:pPr marL="114300" lvl="1" indent="-114300" algn="l" defTabSz="622300">
            <a:lnSpc>
              <a:spcPct val="90000"/>
            </a:lnSpc>
            <a:spcBef>
              <a:spcPct val="0"/>
            </a:spcBef>
            <a:spcAft>
              <a:spcPct val="15000"/>
            </a:spcAft>
            <a:buChar char="••"/>
          </a:pPr>
          <a:r>
            <a:rPr lang="en-US" sz="1400" b="1" kern="1200">
              <a:solidFill>
                <a:sysClr val="windowText" lastClr="000000"/>
              </a:solidFill>
            </a:rPr>
            <a:t>Presentation to BOS</a:t>
          </a:r>
          <a:r>
            <a:rPr lang="en-US" sz="1400" kern="1200">
              <a:solidFill>
                <a:sysClr val="windowText" lastClr="000000"/>
              </a:solidFill>
            </a:rPr>
            <a:t> with youth involvement</a:t>
          </a:r>
        </a:p>
        <a:p>
          <a:pPr marL="114300" lvl="1" indent="-114300" algn="l" defTabSz="622300">
            <a:lnSpc>
              <a:spcPct val="90000"/>
            </a:lnSpc>
            <a:spcBef>
              <a:spcPct val="0"/>
            </a:spcBef>
            <a:spcAft>
              <a:spcPct val="15000"/>
            </a:spcAft>
            <a:buChar char="••"/>
          </a:pPr>
          <a:r>
            <a:rPr lang="en-US" sz="1400" kern="1200">
              <a:solidFill>
                <a:sysClr val="windowText" lastClr="000000"/>
              </a:solidFill>
            </a:rPr>
            <a:t>ENDDs </a:t>
          </a:r>
          <a:r>
            <a:rPr lang="en-US" sz="1400" b="1" kern="1200">
              <a:solidFill>
                <a:sysClr val="windowText" lastClr="000000"/>
              </a:solidFill>
            </a:rPr>
            <a:t>policy adoption </a:t>
          </a:r>
          <a:r>
            <a:rPr lang="en-US" sz="1400" kern="1200">
              <a:solidFill>
                <a:sysClr val="windowText" lastClr="000000"/>
              </a:solidFill>
            </a:rPr>
            <a:t>in unincorporated areas of the county (Date?)</a:t>
          </a:r>
        </a:p>
      </dsp:txBody>
      <dsp:txXfrm>
        <a:off x="4585525" y="1176541"/>
        <a:ext cx="3270363" cy="3563876"/>
      </dsp:txXfrm>
    </dsp:sp>
    <dsp:sp modelId="{19200DBB-9AD4-4E47-AC3C-1D65CF474E8D}">
      <dsp:nvSpPr>
        <dsp:cNvPr id="0" name=""/>
        <dsp:cNvSpPr/>
      </dsp:nvSpPr>
      <dsp:spPr>
        <a:xfrm>
          <a:off x="5596048" y="-780147"/>
          <a:ext cx="4785985" cy="4785985"/>
        </a:xfrm>
        <a:prstGeom prst="circularArrow">
          <a:avLst>
            <a:gd name="adj1" fmla="val 2638"/>
            <a:gd name="adj2" fmla="val 320745"/>
            <a:gd name="adj3" fmla="val 19883886"/>
            <a:gd name="adj4" fmla="val 12955653"/>
            <a:gd name="adj5" fmla="val 3078"/>
          </a:avLst>
        </a:prstGeom>
        <a:solidFill>
          <a:srgbClr val="E36C0A">
            <a:alpha val="25000"/>
          </a:srgbClr>
        </a:solidFill>
        <a:ln>
          <a:noFill/>
        </a:ln>
        <a:effectLst/>
      </dsp:spPr>
      <dsp:style>
        <a:lnRef idx="0">
          <a:scrgbClr r="0" g="0" b="0"/>
        </a:lnRef>
        <a:fillRef idx="1">
          <a:scrgbClr r="0" g="0" b="0"/>
        </a:fillRef>
        <a:effectRef idx="0">
          <a:scrgbClr r="0" g="0" b="0"/>
        </a:effectRef>
        <a:fontRef idx="minor">
          <a:schemeClr val="lt1"/>
        </a:fontRef>
      </dsp:style>
    </dsp:sp>
    <dsp:sp modelId="{2D4E5D12-C029-4FBB-8DA3-6A7EDA32FA26}">
      <dsp:nvSpPr>
        <dsp:cNvPr id="0" name=""/>
        <dsp:cNvSpPr/>
      </dsp:nvSpPr>
      <dsp:spPr>
        <a:xfrm>
          <a:off x="4893513" y="288985"/>
          <a:ext cx="2537073" cy="632102"/>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a:latin typeface="Calibri"/>
              <a:ea typeface="+mn-ea"/>
              <a:cs typeface="+mn-cs"/>
            </a:rPr>
            <a:t>Year 2              </a:t>
          </a:r>
        </a:p>
        <a:p>
          <a:pPr lvl="0" algn="ctr" defTabSz="800100">
            <a:lnSpc>
              <a:spcPct val="90000"/>
            </a:lnSpc>
            <a:spcBef>
              <a:spcPct val="0"/>
            </a:spcBef>
            <a:spcAft>
              <a:spcPct val="35000"/>
            </a:spcAft>
          </a:pPr>
          <a:r>
            <a:rPr lang="en-US" sz="900" kern="1200">
              <a:latin typeface="Calibri"/>
              <a:ea typeface="+mn-ea"/>
              <a:cs typeface="+mn-cs"/>
            </a:rPr>
            <a:t>2 Policies Amended</a:t>
          </a:r>
          <a:endParaRPr lang="en-US" sz="900" kern="1200"/>
        </a:p>
      </dsp:txBody>
      <dsp:txXfrm>
        <a:off x="4912027" y="307499"/>
        <a:ext cx="2500045" cy="595074"/>
      </dsp:txXfrm>
    </dsp:sp>
    <dsp:sp modelId="{AEEFA35A-B1F5-4690-9FC9-9517D3419FE1}">
      <dsp:nvSpPr>
        <dsp:cNvPr id="0" name=""/>
        <dsp:cNvSpPr/>
      </dsp:nvSpPr>
      <dsp:spPr>
        <a:xfrm>
          <a:off x="8608416" y="14213"/>
          <a:ext cx="3509590" cy="4813736"/>
        </a:xfrm>
        <a:prstGeom prst="roundRect">
          <a:avLst>
            <a:gd name="adj" fmla="val 10000"/>
          </a:avLst>
        </a:prstGeom>
        <a:solidFill>
          <a:schemeClr val="lt1">
            <a:alpha val="90000"/>
            <a:hueOff val="0"/>
            <a:satOff val="0"/>
            <a:lumOff val="0"/>
            <a:alphaOff val="0"/>
          </a:schemeClr>
        </a:solidFill>
        <a:ln w="12700" cap="flat" cmpd="sng" algn="ctr">
          <a:solidFill>
            <a:srgbClr val="E36C0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b="1" kern="1200">
              <a:solidFill>
                <a:sysClr val="windowText" lastClr="000000"/>
              </a:solidFill>
            </a:rPr>
            <a:t>Media</a:t>
          </a:r>
          <a:r>
            <a:rPr lang="en-US" sz="1400" kern="1200">
              <a:solidFill>
                <a:sysClr val="windowText" lastClr="000000"/>
              </a:solidFill>
            </a:rPr>
            <a:t> campaign activities</a:t>
          </a:r>
        </a:p>
        <a:p>
          <a:pPr marL="114300" lvl="1" indent="-114300" algn="l" defTabSz="622300">
            <a:lnSpc>
              <a:spcPct val="90000"/>
            </a:lnSpc>
            <a:spcBef>
              <a:spcPct val="0"/>
            </a:spcBef>
            <a:spcAft>
              <a:spcPct val="15000"/>
            </a:spcAft>
            <a:buChar char="••"/>
          </a:pPr>
          <a:r>
            <a:rPr lang="en-US" sz="1400" kern="1200">
              <a:solidFill>
                <a:sysClr val="windowText" lastClr="000000"/>
              </a:solidFill>
            </a:rPr>
            <a:t>Informing and engaging </a:t>
          </a:r>
          <a:r>
            <a:rPr lang="en-US" sz="1400" b="1" kern="1200">
              <a:solidFill>
                <a:sysClr val="windowText" lastClr="000000"/>
              </a:solidFill>
            </a:rPr>
            <a:t>the public in Paradise, Chico and Butte County</a:t>
          </a:r>
          <a:endParaRPr lang="en-US" sz="1400" kern="1200">
            <a:solidFill>
              <a:sysClr val="windowText" lastClr="000000"/>
            </a:solidFill>
          </a:endParaRPr>
        </a:p>
        <a:p>
          <a:pPr marL="114300" lvl="1" indent="-114300" algn="l" defTabSz="622300">
            <a:lnSpc>
              <a:spcPct val="90000"/>
            </a:lnSpc>
            <a:spcBef>
              <a:spcPct val="0"/>
            </a:spcBef>
            <a:spcAft>
              <a:spcPct val="15000"/>
            </a:spcAft>
            <a:buChar char="••"/>
          </a:pPr>
          <a:r>
            <a:rPr lang="en-US" sz="1400" kern="1200">
              <a:solidFill>
                <a:srgbClr val="C00000"/>
              </a:solidFill>
            </a:rPr>
            <a:t>What else ?</a:t>
          </a:r>
        </a:p>
      </dsp:txBody>
      <dsp:txXfrm>
        <a:off x="8711208" y="117005"/>
        <a:ext cx="3304006" cy="3576637"/>
      </dsp:txXfrm>
    </dsp:sp>
    <dsp:sp modelId="{8FA94079-D4D9-4778-9E0D-217ED0693F9C}">
      <dsp:nvSpPr>
        <dsp:cNvPr id="0" name=""/>
        <dsp:cNvSpPr/>
      </dsp:nvSpPr>
      <dsp:spPr>
        <a:xfrm>
          <a:off x="9053194" y="3845362"/>
          <a:ext cx="2537073" cy="672590"/>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a:latin typeface="Calibri"/>
              <a:ea typeface="+mn-ea"/>
              <a:cs typeface="+mn-cs"/>
            </a:rPr>
            <a:t>Year 3              </a:t>
          </a:r>
        </a:p>
        <a:p>
          <a:pPr lvl="0" algn="ctr" defTabSz="800100">
            <a:lnSpc>
              <a:spcPct val="90000"/>
            </a:lnSpc>
            <a:spcBef>
              <a:spcPct val="0"/>
            </a:spcBef>
            <a:spcAft>
              <a:spcPct val="35000"/>
            </a:spcAft>
          </a:pPr>
          <a:r>
            <a:rPr lang="en-US" sz="900" kern="1200">
              <a:latin typeface="Calibri"/>
              <a:ea typeface="+mn-ea"/>
              <a:cs typeface="+mn-cs"/>
            </a:rPr>
            <a:t>X</a:t>
          </a:r>
          <a:endParaRPr lang="en-US" sz="900" kern="1200"/>
        </a:p>
      </dsp:txBody>
      <dsp:txXfrm>
        <a:off x="9072893" y="3865061"/>
        <a:ext cx="2497675" cy="63319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6435"/>
          </a:xfrm>
          <a:prstGeom prst="rect">
            <a:avLst/>
          </a:prstGeom>
        </p:spPr>
        <p:txBody>
          <a:bodyPr vert="horz" lIns="93166" tIns="46583" rIns="93166" bIns="46583" rtlCol="0"/>
          <a:lstStyle>
            <a:lvl1pPr algn="r">
              <a:defRPr sz="1200"/>
            </a:lvl1pPr>
          </a:lstStyle>
          <a:p>
            <a:fld id="{4AA48FCC-508B-4DC2-9B8B-843AFC271E20}" type="datetimeFigureOut">
              <a:rPr lang="en-US" smtClean="0"/>
              <a:t>5/11/2017</a:t>
            </a:fld>
            <a:endParaRPr lang="en-US"/>
          </a:p>
        </p:txBody>
      </p:sp>
      <p:sp>
        <p:nvSpPr>
          <p:cNvPr id="4" name="Footer Placeholder 3"/>
          <p:cNvSpPr>
            <a:spLocks noGrp="1"/>
          </p:cNvSpPr>
          <p:nvPr>
            <p:ph type="ftr" sz="quarter" idx="2"/>
          </p:nvPr>
        </p:nvSpPr>
        <p:spPr>
          <a:xfrm>
            <a:off x="1" y="8829968"/>
            <a:ext cx="3037840" cy="466434"/>
          </a:xfrm>
          <a:prstGeom prst="rect">
            <a:avLst/>
          </a:prstGeom>
        </p:spPr>
        <p:txBody>
          <a:bodyPr vert="horz" lIns="93166" tIns="46583" rIns="93166"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8"/>
            <a:ext cx="3037840" cy="466434"/>
          </a:xfrm>
          <a:prstGeom prst="rect">
            <a:avLst/>
          </a:prstGeom>
        </p:spPr>
        <p:txBody>
          <a:bodyPr vert="horz" lIns="93166" tIns="46583" rIns="93166" bIns="46583" rtlCol="0" anchor="b"/>
          <a:lstStyle>
            <a:lvl1pPr algn="r">
              <a:defRPr sz="1200"/>
            </a:lvl1pPr>
          </a:lstStyle>
          <a:p>
            <a:fld id="{539EE38F-30EE-48EB-B091-8FC2C436744C}"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66" tIns="46583" rIns="93166" bIns="46583" rtlCol="0"/>
          <a:lstStyle>
            <a:lvl1pPr algn="r">
              <a:defRPr sz="1200"/>
            </a:lvl1pPr>
          </a:lstStyle>
          <a:p>
            <a:fld id="{0CDA32D5-3F87-4FCA-87DE-EC3A23AFFC08}" type="datetimeFigureOut">
              <a:rPr lang="en-US" smtClean="0"/>
              <a:t>5/11/2017</a:t>
            </a:fld>
            <a:endParaRPr lang="en-US"/>
          </a:p>
        </p:txBody>
      </p:sp>
      <p:sp>
        <p:nvSpPr>
          <p:cNvPr id="4" name="Slide Image Placeholder 3"/>
          <p:cNvSpPr>
            <a:spLocks noGrp="1" noRot="1" noChangeAspect="1"/>
          </p:cNvSpPr>
          <p:nvPr>
            <p:ph type="sldImg" idx="2"/>
          </p:nvPr>
        </p:nvSpPr>
        <p:spPr>
          <a:xfrm>
            <a:off x="746125" y="492125"/>
            <a:ext cx="5576888" cy="3138488"/>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3708564"/>
            <a:ext cx="5608320" cy="5098025"/>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4"/>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66" tIns="46583" rIns="93166" bIns="46583" rtlCol="0" anchor="b"/>
          <a:lstStyle>
            <a:lvl1pPr algn="r">
              <a:defRPr sz="1200"/>
            </a:lvl1pPr>
          </a:lstStyle>
          <a:p>
            <a:fld id="{B77561CC-E3F1-4E3F-AC42-8485D4231F74}"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endParaRPr lang="en-US" b="1" dirty="0" smtClean="0"/>
          </a:p>
          <a:p>
            <a:pPr marL="173275" indent="-173275" eaLnBrk="0" fontAlgn="base" hangingPunct="0">
              <a:spcAft>
                <a:spcPct val="0"/>
              </a:spcAft>
              <a:buFont typeface="Arial" panose="020B0604020202020204" pitchFamily="34" charset="0"/>
              <a:buChar char="•"/>
              <a:defRPr/>
            </a:pPr>
            <a:r>
              <a:rPr lang="en-US" i="0" dirty="0" smtClean="0"/>
              <a:t>Today’s webinar is being recorded and will be posted on our website so that you and your colleagues can access it whenever you like.  It will be available at tobaccoeval.ucdavis.edu under new releases and webinars</a:t>
            </a:r>
          </a:p>
          <a:p>
            <a:pPr marL="173275" indent="-173275" eaLnBrk="0" fontAlgn="base" hangingPunct="0">
              <a:spcAft>
                <a:spcPct val="0"/>
              </a:spcAft>
              <a:buFont typeface="Arial" panose="020B0604020202020204" pitchFamily="34" charset="0"/>
              <a:buChar char="•"/>
              <a:defRPr/>
            </a:pPr>
            <a:endParaRPr lang="en-US" dirty="0" smtClean="0"/>
          </a:p>
          <a:p>
            <a:pPr marL="173275" indent="-173275" eaLnBrk="0" fontAlgn="base" hangingPunct="0">
              <a:spcAft>
                <a:spcPct val="0"/>
              </a:spcAft>
              <a:buFont typeface="Arial" panose="020B0604020202020204" pitchFamily="34" charset="0"/>
              <a:buChar char="•"/>
              <a:defRPr/>
            </a:pPr>
            <a:r>
              <a:rPr lang="en-US" i="0" dirty="0" smtClean="0"/>
              <a:t>Participants</a:t>
            </a:r>
            <a:r>
              <a:rPr lang="en-US" i="0" baseline="0" dirty="0" smtClean="0"/>
              <a:t> have been placed on mute, so please use the chat box if you need assistance, can’t hear us, or have questions.  If you want to be heard, press *7 to unmute yourself and *6 to go back on mute.</a:t>
            </a:r>
          </a:p>
          <a:p>
            <a:pPr marL="173275" indent="-173275" eaLnBrk="0" fontAlgn="base" hangingPunct="0">
              <a:spcAft>
                <a:spcPct val="0"/>
              </a:spcAft>
              <a:buFont typeface="Arial" panose="020B0604020202020204" pitchFamily="34" charset="0"/>
              <a:buChar char="•"/>
              <a:defRPr/>
            </a:pPr>
            <a:endParaRPr lang="en-US" i="0" dirty="0" smtClean="0"/>
          </a:p>
          <a:p>
            <a:pPr marL="173275" indent="-173275" eaLnBrk="0" fontAlgn="base" hangingPunct="0">
              <a:spcAft>
                <a:spcPct val="0"/>
              </a:spcAft>
              <a:buFont typeface="Arial" panose="020B0604020202020204" pitchFamily="34" charset="0"/>
              <a:buChar char="•"/>
              <a:defRPr/>
            </a:pPr>
            <a:r>
              <a:rPr lang="en-US" i="0" dirty="0" smtClean="0"/>
              <a:t>Last but not least, when we are done with the training, you will get a follow-up survey to get your feedback about this webinar.  You will get one from the </a:t>
            </a:r>
            <a:r>
              <a:rPr lang="en-US" dirty="0" smtClean="0"/>
              <a:t>webinar program, </a:t>
            </a:r>
            <a:r>
              <a:rPr lang="en-US" i="0" dirty="0" smtClean="0"/>
              <a:t>but don’t take that one, respond to the one that comes from TCEC.  If</a:t>
            </a:r>
            <a:r>
              <a:rPr lang="en-US" i="0" baseline="0" dirty="0" smtClean="0"/>
              <a:t> you were on our webinar on Tuesday, you should have already received that one.  You’ll get a separate survey for part 2.  </a:t>
            </a:r>
            <a:r>
              <a:rPr lang="en-US" i="0" dirty="0" smtClean="0"/>
              <a:t>Please take a few minutes to let us know what we did well today and how we can improve.</a:t>
            </a:r>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1</a:t>
            </a:fld>
            <a:endParaRPr lang="en-US"/>
          </a:p>
        </p:txBody>
      </p:sp>
    </p:spTree>
    <p:extLst>
      <p:ext uri="{BB962C8B-B14F-4D97-AF65-F5344CB8AC3E}">
        <p14:creationId xmlns:p14="http://schemas.microsoft.com/office/powerpoint/2010/main" val="2321722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31660">
              <a:defRPr/>
            </a:pPr>
            <a:r>
              <a:rPr lang="en-US" b="1" dirty="0" smtClean="0"/>
              <a:t> </a:t>
            </a:r>
            <a:endParaRPr lang="en-US" b="1" dirty="0" smtClean="0"/>
          </a:p>
          <a:p>
            <a:pPr lvl="0"/>
            <a:endParaRPr lang="en-US" dirty="0"/>
          </a:p>
          <a:p>
            <a:pPr lvl="0"/>
            <a:r>
              <a:rPr lang="en-US" dirty="0"/>
              <a:t>Sharing results is more than just reporting to the California Tobacco Control Program.  It’s also more than just checking off another box completed in your work plan.  </a:t>
            </a:r>
          </a:p>
          <a:p>
            <a:pPr lvl="0"/>
            <a:endParaRPr lang="en-US" dirty="0"/>
          </a:p>
          <a:p>
            <a:pPr lvl="0"/>
            <a:r>
              <a:rPr lang="en-US" dirty="0"/>
              <a:t>Sharing results includes thinking about who is interested in the results of your project, what they will want to know and –pause- how, that is, in what format the information will be most useful to them.</a:t>
            </a:r>
          </a:p>
        </p:txBody>
      </p:sp>
      <p:sp>
        <p:nvSpPr>
          <p:cNvPr id="4" name="Slide Number Placeholder 3"/>
          <p:cNvSpPr>
            <a:spLocks noGrp="1"/>
          </p:cNvSpPr>
          <p:nvPr>
            <p:ph type="sldNum" sz="quarter" idx="10"/>
          </p:nvPr>
        </p:nvSpPr>
        <p:spPr/>
        <p:txBody>
          <a:bodyPr/>
          <a:lstStyle/>
          <a:p>
            <a:fld id="{B77561CC-E3F1-4E3F-AC42-8485D4231F74}" type="slidenum">
              <a:rPr lang="en-US" smtClean="0"/>
              <a:t>10</a:t>
            </a:fld>
            <a:endParaRPr lang="en-US"/>
          </a:p>
        </p:txBody>
      </p:sp>
    </p:spTree>
    <p:extLst>
      <p:ext uri="{BB962C8B-B14F-4D97-AF65-F5344CB8AC3E}">
        <p14:creationId xmlns:p14="http://schemas.microsoft.com/office/powerpoint/2010/main" val="537583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smtClean="0"/>
          </a:p>
          <a:p>
            <a:pPr lvl="0"/>
            <a:endParaRPr lang="en-US" dirty="0" smtClean="0"/>
          </a:p>
          <a:p>
            <a:pPr lvl="0"/>
            <a:r>
              <a:rPr lang="en-US" dirty="0" smtClean="0"/>
              <a:t>There </a:t>
            </a:r>
            <a:r>
              <a:rPr lang="en-US" dirty="0"/>
              <a:t>are a variety of evaluation report users. These users include: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11</a:t>
            </a:fld>
            <a:endParaRPr lang="en-US"/>
          </a:p>
        </p:txBody>
      </p:sp>
    </p:spTree>
    <p:extLst>
      <p:ext uri="{BB962C8B-B14F-4D97-AF65-F5344CB8AC3E}">
        <p14:creationId xmlns:p14="http://schemas.microsoft.com/office/powerpoint/2010/main" val="2782299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06902">
              <a:defRPr/>
            </a:pPr>
            <a:r>
              <a:rPr lang="en-US" b="1" dirty="0" smtClean="0"/>
              <a:t> </a:t>
            </a:r>
            <a:endParaRPr lang="en-US" b="1" dirty="0" smtClean="0"/>
          </a:p>
          <a:p>
            <a:pPr lvl="0"/>
            <a:endParaRPr lang="en-US" dirty="0"/>
          </a:p>
          <a:p>
            <a:pPr defTabSz="906902">
              <a:defRPr/>
            </a:pPr>
            <a:r>
              <a:rPr lang="en-US" b="1" dirty="0"/>
              <a:t>Funded Tobacco Control Project. </a:t>
            </a:r>
            <a:r>
              <a:rPr lang="en-US" dirty="0"/>
              <a:t>Through evaluation, you (the LLA) document organizational history and also learn valuable lessons about the effectiveness of your programs and what works.</a:t>
            </a:r>
          </a:p>
        </p:txBody>
      </p:sp>
      <p:sp>
        <p:nvSpPr>
          <p:cNvPr id="4" name="Slide Number Placeholder 3"/>
          <p:cNvSpPr>
            <a:spLocks noGrp="1"/>
          </p:cNvSpPr>
          <p:nvPr>
            <p:ph type="sldNum" sz="quarter" idx="10"/>
          </p:nvPr>
        </p:nvSpPr>
        <p:spPr/>
        <p:txBody>
          <a:bodyPr/>
          <a:lstStyle/>
          <a:p>
            <a:fld id="{B77561CC-E3F1-4E3F-AC42-8485D4231F74}" type="slidenum">
              <a:rPr lang="en-US" smtClean="0"/>
              <a:t>12</a:t>
            </a:fld>
            <a:endParaRPr lang="en-US"/>
          </a:p>
        </p:txBody>
      </p:sp>
    </p:spTree>
    <p:extLst>
      <p:ext uri="{BB962C8B-B14F-4D97-AF65-F5344CB8AC3E}">
        <p14:creationId xmlns:p14="http://schemas.microsoft.com/office/powerpoint/2010/main" val="671706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06902">
              <a:defRPr/>
            </a:pPr>
            <a:r>
              <a:rPr lang="en-US" b="1" dirty="0" smtClean="0"/>
              <a:t> </a:t>
            </a:r>
            <a:endParaRPr lang="en-US" b="1" dirty="0" smtClean="0"/>
          </a:p>
          <a:p>
            <a:pPr defTabSz="906902">
              <a:defRPr/>
            </a:pPr>
            <a:endParaRPr lang="en-US" b="1" dirty="0"/>
          </a:p>
          <a:p>
            <a:pPr defTabSz="906902">
              <a:defRPr/>
            </a:pPr>
            <a:r>
              <a:rPr lang="en-US" b="1" dirty="0"/>
              <a:t>CTCP, TCEC, Rover, etc.  </a:t>
            </a:r>
            <a:r>
              <a:rPr lang="en-US" dirty="0"/>
              <a:t>Educate the state decision makers about program impacts and demonstrate work completed, as well as identify best practices.  This information is also archived in Rover.</a:t>
            </a:r>
          </a:p>
        </p:txBody>
      </p:sp>
      <p:sp>
        <p:nvSpPr>
          <p:cNvPr id="4" name="Slide Number Placeholder 3"/>
          <p:cNvSpPr>
            <a:spLocks noGrp="1"/>
          </p:cNvSpPr>
          <p:nvPr>
            <p:ph type="sldNum" sz="quarter" idx="10"/>
          </p:nvPr>
        </p:nvSpPr>
        <p:spPr/>
        <p:txBody>
          <a:bodyPr/>
          <a:lstStyle/>
          <a:p>
            <a:fld id="{B77561CC-E3F1-4E3F-AC42-8485D4231F74}" type="slidenum">
              <a:rPr lang="en-US" smtClean="0"/>
              <a:t>13</a:t>
            </a:fld>
            <a:endParaRPr lang="en-US"/>
          </a:p>
        </p:txBody>
      </p:sp>
    </p:spTree>
    <p:extLst>
      <p:ext uri="{BB962C8B-B14F-4D97-AF65-F5344CB8AC3E}">
        <p14:creationId xmlns:p14="http://schemas.microsoft.com/office/powerpoint/2010/main" val="1929526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06902">
              <a:defRPr/>
            </a:pPr>
            <a:r>
              <a:rPr lang="en-US" b="1" dirty="0"/>
              <a:t>Coalition / Partners.  </a:t>
            </a:r>
            <a:r>
              <a:rPr lang="en-US" dirty="0"/>
              <a:t>When LLAs communicate and share evaluation results with their partners or the public, they increase community awareness and acceptance of  important tobacco control messages</a:t>
            </a:r>
          </a:p>
        </p:txBody>
      </p:sp>
      <p:sp>
        <p:nvSpPr>
          <p:cNvPr id="4" name="Slide Number Placeholder 3"/>
          <p:cNvSpPr>
            <a:spLocks noGrp="1"/>
          </p:cNvSpPr>
          <p:nvPr>
            <p:ph type="sldNum" sz="quarter" idx="10"/>
          </p:nvPr>
        </p:nvSpPr>
        <p:spPr/>
        <p:txBody>
          <a:bodyPr/>
          <a:lstStyle/>
          <a:p>
            <a:fld id="{B77561CC-E3F1-4E3F-AC42-8485D4231F74}" type="slidenum">
              <a:rPr lang="en-US" smtClean="0"/>
              <a:t>14</a:t>
            </a:fld>
            <a:endParaRPr lang="en-US"/>
          </a:p>
        </p:txBody>
      </p:sp>
    </p:spTree>
    <p:extLst>
      <p:ext uri="{BB962C8B-B14F-4D97-AF65-F5344CB8AC3E}">
        <p14:creationId xmlns:p14="http://schemas.microsoft.com/office/powerpoint/2010/main" val="3711229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06902">
              <a:defRPr/>
            </a:pPr>
            <a:r>
              <a:rPr lang="en-US" b="1" dirty="0"/>
              <a:t>Local Policy makers</a:t>
            </a:r>
            <a:r>
              <a:rPr lang="en-US" dirty="0"/>
              <a:t>.  Educate policy makers about tobacco control issues and local policy impacts.</a:t>
            </a:r>
          </a:p>
        </p:txBody>
      </p:sp>
      <p:sp>
        <p:nvSpPr>
          <p:cNvPr id="4" name="Slide Number Placeholder 3"/>
          <p:cNvSpPr>
            <a:spLocks noGrp="1"/>
          </p:cNvSpPr>
          <p:nvPr>
            <p:ph type="sldNum" sz="quarter" idx="10"/>
          </p:nvPr>
        </p:nvSpPr>
        <p:spPr/>
        <p:txBody>
          <a:bodyPr/>
          <a:lstStyle/>
          <a:p>
            <a:fld id="{B77561CC-E3F1-4E3F-AC42-8485D4231F74}" type="slidenum">
              <a:rPr lang="en-US" smtClean="0"/>
              <a:t>15</a:t>
            </a:fld>
            <a:endParaRPr lang="en-US"/>
          </a:p>
        </p:txBody>
      </p:sp>
    </p:spTree>
    <p:extLst>
      <p:ext uri="{BB962C8B-B14F-4D97-AF65-F5344CB8AC3E}">
        <p14:creationId xmlns:p14="http://schemas.microsoft.com/office/powerpoint/2010/main" val="1858802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06902">
              <a:defRPr/>
            </a:pPr>
            <a:r>
              <a:rPr lang="en-US" b="1" dirty="0" smtClean="0"/>
              <a:t> </a:t>
            </a:r>
            <a:endParaRPr lang="en-US" b="1" dirty="0"/>
          </a:p>
          <a:p>
            <a:pPr defTabSz="906902">
              <a:defRPr/>
            </a:pPr>
            <a:endParaRPr lang="en-US" b="1" dirty="0"/>
          </a:p>
          <a:p>
            <a:pPr defTabSz="906902">
              <a:defRPr/>
            </a:pPr>
            <a:r>
              <a:rPr lang="en-US" b="1" dirty="0"/>
              <a:t>Other TCPs.</a:t>
            </a:r>
            <a:r>
              <a:rPr lang="en-US" dirty="0"/>
              <a:t>  Enable other organizations to replicate effective programs and strategies.  Other LLAs might want to know keys to swaying policymakers.</a:t>
            </a:r>
          </a:p>
          <a:p>
            <a:pPr defTabSz="906902">
              <a:defRPr/>
            </a:pPr>
            <a:endParaRPr lang="en-US" b="1" dirty="0"/>
          </a:p>
          <a:p>
            <a:pPr defTabSz="906902">
              <a:defRPr/>
            </a:pPr>
            <a:r>
              <a:rPr lang="en-US" dirty="0"/>
              <a:t>And lastly,</a:t>
            </a:r>
          </a:p>
          <a:p>
            <a:pPr defTabSz="906902">
              <a:defRPr/>
            </a:pPr>
            <a:endParaRPr lang="en-US" dirty="0"/>
          </a:p>
          <a:p>
            <a:pPr defTabSz="906902">
              <a:defRPr/>
            </a:pPr>
            <a:r>
              <a:rPr lang="en-US" b="1" dirty="0"/>
              <a:t>The General Public.</a:t>
            </a:r>
            <a:r>
              <a:rPr lang="en-US" dirty="0"/>
              <a:t>  Increases awareness of problems and solutions, and motivates support for your efforts. </a:t>
            </a:r>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16</a:t>
            </a:fld>
            <a:endParaRPr lang="en-US"/>
          </a:p>
        </p:txBody>
      </p:sp>
    </p:spTree>
    <p:extLst>
      <p:ext uri="{BB962C8B-B14F-4D97-AF65-F5344CB8AC3E}">
        <p14:creationId xmlns:p14="http://schemas.microsoft.com/office/powerpoint/2010/main" val="508421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31660">
              <a:defRPr/>
            </a:pPr>
            <a:r>
              <a:rPr lang="en-US" b="1" dirty="0" smtClean="0"/>
              <a:t> </a:t>
            </a:r>
            <a:endParaRPr lang="en-US" b="1" dirty="0"/>
          </a:p>
          <a:p>
            <a:pPr defTabSz="931660">
              <a:defRPr/>
            </a:pPr>
            <a:endParaRPr lang="en-US" b="1" dirty="0"/>
          </a:p>
          <a:p>
            <a:r>
              <a:rPr lang="en-US" dirty="0"/>
              <a:t>Just as there are different users of final evaluation report information, there is a different level of detail these users care about.   For example, the California Tobacco Control program asks that you talk about specific strategies that worked in your Final Evaluation Report.  Here, in the </a:t>
            </a:r>
            <a:r>
              <a:rPr lang="en-US" b="1" dirty="0"/>
              <a:t>full report</a:t>
            </a:r>
            <a:r>
              <a:rPr lang="en-US" dirty="0"/>
              <a:t>, you would indicate whether or not gathering that public opinion poll data or gathering those 2,000 signatures was effective at swaying policy makers.</a:t>
            </a:r>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17</a:t>
            </a:fld>
            <a:endParaRPr lang="en-US"/>
          </a:p>
        </p:txBody>
      </p:sp>
    </p:spTree>
    <p:extLst>
      <p:ext uri="{BB962C8B-B14F-4D97-AF65-F5344CB8AC3E}">
        <p14:creationId xmlns:p14="http://schemas.microsoft.com/office/powerpoint/2010/main" val="1792087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06902">
              <a:defRPr/>
            </a:pPr>
            <a:r>
              <a:rPr lang="en-US" b="1" dirty="0" smtClean="0"/>
              <a:t> </a:t>
            </a:r>
            <a:endParaRPr lang="en-US" b="1" dirty="0" smtClean="0"/>
          </a:p>
          <a:p>
            <a:endParaRPr lang="en-US" dirty="0" smtClean="0"/>
          </a:p>
          <a:p>
            <a:r>
              <a:rPr lang="en-US" dirty="0" smtClean="0"/>
              <a:t>However</a:t>
            </a:r>
            <a:r>
              <a:rPr lang="en-US" dirty="0"/>
              <a:t>, you </a:t>
            </a:r>
            <a:r>
              <a:rPr lang="en-US" dirty="0" smtClean="0"/>
              <a:t>may</a:t>
            </a:r>
            <a:r>
              <a:rPr lang="en-US" baseline="0" dirty="0" smtClean="0"/>
              <a:t> </a:t>
            </a:r>
            <a:r>
              <a:rPr lang="en-US" dirty="0" smtClean="0"/>
              <a:t>not </a:t>
            </a:r>
            <a:r>
              <a:rPr lang="en-US" dirty="0"/>
              <a:t>want to </a:t>
            </a:r>
            <a:r>
              <a:rPr lang="en-US" dirty="0" smtClean="0"/>
              <a:t>inundate or bore some audiences with a long report </a:t>
            </a:r>
            <a:r>
              <a:rPr lang="en-US" dirty="0"/>
              <a:t>that discusses effective strategies with the general public or even with policymakers.  Instead you could provide a one page sheet with </a:t>
            </a:r>
            <a:r>
              <a:rPr lang="en-US" b="1" dirty="0"/>
              <a:t>highlights</a:t>
            </a:r>
            <a:r>
              <a:rPr lang="en-US" dirty="0"/>
              <a:t>.  With policy makers, you could emphasize the scope of the problem.  This is just the right length for policy makers because they are often very busy people and want to get to the bottom line quickly.  This format could also be a good to use for the general public.  You could emphasize scope of the problem, create a call to action or use it as an educational fact sheet with important county data to correct public misconceptions.</a:t>
            </a:r>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18</a:t>
            </a:fld>
            <a:endParaRPr lang="en-US"/>
          </a:p>
        </p:txBody>
      </p:sp>
    </p:spTree>
    <p:extLst>
      <p:ext uri="{BB962C8B-B14F-4D97-AF65-F5344CB8AC3E}">
        <p14:creationId xmlns:p14="http://schemas.microsoft.com/office/powerpoint/2010/main" val="1526093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06902">
              <a:defRPr/>
            </a:pPr>
            <a:r>
              <a:rPr lang="en-US" b="1" dirty="0" smtClean="0"/>
              <a:t> </a:t>
            </a:r>
            <a:endParaRPr lang="en-US" b="1" dirty="0" smtClean="0"/>
          </a:p>
          <a:p>
            <a:pPr lvl="0"/>
            <a:endParaRPr lang="en-US" dirty="0" smtClean="0">
              <a:solidFill>
                <a:prstClr val="black"/>
              </a:solidFill>
            </a:endParaRPr>
          </a:p>
          <a:p>
            <a:pPr lvl="0"/>
            <a:r>
              <a:rPr lang="en-US" dirty="0" smtClean="0">
                <a:solidFill>
                  <a:prstClr val="black"/>
                </a:solidFill>
              </a:rPr>
              <a:t>Another </a:t>
            </a:r>
            <a:r>
              <a:rPr lang="en-US" dirty="0">
                <a:solidFill>
                  <a:prstClr val="black"/>
                </a:solidFill>
              </a:rPr>
              <a:t>format is </a:t>
            </a:r>
            <a:r>
              <a:rPr lang="en-US" b="1" dirty="0">
                <a:solidFill>
                  <a:prstClr val="black"/>
                </a:solidFill>
              </a:rPr>
              <a:t>the abstract</a:t>
            </a:r>
            <a:r>
              <a:rPr lang="en-US" dirty="0">
                <a:solidFill>
                  <a:prstClr val="black"/>
                </a:solidFill>
              </a:rPr>
              <a:t>.  The abstract can be easily shared with other Tobacco Control Programs or projects, as well as be used for </a:t>
            </a:r>
            <a:r>
              <a:rPr lang="en-US" dirty="0" smtClean="0">
                <a:solidFill>
                  <a:prstClr val="black"/>
                </a:solidFill>
              </a:rPr>
              <a:t>submitting to conferences or journals </a:t>
            </a:r>
            <a:r>
              <a:rPr lang="en-US" dirty="0">
                <a:solidFill>
                  <a:prstClr val="black"/>
                </a:solidFill>
              </a:rPr>
              <a:t>to share with colleagues and or a variety of funders.</a:t>
            </a:r>
          </a:p>
          <a:p>
            <a:pPr lvl="0"/>
            <a:endParaRPr lang="en-US" dirty="0">
              <a:solidFill>
                <a:prstClr val="black"/>
              </a:solidFill>
            </a:endParaRPr>
          </a:p>
          <a:p>
            <a:pPr lvl="0">
              <a:defRPr/>
            </a:pPr>
            <a:endParaRPr lang="en-US" dirty="0">
              <a:solidFill>
                <a:prstClr val="black"/>
              </a:solidFill>
            </a:endParaRPr>
          </a:p>
          <a:p>
            <a:pPr defTabSz="931660">
              <a:defRPr/>
            </a:pP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19</a:t>
            </a:fld>
            <a:endParaRPr lang="en-US"/>
          </a:p>
        </p:txBody>
      </p:sp>
    </p:spTree>
    <p:extLst>
      <p:ext uri="{BB962C8B-B14F-4D97-AF65-F5344CB8AC3E}">
        <p14:creationId xmlns:p14="http://schemas.microsoft.com/office/powerpoint/2010/main" val="2003084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endParaRPr lang="en-US" b="1" dirty="0" smtClean="0"/>
          </a:p>
          <a:p>
            <a:r>
              <a:rPr lang="en-US" b="0" dirty="0" smtClean="0"/>
              <a:t>In</a:t>
            </a:r>
            <a:r>
              <a:rPr lang="en-US" b="0" baseline="0" dirty="0" smtClean="0"/>
              <a:t> the </a:t>
            </a:r>
            <a:r>
              <a:rPr lang="en-US" b="0" baseline="0" dirty="0" err="1" smtClean="0"/>
              <a:t>chatbox</a:t>
            </a:r>
            <a:r>
              <a:rPr lang="en-US" b="0" baseline="0" dirty="0" smtClean="0"/>
              <a:t>…</a:t>
            </a:r>
            <a:endParaRPr lang="en-US" b="0" dirty="0" smtClean="0"/>
          </a:p>
          <a:p>
            <a:endParaRPr lang="en-US" b="1" dirty="0"/>
          </a:p>
          <a:p>
            <a:r>
              <a:rPr lang="en-US" b="0" dirty="0" smtClean="0"/>
              <a:t>For </a:t>
            </a:r>
            <a:r>
              <a:rPr lang="en-US" b="0" dirty="0"/>
              <a:t>those of you who have written any part of a FER, here is your question: WHAT CHALLENGES DID YOU HAVE, IF ANY?</a:t>
            </a:r>
          </a:p>
          <a:p>
            <a:endParaRPr lang="en-US" b="0" dirty="0" smtClean="0"/>
          </a:p>
          <a:p>
            <a:r>
              <a:rPr lang="en-US" b="0" dirty="0" smtClean="0"/>
              <a:t>For </a:t>
            </a:r>
            <a:r>
              <a:rPr lang="en-US" b="0" dirty="0"/>
              <a:t>those that are new to this: WHAT DO YOU ANTICIPATE MAY BE DIFFICULT</a:t>
            </a:r>
          </a:p>
          <a:p>
            <a:endParaRPr lang="en-US" b="0" dirty="0" smtClean="0"/>
          </a:p>
          <a:p>
            <a:r>
              <a:rPr lang="en-US" b="0" dirty="0" smtClean="0"/>
              <a:t>For </a:t>
            </a:r>
            <a:r>
              <a:rPr lang="en-US" b="0" dirty="0"/>
              <a:t>everyone, WHAT QUESTIONS DO YOU HOPE THIS TRAINING WILL ANSWER?</a:t>
            </a:r>
          </a:p>
        </p:txBody>
      </p:sp>
      <p:sp>
        <p:nvSpPr>
          <p:cNvPr id="4" name="Slide Number Placeholder 3"/>
          <p:cNvSpPr>
            <a:spLocks noGrp="1"/>
          </p:cNvSpPr>
          <p:nvPr>
            <p:ph type="sldNum" sz="quarter" idx="10"/>
          </p:nvPr>
        </p:nvSpPr>
        <p:spPr/>
        <p:txBody>
          <a:bodyPr/>
          <a:lstStyle/>
          <a:p>
            <a:fld id="{B77561CC-E3F1-4E3F-AC42-8485D4231F74}" type="slidenum">
              <a:rPr lang="en-US" smtClean="0"/>
              <a:t>2</a:t>
            </a:fld>
            <a:endParaRPr lang="en-US"/>
          </a:p>
        </p:txBody>
      </p:sp>
    </p:spTree>
    <p:extLst>
      <p:ext uri="{BB962C8B-B14F-4D97-AF65-F5344CB8AC3E}">
        <p14:creationId xmlns:p14="http://schemas.microsoft.com/office/powerpoint/2010/main" val="2856767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06902">
              <a:defRPr/>
            </a:pPr>
            <a:r>
              <a:rPr lang="en-US" b="1" dirty="0" smtClean="0"/>
              <a:t> </a:t>
            </a:r>
            <a:endParaRPr lang="en-US" b="1" dirty="0" smtClean="0"/>
          </a:p>
          <a:p>
            <a:pPr lvl="0"/>
            <a:endParaRPr lang="en-US" dirty="0" smtClean="0">
              <a:solidFill>
                <a:prstClr val="black"/>
              </a:solidFill>
            </a:endParaRPr>
          </a:p>
          <a:p>
            <a:pPr lvl="0"/>
            <a:r>
              <a:rPr lang="en-US" dirty="0" smtClean="0">
                <a:solidFill>
                  <a:prstClr val="black"/>
                </a:solidFill>
              </a:rPr>
              <a:t>An </a:t>
            </a:r>
            <a:r>
              <a:rPr lang="en-US" b="1" dirty="0">
                <a:solidFill>
                  <a:prstClr val="black"/>
                </a:solidFill>
              </a:rPr>
              <a:t>Executive Summary</a:t>
            </a:r>
            <a:r>
              <a:rPr lang="en-US" dirty="0">
                <a:solidFill>
                  <a:prstClr val="black"/>
                </a:solidFill>
              </a:rPr>
              <a:t> format, </a:t>
            </a:r>
            <a:r>
              <a:rPr lang="en-US" dirty="0" smtClean="0">
                <a:solidFill>
                  <a:prstClr val="black"/>
                </a:solidFill>
              </a:rPr>
              <a:t>which is usually a 2 pager, </a:t>
            </a:r>
            <a:r>
              <a:rPr lang="en-US" dirty="0">
                <a:solidFill>
                  <a:prstClr val="black"/>
                </a:solidFill>
              </a:rPr>
              <a:t>might include different information than the highlights, which has little chunks of </a:t>
            </a:r>
            <a:r>
              <a:rPr lang="en-US" dirty="0" smtClean="0">
                <a:solidFill>
                  <a:prstClr val="black"/>
                </a:solidFill>
              </a:rPr>
              <a:t>information with more visuals.  Instead,</a:t>
            </a:r>
            <a:r>
              <a:rPr lang="en-US" baseline="0" dirty="0" smtClean="0">
                <a:solidFill>
                  <a:prstClr val="black"/>
                </a:solidFill>
              </a:rPr>
              <a:t> t</a:t>
            </a:r>
            <a:r>
              <a:rPr lang="en-US" dirty="0" smtClean="0">
                <a:solidFill>
                  <a:prstClr val="black"/>
                </a:solidFill>
              </a:rPr>
              <a:t>he </a:t>
            </a:r>
            <a:r>
              <a:rPr lang="en-US" dirty="0">
                <a:solidFill>
                  <a:prstClr val="black"/>
                </a:solidFill>
              </a:rPr>
              <a:t>Executive Summary is more of a narrative and will document more activities.  This type of Executive Summary is a format type that you would share with your coalition or community based partners because it is shorter than the report while still providing sufficient detail.</a:t>
            </a:r>
          </a:p>
          <a:p>
            <a:pPr lvl="0"/>
            <a:endParaRPr lang="en-US" dirty="0">
              <a:solidFill>
                <a:prstClr val="black"/>
              </a:solidFill>
            </a:endParaRPr>
          </a:p>
          <a:p>
            <a:pPr lvl="0"/>
            <a:r>
              <a:rPr lang="en-US" dirty="0">
                <a:solidFill>
                  <a:prstClr val="black"/>
                </a:solidFill>
              </a:rPr>
              <a:t>There is an example of the </a:t>
            </a:r>
            <a:r>
              <a:rPr lang="en-US" dirty="0" smtClean="0">
                <a:solidFill>
                  <a:prstClr val="black"/>
                </a:solidFill>
              </a:rPr>
              <a:t>each of these products on the </a:t>
            </a:r>
            <a:r>
              <a:rPr lang="en-US" dirty="0">
                <a:solidFill>
                  <a:prstClr val="black"/>
                </a:solidFill>
              </a:rPr>
              <a:t>TCEC </a:t>
            </a:r>
            <a:r>
              <a:rPr lang="en-US" dirty="0" smtClean="0">
                <a:solidFill>
                  <a:prstClr val="black"/>
                </a:solidFill>
              </a:rPr>
              <a:t>website,</a:t>
            </a:r>
            <a:r>
              <a:rPr lang="en-US" baseline="0" dirty="0" smtClean="0">
                <a:solidFill>
                  <a:prstClr val="black"/>
                </a:solidFill>
              </a:rPr>
              <a:t> and we’ll have more resources and guidance on how to create these yourselves.</a:t>
            </a:r>
            <a:endParaRPr lang="en-US" dirty="0">
              <a:solidFill>
                <a:prstClr val="black"/>
              </a:solidFill>
            </a:endParaRPr>
          </a:p>
          <a:p>
            <a:pPr lvl="0"/>
            <a:endParaRPr lang="en-US" dirty="0">
              <a:solidFill>
                <a:prstClr val="black"/>
              </a:solidFill>
            </a:endParaRPr>
          </a:p>
          <a:p>
            <a:pPr lvl="0"/>
            <a:r>
              <a:rPr lang="en-US" dirty="0">
                <a:solidFill>
                  <a:prstClr val="black"/>
                </a:solidFill>
              </a:rPr>
              <a:t>The point here that there are different levels of information that you can provide to different users to make the information more accessible as well as get the word out for your program.</a:t>
            </a:r>
          </a:p>
          <a:p>
            <a:pPr defTabSz="931660">
              <a:defRPr/>
            </a:pP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20</a:t>
            </a:fld>
            <a:endParaRPr lang="en-US"/>
          </a:p>
        </p:txBody>
      </p:sp>
    </p:spTree>
    <p:extLst>
      <p:ext uri="{BB962C8B-B14F-4D97-AF65-F5344CB8AC3E}">
        <p14:creationId xmlns:p14="http://schemas.microsoft.com/office/powerpoint/2010/main" val="258437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31660">
              <a:defRPr/>
            </a:pPr>
            <a:r>
              <a:rPr lang="en-US" b="1" dirty="0" smtClean="0"/>
              <a:t> </a:t>
            </a:r>
            <a:endParaRPr lang="en-US" b="1" dirty="0" smtClean="0"/>
          </a:p>
          <a:p>
            <a:pPr defTabSz="931660">
              <a:defRPr/>
            </a:pPr>
            <a:endParaRPr lang="en-US" b="1" dirty="0" smtClean="0"/>
          </a:p>
          <a:p>
            <a:pPr defTabSz="931660">
              <a:defRPr/>
            </a:pPr>
            <a:r>
              <a:rPr lang="en-US" dirty="0" smtClean="0"/>
              <a:t>During the in-person training, we had  group activity here.  And you’re welcome to do this if you have a group of you logging on together.  </a:t>
            </a:r>
          </a:p>
          <a:p>
            <a:pPr defTabSz="931660">
              <a:defRPr/>
            </a:pPr>
            <a:endParaRPr lang="en-US" dirty="0" smtClean="0"/>
          </a:p>
          <a:p>
            <a:pPr defTabSz="931660">
              <a:defRPr/>
            </a:pPr>
            <a:r>
              <a:rPr lang="en-US" dirty="0" smtClean="0"/>
              <a:t>But for the sake of time, you can look at your packet for the answers and just imagine being with us in-person 2 weeks ago.</a:t>
            </a:r>
            <a:endParaRPr lang="en-US"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21</a:t>
            </a:fld>
            <a:endParaRPr lang="en-US"/>
          </a:p>
        </p:txBody>
      </p:sp>
    </p:spTree>
    <p:extLst>
      <p:ext uri="{BB962C8B-B14F-4D97-AF65-F5344CB8AC3E}">
        <p14:creationId xmlns:p14="http://schemas.microsoft.com/office/powerpoint/2010/main" val="3596922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31660">
              <a:defRPr/>
            </a:pPr>
            <a:r>
              <a:rPr lang="en-US" b="1" dirty="0" smtClean="0"/>
              <a:t> </a:t>
            </a:r>
            <a:endParaRPr lang="en-US" b="0" dirty="0">
              <a:solidFill>
                <a:srgbClr val="E36C0A"/>
              </a:solidFill>
            </a:endParaRPr>
          </a:p>
          <a:p>
            <a:endParaRPr lang="en-US" b="1" dirty="0">
              <a:solidFill>
                <a:srgbClr val="E36C0A"/>
              </a:solidFill>
            </a:endParaRPr>
          </a:p>
          <a:p>
            <a:r>
              <a:rPr lang="en-US" dirty="0" smtClean="0"/>
              <a:t>The answers are on page 4 and 5</a:t>
            </a: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22</a:t>
            </a:fld>
            <a:endParaRPr lang="en-US"/>
          </a:p>
        </p:txBody>
      </p:sp>
    </p:spTree>
    <p:extLst>
      <p:ext uri="{BB962C8B-B14F-4D97-AF65-F5344CB8AC3E}">
        <p14:creationId xmlns:p14="http://schemas.microsoft.com/office/powerpoint/2010/main" val="4006152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31660">
              <a:defRPr/>
            </a:pPr>
            <a:r>
              <a:rPr lang="en-US" b="1" dirty="0" smtClean="0"/>
              <a:t> </a:t>
            </a:r>
            <a:endParaRPr lang="en-US" dirty="0" smtClean="0"/>
          </a:p>
          <a:p>
            <a:endParaRPr lang="en-US" dirty="0" smtClean="0"/>
          </a:p>
          <a:p>
            <a:endParaRPr lang="en-US" baseline="0" dirty="0" smtClean="0"/>
          </a:p>
          <a:p>
            <a:r>
              <a:rPr lang="en-US" baseline="0" dirty="0" smtClean="0"/>
              <a:t>Take a look at those for a minute</a:t>
            </a:r>
            <a:r>
              <a:rPr lang="en-US" dirty="0" smtClean="0"/>
              <a:t> or two and we can chat about it afterward</a:t>
            </a:r>
          </a:p>
          <a:p>
            <a:endParaRPr lang="en-US" baseline="0" dirty="0"/>
          </a:p>
          <a:p>
            <a:r>
              <a:rPr lang="en-US" baseline="0" dirty="0" smtClean="0"/>
              <a:t>Debrief – Were there any surprises?  Did you come up with any other potential uses than what was listed?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23</a:t>
            </a:fld>
            <a:endParaRPr lang="en-US"/>
          </a:p>
        </p:txBody>
      </p:sp>
    </p:spTree>
    <p:extLst>
      <p:ext uri="{BB962C8B-B14F-4D97-AF65-F5344CB8AC3E}">
        <p14:creationId xmlns:p14="http://schemas.microsoft.com/office/powerpoint/2010/main" val="354041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31660">
              <a:defRPr/>
            </a:pPr>
            <a:r>
              <a:rPr lang="en-US" b="1" dirty="0" smtClean="0"/>
              <a:t> </a:t>
            </a:r>
            <a:endParaRPr lang="en-US" b="1" dirty="0" smtClean="0"/>
          </a:p>
          <a:p>
            <a:pPr defTabSz="931660">
              <a:defRPr/>
            </a:pPr>
            <a:endParaRPr lang="en-US" b="0" dirty="0"/>
          </a:p>
          <a:p>
            <a:r>
              <a:rPr lang="en-US" dirty="0" smtClean="0"/>
              <a:t>Ok, now</a:t>
            </a:r>
            <a:r>
              <a:rPr lang="en-US" baseline="0" dirty="0" smtClean="0"/>
              <a:t> </a:t>
            </a:r>
            <a:r>
              <a:rPr lang="en-US" baseline="0" dirty="0"/>
              <a:t>that you have thought about who you need to communicate to, what they would want to know and in what format, it is time to introduce the new Tell </a:t>
            </a:r>
            <a:r>
              <a:rPr lang="en-US" baseline="0" dirty="0" smtClean="0"/>
              <a:t>Your </a:t>
            </a:r>
            <a:r>
              <a:rPr lang="en-US" baseline="0" dirty="0"/>
              <a:t>Story Guidelines.  </a:t>
            </a:r>
            <a:r>
              <a:rPr lang="en-US" dirty="0"/>
              <a:t>Drum roll please . . . </a:t>
            </a:r>
          </a:p>
        </p:txBody>
      </p:sp>
      <p:sp>
        <p:nvSpPr>
          <p:cNvPr id="4" name="Slide Number Placeholder 3"/>
          <p:cNvSpPr>
            <a:spLocks noGrp="1"/>
          </p:cNvSpPr>
          <p:nvPr>
            <p:ph type="sldNum" sz="quarter" idx="10"/>
          </p:nvPr>
        </p:nvSpPr>
        <p:spPr/>
        <p:txBody>
          <a:bodyPr/>
          <a:lstStyle/>
          <a:p>
            <a:fld id="{B77561CC-E3F1-4E3F-AC42-8485D4231F74}" type="slidenum">
              <a:rPr lang="en-US" smtClean="0"/>
              <a:t>24</a:t>
            </a:fld>
            <a:endParaRPr lang="en-US"/>
          </a:p>
        </p:txBody>
      </p:sp>
    </p:spTree>
    <p:extLst>
      <p:ext uri="{BB962C8B-B14F-4D97-AF65-F5344CB8AC3E}">
        <p14:creationId xmlns:p14="http://schemas.microsoft.com/office/powerpoint/2010/main" val="2357170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31660">
              <a:defRPr/>
            </a:pPr>
            <a:r>
              <a:rPr lang="en-US" b="1" dirty="0" smtClean="0"/>
              <a:t> </a:t>
            </a:r>
            <a:endParaRPr lang="en-US" b="1" dirty="0" smtClean="0"/>
          </a:p>
          <a:p>
            <a:pPr defTabSz="931660">
              <a:defRPr/>
            </a:pPr>
            <a:endParaRPr lang="en-US" b="0" dirty="0"/>
          </a:p>
          <a:p>
            <a:r>
              <a:rPr lang="en-US" dirty="0" smtClean="0"/>
              <a:t>Ta da.  T</a:t>
            </a:r>
            <a:r>
              <a:rPr lang="en-US" baseline="0" dirty="0" smtClean="0"/>
              <a:t>he new Tell Your Story requirements are explained in various sections.</a:t>
            </a:r>
          </a:p>
          <a:p>
            <a:endParaRPr lang="en-US" baseline="0" dirty="0" smtClean="0"/>
          </a:p>
          <a:p>
            <a:r>
              <a:rPr lang="en-US" baseline="0" dirty="0" smtClean="0"/>
              <a:t>First, there is information about the background, which includes the rationale for the latest revisions to </a:t>
            </a:r>
            <a:r>
              <a:rPr lang="en-US" i="1" baseline="0" dirty="0" smtClean="0"/>
              <a:t>Tell Your Story</a:t>
            </a:r>
          </a:p>
          <a:p>
            <a:endParaRPr lang="en-US" baseline="0" dirty="0" smtClean="0"/>
          </a:p>
        </p:txBody>
      </p:sp>
      <p:sp>
        <p:nvSpPr>
          <p:cNvPr id="4" name="Slide Number Placeholder 3"/>
          <p:cNvSpPr>
            <a:spLocks noGrp="1"/>
          </p:cNvSpPr>
          <p:nvPr>
            <p:ph type="sldNum" sz="quarter" idx="10"/>
          </p:nvPr>
        </p:nvSpPr>
        <p:spPr/>
        <p:txBody>
          <a:bodyPr/>
          <a:lstStyle/>
          <a:p>
            <a:fld id="{B77561CC-E3F1-4E3F-AC42-8485D4231F74}" type="slidenum">
              <a:rPr lang="en-US" smtClean="0"/>
              <a:t>25</a:t>
            </a:fld>
            <a:endParaRPr lang="en-US"/>
          </a:p>
        </p:txBody>
      </p:sp>
    </p:spTree>
    <p:extLst>
      <p:ext uri="{BB962C8B-B14F-4D97-AF65-F5344CB8AC3E}">
        <p14:creationId xmlns:p14="http://schemas.microsoft.com/office/powerpoint/2010/main" val="2357170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baseline="0" dirty="0" smtClean="0"/>
              <a:t> </a:t>
            </a:r>
            <a:endParaRPr lang="en-US" b="1" baseline="0" dirty="0" smtClean="0"/>
          </a:p>
          <a:p>
            <a:endParaRPr lang="en-US" b="1" baseline="0" dirty="0" smtClean="0"/>
          </a:p>
          <a:p>
            <a:r>
              <a:rPr lang="en-US" baseline="0" dirty="0" smtClean="0"/>
              <a:t>Then updated instructions </a:t>
            </a:r>
            <a:r>
              <a:rPr lang="en-US" baseline="0" dirty="0"/>
              <a:t>for writing the </a:t>
            </a:r>
            <a:r>
              <a:rPr lang="en-US" baseline="0" dirty="0" smtClean="0"/>
              <a:t>Evaluation </a:t>
            </a:r>
            <a:r>
              <a:rPr lang="en-US" baseline="0" dirty="0"/>
              <a:t>Report.  The instructions include a description of what each section of the report is to contain.</a:t>
            </a:r>
          </a:p>
          <a:p>
            <a:endParaRPr lang="en-US" baseline="0" dirty="0"/>
          </a:p>
        </p:txBody>
      </p:sp>
      <p:sp>
        <p:nvSpPr>
          <p:cNvPr id="4" name="Slide Number Placeholder 3"/>
          <p:cNvSpPr>
            <a:spLocks noGrp="1"/>
          </p:cNvSpPr>
          <p:nvPr>
            <p:ph type="sldNum" sz="quarter" idx="10"/>
          </p:nvPr>
        </p:nvSpPr>
        <p:spPr/>
        <p:txBody>
          <a:bodyPr/>
          <a:lstStyle/>
          <a:p>
            <a:fld id="{B77561CC-E3F1-4E3F-AC42-8485D4231F74}" type="slidenum">
              <a:rPr lang="en-US" smtClean="0"/>
              <a:t>26</a:t>
            </a:fld>
            <a:endParaRPr lang="en-US"/>
          </a:p>
        </p:txBody>
      </p:sp>
    </p:spTree>
    <p:extLst>
      <p:ext uri="{BB962C8B-B14F-4D97-AF65-F5344CB8AC3E}">
        <p14:creationId xmlns:p14="http://schemas.microsoft.com/office/powerpoint/2010/main" val="1412511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lvl="0"/>
            <a:endParaRPr lang="en-US" dirty="0" smtClean="0">
              <a:solidFill>
                <a:prstClr val="black"/>
              </a:solidFill>
            </a:endParaRPr>
          </a:p>
          <a:p>
            <a:pPr lvl="0"/>
            <a:r>
              <a:rPr lang="en-US" b="1" baseline="0" dirty="0" smtClean="0"/>
              <a:t> </a:t>
            </a:r>
            <a:r>
              <a:rPr lang="en-US" b="1" baseline="0" dirty="0" smtClean="0"/>
              <a:t/>
            </a:r>
            <a:br>
              <a:rPr lang="en-US" b="1" baseline="0" dirty="0" smtClean="0"/>
            </a:br>
            <a:endParaRPr lang="en-US" b="1" baseline="0" dirty="0" smtClean="0"/>
          </a:p>
          <a:p>
            <a:pPr lvl="0"/>
            <a:r>
              <a:rPr lang="en-US" dirty="0" smtClean="0">
                <a:solidFill>
                  <a:prstClr val="black"/>
                </a:solidFill>
              </a:rPr>
              <a:t>a sample report.  The sample report is provided so that you can see how the instructions and scoring rubric translate into a final evaluation report document.  Again, these documents will be available online at the TCEC website so that you can access them at any time.</a:t>
            </a:r>
          </a:p>
          <a:p>
            <a:pPr lvl="0"/>
            <a:endParaRPr lang="en-US" dirty="0" smtClean="0">
              <a:solidFill>
                <a:prstClr val="black"/>
              </a:solidFill>
            </a:endParaRPr>
          </a:p>
          <a:p>
            <a:pPr lvl="0"/>
            <a:endParaRPr lang="en-US" dirty="0" smtClean="0">
              <a:solidFill>
                <a:prstClr val="black"/>
              </a:solidFill>
            </a:endParaRPr>
          </a:p>
          <a:p>
            <a:endParaRPr lang="en-US" baseline="0" dirty="0"/>
          </a:p>
        </p:txBody>
      </p:sp>
      <p:sp>
        <p:nvSpPr>
          <p:cNvPr id="4" name="Slide Number Placeholder 3"/>
          <p:cNvSpPr>
            <a:spLocks noGrp="1"/>
          </p:cNvSpPr>
          <p:nvPr>
            <p:ph type="sldNum" sz="quarter" idx="10"/>
          </p:nvPr>
        </p:nvSpPr>
        <p:spPr/>
        <p:txBody>
          <a:bodyPr/>
          <a:lstStyle/>
          <a:p>
            <a:fld id="{B77561CC-E3F1-4E3F-AC42-8485D4231F74}" type="slidenum">
              <a:rPr lang="en-US" smtClean="0"/>
              <a:t>27</a:t>
            </a:fld>
            <a:endParaRPr lang="en-US"/>
          </a:p>
        </p:txBody>
      </p:sp>
    </p:spTree>
    <p:extLst>
      <p:ext uri="{BB962C8B-B14F-4D97-AF65-F5344CB8AC3E}">
        <p14:creationId xmlns:p14="http://schemas.microsoft.com/office/powerpoint/2010/main" val="3919561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lvl="0"/>
            <a:r>
              <a:rPr lang="en-US" b="1" baseline="0" dirty="0" smtClean="0"/>
              <a:t> </a:t>
            </a:r>
            <a:endParaRPr lang="en-US" b="1" baseline="0" dirty="0" smtClean="0"/>
          </a:p>
          <a:p>
            <a:pPr lvl="0"/>
            <a:endParaRPr lang="en-US" dirty="0" smtClean="0">
              <a:solidFill>
                <a:prstClr val="black"/>
              </a:solidFill>
            </a:endParaRPr>
          </a:p>
          <a:p>
            <a:pPr lvl="0"/>
            <a:r>
              <a:rPr lang="en-US" dirty="0" smtClean="0">
                <a:solidFill>
                  <a:prstClr val="black"/>
                </a:solidFill>
              </a:rPr>
              <a:t>And a Scoring Rubric that you can see what the reviewers will be looking for, when your report is read, and how the point structure is broken down.</a:t>
            </a:r>
          </a:p>
          <a:p>
            <a:pPr lvl="0"/>
            <a:endParaRPr lang="en-US" dirty="0" smtClean="0">
              <a:solidFill>
                <a:prstClr val="black"/>
              </a:solidFill>
            </a:endParaRPr>
          </a:p>
          <a:p>
            <a:pPr lvl="0"/>
            <a:r>
              <a:rPr lang="en-US" dirty="0" smtClean="0">
                <a:solidFill>
                  <a:prstClr val="black"/>
                </a:solidFill>
              </a:rPr>
              <a:t>Other supplemental documents,</a:t>
            </a:r>
            <a:r>
              <a:rPr lang="en-US" baseline="0" dirty="0" smtClean="0">
                <a:solidFill>
                  <a:prstClr val="black"/>
                </a:solidFill>
              </a:rPr>
              <a:t> resources, and tips will be added soon.  And after the first round of FERs coming in this June, we’ll probably be able to develop even more resources to help you for the next round of FER writing.</a:t>
            </a:r>
            <a:endParaRPr lang="en-US" dirty="0" smtClean="0">
              <a:solidFill>
                <a:prstClr val="black"/>
              </a:solidFill>
            </a:endParaRPr>
          </a:p>
          <a:p>
            <a:endParaRPr lang="en-US" baseline="0" dirty="0"/>
          </a:p>
        </p:txBody>
      </p:sp>
      <p:sp>
        <p:nvSpPr>
          <p:cNvPr id="4" name="Slide Number Placeholder 3"/>
          <p:cNvSpPr>
            <a:spLocks noGrp="1"/>
          </p:cNvSpPr>
          <p:nvPr>
            <p:ph type="sldNum" sz="quarter" idx="10"/>
          </p:nvPr>
        </p:nvSpPr>
        <p:spPr/>
        <p:txBody>
          <a:bodyPr/>
          <a:lstStyle/>
          <a:p>
            <a:fld id="{B77561CC-E3F1-4E3F-AC42-8485D4231F74}" type="slidenum">
              <a:rPr lang="en-US" smtClean="0"/>
              <a:t>28</a:t>
            </a:fld>
            <a:endParaRPr lang="en-US"/>
          </a:p>
        </p:txBody>
      </p:sp>
    </p:spTree>
    <p:extLst>
      <p:ext uri="{BB962C8B-B14F-4D97-AF65-F5344CB8AC3E}">
        <p14:creationId xmlns:p14="http://schemas.microsoft.com/office/powerpoint/2010/main" val="848756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31660">
              <a:defRPr/>
            </a:pPr>
            <a:r>
              <a:rPr lang="en-US" b="1" baseline="0" dirty="0" smtClean="0"/>
              <a:t> </a:t>
            </a:r>
            <a:endParaRPr lang="en-US" b="1" baseline="0" dirty="0" smtClean="0"/>
          </a:p>
          <a:p>
            <a:pPr defTabSz="931660">
              <a:defRPr/>
            </a:pPr>
            <a:endParaRPr lang="en-US" b="1" baseline="0" dirty="0" smtClean="0"/>
          </a:p>
          <a:p>
            <a:pPr defTabSz="931660">
              <a:defRPr/>
            </a:pPr>
            <a:r>
              <a:rPr lang="en-US" baseline="0" dirty="0" smtClean="0"/>
              <a:t>In the training packet on page 6 </a:t>
            </a:r>
            <a:r>
              <a:rPr lang="en-US" baseline="0" dirty="0"/>
              <a:t>is a copy of the worksheet that you see on the slide.  Please get it out now.</a:t>
            </a:r>
            <a:endParaRPr lang="en-US" dirty="0"/>
          </a:p>
          <a:p>
            <a:endParaRPr lang="en-US" b="1" dirty="0">
              <a:solidFill>
                <a:srgbClr val="7030A0"/>
              </a:solidFill>
            </a:endParaRPr>
          </a:p>
          <a:p>
            <a:r>
              <a:rPr lang="en-US" dirty="0"/>
              <a:t>As</a:t>
            </a:r>
            <a:r>
              <a:rPr lang="en-US" baseline="0" dirty="0"/>
              <a:t> part of today’s training, we will focus on three things:</a:t>
            </a:r>
          </a:p>
          <a:p>
            <a:pPr marL="232915" indent="-232915">
              <a:buAutoNum type="arabicPeriod"/>
            </a:pPr>
            <a:r>
              <a:rPr lang="en-US" baseline="0" dirty="0"/>
              <a:t>Providing an overview of the sections that need explanation.  The Cover page is self-explanatory.  The Abstract will be discussed in a separate training webinar.  For that reason, today we will start with a focus on the Aims and Outcomes section.  </a:t>
            </a:r>
          </a:p>
          <a:p>
            <a:pPr marL="232915" indent="-232915">
              <a:buAutoNum type="arabicPeriod"/>
            </a:pPr>
            <a:r>
              <a:rPr lang="en-US" baseline="0" dirty="0"/>
              <a:t>Describe what is new.  As we go through today’s training, we will emphasize what has changed so that the difference between the old Tell Your Story and the New version is clear.</a:t>
            </a:r>
          </a:p>
          <a:p>
            <a:pPr marL="232915" indent="-232915">
              <a:buAutoNum type="arabicPeriod"/>
            </a:pPr>
            <a:r>
              <a:rPr lang="en-US" baseline="0" dirty="0"/>
              <a:t>As well as remind you what tools are available to you.</a:t>
            </a:r>
          </a:p>
          <a:p>
            <a:endParaRPr lang="en-US" baseline="0" dirty="0"/>
          </a:p>
          <a:p>
            <a:r>
              <a:rPr lang="en-US" baseline="0" dirty="0"/>
              <a:t>This worksheet is intended for you so that you can take notes as we go through the day and summarize the new requirements for Tell Your Story in the right hand column.</a:t>
            </a:r>
          </a:p>
          <a:p>
            <a:endParaRPr lang="en-US" baseline="0" dirty="0"/>
          </a:p>
        </p:txBody>
      </p:sp>
      <p:sp>
        <p:nvSpPr>
          <p:cNvPr id="4" name="Slide Number Placeholder 3"/>
          <p:cNvSpPr>
            <a:spLocks noGrp="1"/>
          </p:cNvSpPr>
          <p:nvPr>
            <p:ph type="sldNum" sz="quarter" idx="10"/>
          </p:nvPr>
        </p:nvSpPr>
        <p:spPr/>
        <p:txBody>
          <a:bodyPr/>
          <a:lstStyle/>
          <a:p>
            <a:fld id="{B77561CC-E3F1-4E3F-AC42-8485D4231F74}" type="slidenum">
              <a:rPr lang="en-US" smtClean="0"/>
              <a:t>29</a:t>
            </a:fld>
            <a:endParaRPr lang="en-US"/>
          </a:p>
        </p:txBody>
      </p:sp>
    </p:spTree>
    <p:extLst>
      <p:ext uri="{BB962C8B-B14F-4D97-AF65-F5344CB8AC3E}">
        <p14:creationId xmlns:p14="http://schemas.microsoft.com/office/powerpoint/2010/main" val="3480243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endParaRPr lang="en-US" b="1" dirty="0"/>
          </a:p>
          <a:p>
            <a:r>
              <a:rPr lang="en-US" dirty="0" smtClean="0"/>
              <a:t>During</a:t>
            </a:r>
            <a:r>
              <a:rPr lang="en-US" baseline="0" dirty="0" smtClean="0"/>
              <a:t> our time these next 2 days, you have 2 pdf files to guide you through the training and provide space for your notes.  The first document is called “</a:t>
            </a:r>
            <a:r>
              <a:rPr lang="en-US" baseline="0" dirty="0" err="1" smtClean="0"/>
              <a:t>TYS</a:t>
            </a:r>
            <a:r>
              <a:rPr lang="en-US" baseline="0" dirty="0" smtClean="0"/>
              <a:t> Training packet 1” and the second is called “</a:t>
            </a:r>
            <a:r>
              <a:rPr lang="en-US" baseline="0" dirty="0" err="1" smtClean="0"/>
              <a:t>TYS</a:t>
            </a:r>
            <a:r>
              <a:rPr lang="en-US" baseline="0" dirty="0" smtClean="0"/>
              <a:t> training packet 2”  You can set aside training packet 2 for now and just focus on training packet 1.</a:t>
            </a:r>
          </a:p>
          <a:p>
            <a:endParaRPr lang="en-US" dirty="0" smtClean="0"/>
          </a:p>
          <a:p>
            <a:r>
              <a:rPr lang="en-US" dirty="0" smtClean="0"/>
              <a:t>Here’s </a:t>
            </a:r>
            <a:r>
              <a:rPr lang="en-US" dirty="0"/>
              <a:t>how</a:t>
            </a:r>
            <a:r>
              <a:rPr lang="en-US" baseline="0" dirty="0"/>
              <a:t> we plan on spending our time together.</a:t>
            </a:r>
          </a:p>
          <a:p>
            <a:endParaRPr lang="en-US" baseline="0" dirty="0"/>
          </a:p>
          <a:p>
            <a:r>
              <a:rPr lang="en-US" baseline="0" dirty="0"/>
              <a:t>After a quick overview the pre-training from last week where we emphasized utility, and talked about WHY the changes were necessary, Sue is going to go into end-use strategizing so that we can learn about the uses and users of FERs.  </a:t>
            </a:r>
          </a:p>
          <a:p>
            <a:endParaRPr lang="en-US" baseline="0" dirty="0"/>
          </a:p>
          <a:p>
            <a:r>
              <a:rPr lang="en-US" baseline="0" dirty="0"/>
              <a:t>We’ll take turns introducing, applying, and discussing the various sections of the report, and if our timing works out – we’d plan on a break so that the information can really sink in.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2367E25-958B-4835-9F62-6B96878057B0}" type="slidenum">
              <a:rPr lang="en-US" smtClean="0"/>
              <a:t>3</a:t>
            </a:fld>
            <a:endParaRPr lang="en-US"/>
          </a:p>
        </p:txBody>
      </p:sp>
    </p:spTree>
    <p:extLst>
      <p:ext uri="{BB962C8B-B14F-4D97-AF65-F5344CB8AC3E}">
        <p14:creationId xmlns:p14="http://schemas.microsoft.com/office/powerpoint/2010/main" val="1664597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aseline="0" dirty="0"/>
          </a:p>
          <a:p>
            <a:endParaRPr lang="en-US" baseline="0" dirty="0"/>
          </a:p>
          <a:p>
            <a:r>
              <a:rPr lang="en-US" baseline="0" dirty="0"/>
              <a:t>The first section of the body of the report is the Aim &amp; Outcome section.</a:t>
            </a:r>
          </a:p>
          <a:p>
            <a:endParaRPr lang="en-US" baseline="0" dirty="0"/>
          </a:p>
          <a:p>
            <a:r>
              <a:rPr lang="en-US" baseline="0" dirty="0"/>
              <a:t>This is one of the main changes to the guidelines and the reason for the change is because it is important to state the objective and if you achieved the objective right at the front, right at the beginning.  </a:t>
            </a:r>
          </a:p>
          <a:p>
            <a:endParaRPr lang="en-US" baseline="0" dirty="0"/>
          </a:p>
          <a:p>
            <a:r>
              <a:rPr lang="en-US" dirty="0"/>
              <a:t>As</a:t>
            </a:r>
            <a:r>
              <a:rPr lang="en-US" baseline="0" dirty="0"/>
              <a:t> a reader, I don’t want to wait to have to read to see if </a:t>
            </a:r>
            <a:r>
              <a:rPr lang="en-US" baseline="0" dirty="0" smtClean="0"/>
              <a:t>this archer reached his </a:t>
            </a:r>
            <a:r>
              <a:rPr lang="en-US" baseline="0" dirty="0"/>
              <a:t>goal.  I want to know now!  Did </a:t>
            </a:r>
            <a:r>
              <a:rPr lang="en-US" baseline="0" dirty="0" smtClean="0"/>
              <a:t>the arrow hit the bullseye?! It </a:t>
            </a:r>
            <a:r>
              <a:rPr lang="en-US" baseline="0" dirty="0"/>
              <a:t>leaves your reader in suspense if you don’t tell them right away.  And with a lot of the old reports being so long – 25 pages…50 pages…I might have already stopped reading it before I find out what happened.  But if you told me that you did or did not or somewhat achieved what you planned, then it hooks me to look into the rest of your report so I can find out…how did they do that?  What went wrong if they didn’t achieve it, because I want to work on that, too, and I want to get some tips about what to do or not do.</a:t>
            </a:r>
          </a:p>
          <a:p>
            <a:endParaRPr lang="en-US" baseline="0" dirty="0"/>
          </a:p>
          <a:p>
            <a:r>
              <a:rPr lang="en-US" baseline="0" dirty="0"/>
              <a:t>FERs need to state the objective and the end-result right at the beginning.  Don’t keep your readers hanging</a:t>
            </a:r>
            <a:r>
              <a:rPr lang="en-US" baseline="0" dirty="0" smtClean="0"/>
              <a:t>!  That’s the fill in the blank at the top of page 6 in your packets:  State the OBJECTIVE and END RESULT at the up front</a:t>
            </a:r>
          </a:p>
          <a:p>
            <a:endParaRPr lang="en-US" baseline="0" dirty="0" smtClean="0"/>
          </a:p>
          <a:p>
            <a:r>
              <a:rPr lang="en-US" baseline="0" dirty="0" smtClean="0"/>
              <a:t>I’ll hand it over to </a:t>
            </a:r>
            <a:r>
              <a:rPr lang="en-US" baseline="0" dirty="0" smtClean="0"/>
              <a:t>  </a:t>
            </a:r>
            <a:r>
              <a:rPr lang="en-US" baseline="0" dirty="0" smtClean="0"/>
              <a:t>to talk about the next section of the report.</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22367E25-958B-4835-9F62-6B96878057B0}" type="slidenum">
              <a:rPr lang="en-US" smtClean="0"/>
              <a:t>30</a:t>
            </a:fld>
            <a:endParaRPr lang="en-US"/>
          </a:p>
        </p:txBody>
      </p:sp>
    </p:spTree>
    <p:extLst>
      <p:ext uri="{BB962C8B-B14F-4D97-AF65-F5344CB8AC3E}">
        <p14:creationId xmlns:p14="http://schemas.microsoft.com/office/powerpoint/2010/main" val="900077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31660">
              <a:defRPr/>
            </a:pPr>
            <a:r>
              <a:rPr lang="en-US" b="1" dirty="0" smtClean="0"/>
              <a:t> </a:t>
            </a:r>
            <a:endParaRPr lang="en-US" b="1" dirty="0"/>
          </a:p>
          <a:p>
            <a:pPr defTabSz="931660">
              <a:defRPr/>
            </a:pPr>
            <a:endParaRPr lang="en-US" b="1" dirty="0"/>
          </a:p>
          <a:p>
            <a:pPr defTabSz="931660">
              <a:defRPr/>
            </a:pPr>
            <a:r>
              <a:rPr lang="en-US" dirty="0" smtClean="0"/>
              <a:t>The background section is</a:t>
            </a:r>
            <a:r>
              <a:rPr lang="en-US" baseline="0" dirty="0" smtClean="0"/>
              <a:t> where you set the stage for the work your project did on the objective.  </a:t>
            </a:r>
            <a:endParaRPr lang="en-US"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31</a:t>
            </a:fld>
            <a:endParaRPr lang="en-US"/>
          </a:p>
        </p:txBody>
      </p:sp>
    </p:spTree>
    <p:extLst>
      <p:ext uri="{BB962C8B-B14F-4D97-AF65-F5344CB8AC3E}">
        <p14:creationId xmlns:p14="http://schemas.microsoft.com/office/powerpoint/2010/main" val="782207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endParaRPr lang="en-US" dirty="0" smtClean="0"/>
          </a:p>
          <a:p>
            <a:r>
              <a:rPr lang="en-US" dirty="0" smtClean="0"/>
              <a:t>Now</a:t>
            </a:r>
            <a:r>
              <a:rPr lang="en-US" baseline="0" dirty="0" smtClean="0"/>
              <a:t> writing the background section sounds pretty straightforward, but in the past reviewers found that many reports included a lot of extraneous information that didn’t really provide much RELEVANT context for the objective and lacked the information that really mattered.  We often saw a lot of description like this which looks like text straight out of the county profile– stating the location, square miles, population size, major economic activities, etc.  Now depending on the objective language, some of this information could have a bearing on the work undertaken…IF the objective was addressing the tobacco use habits of laborers living in small farming communities perhaps.  But what we don’t see here is anything about tobacco norms, political sentiment about regulation, history of the issue in this region.  Information that provides a rationale for why the objective was important to tackle.</a:t>
            </a: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32</a:t>
            </a:fld>
            <a:endParaRPr lang="en-US"/>
          </a:p>
        </p:txBody>
      </p:sp>
    </p:spTree>
    <p:extLst>
      <p:ext uri="{BB962C8B-B14F-4D97-AF65-F5344CB8AC3E}">
        <p14:creationId xmlns:p14="http://schemas.microsoft.com/office/powerpoint/2010/main" val="4150305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smtClean="0"/>
          </a:p>
          <a:p>
            <a:endParaRPr lang="en-US" b="1" dirty="0" smtClean="0"/>
          </a:p>
          <a:p>
            <a:r>
              <a:rPr lang="en-US" b="0" dirty="0" smtClean="0"/>
              <a:t>It</a:t>
            </a:r>
            <a:r>
              <a:rPr lang="en-US" b="0" baseline="0" dirty="0" smtClean="0"/>
              <a:t> should explain why—out of all the possible objectives you COULD have worked on—why did your project select this one? And why tackle it in this manner (as stated in the objective language).  In a paragraph or two, describe the need or scope of the problem in the target jurisdiction.  Describe the conditions surrounding the issue.  </a:t>
            </a:r>
            <a:endParaRPr lang="en-US" b="0" dirty="0"/>
          </a:p>
        </p:txBody>
      </p:sp>
      <p:sp>
        <p:nvSpPr>
          <p:cNvPr id="4" name="Slide Number Placeholder 3"/>
          <p:cNvSpPr>
            <a:spLocks noGrp="1"/>
          </p:cNvSpPr>
          <p:nvPr>
            <p:ph type="sldNum" sz="quarter" idx="10"/>
          </p:nvPr>
        </p:nvSpPr>
        <p:spPr/>
        <p:txBody>
          <a:bodyPr/>
          <a:lstStyle/>
          <a:p>
            <a:fld id="{B77561CC-E3F1-4E3F-AC42-8485D4231F74}" type="slidenum">
              <a:rPr lang="en-US" smtClean="0"/>
              <a:t>33</a:t>
            </a:fld>
            <a:endParaRPr lang="en-US"/>
          </a:p>
        </p:txBody>
      </p:sp>
    </p:spTree>
    <p:extLst>
      <p:ext uri="{BB962C8B-B14F-4D97-AF65-F5344CB8AC3E}">
        <p14:creationId xmlns:p14="http://schemas.microsoft.com/office/powerpoint/2010/main" val="854412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smtClean="0"/>
          </a:p>
          <a:p>
            <a:endParaRPr lang="en-US" b="1" dirty="0" smtClean="0"/>
          </a:p>
          <a:p>
            <a:pPr defTabSz="906902">
              <a:defRPr/>
            </a:pPr>
            <a:r>
              <a:rPr lang="en-US" b="0" dirty="0" smtClean="0"/>
              <a:t>Why</a:t>
            </a:r>
            <a:r>
              <a:rPr lang="en-US" b="0" baseline="0" dirty="0" smtClean="0"/>
              <a:t> was this objective a need in the target jurisdiction mentioned in the objective?  Was there a higher than normal rate of tobacco use, youth uptake, illegal sales rate, or health disparities across different populations in the community?  Include any relevant evidence that demonstrates the need.</a:t>
            </a:r>
            <a:endParaRPr lang="en-US" b="0" dirty="0" smtClean="0"/>
          </a:p>
          <a:p>
            <a:endParaRPr lang="en-US" b="0"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34</a:t>
            </a:fld>
            <a:endParaRPr lang="en-US"/>
          </a:p>
        </p:txBody>
      </p:sp>
    </p:spTree>
    <p:extLst>
      <p:ext uri="{BB962C8B-B14F-4D97-AF65-F5344CB8AC3E}">
        <p14:creationId xmlns:p14="http://schemas.microsoft.com/office/powerpoint/2010/main" val="2689040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endParaRPr lang="en-US" dirty="0" smtClean="0"/>
          </a:p>
          <a:p>
            <a:r>
              <a:rPr lang="en-US" dirty="0" smtClean="0"/>
              <a:t>Address</a:t>
            </a:r>
            <a:r>
              <a:rPr lang="en-US" baseline="0" dirty="0" smtClean="0"/>
              <a:t> why this objective was important to address at this point in time.  Was there a pressing need that was growing worse?  Or was there a political shift or some momentum that you wanted to capitalize on?  Describe any work that had been done on this issue in the county up to this point—the aim of past objectives (were they framed differently), tactics tried (did they work?), progress made and obstacles encountered.  Also explain what made you think another push would be more successful.</a:t>
            </a: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35</a:t>
            </a:fld>
            <a:endParaRPr lang="en-US"/>
          </a:p>
        </p:txBody>
      </p:sp>
    </p:spTree>
    <p:extLst>
      <p:ext uri="{BB962C8B-B14F-4D97-AF65-F5344CB8AC3E}">
        <p14:creationId xmlns:p14="http://schemas.microsoft.com/office/powerpoint/2010/main" val="2924901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endParaRPr lang="en-US" dirty="0" smtClean="0"/>
          </a:p>
          <a:p>
            <a:r>
              <a:rPr lang="en-US" dirty="0" smtClean="0"/>
              <a:t>Mention how the community was involved in setting this objective.</a:t>
            </a:r>
            <a:r>
              <a:rPr lang="en-US" baseline="0" dirty="0" smtClean="0"/>
              <a:t>  </a:t>
            </a:r>
            <a:r>
              <a:rPr lang="en-US" dirty="0" smtClean="0"/>
              <a:t>Do</a:t>
            </a:r>
            <a:r>
              <a:rPr lang="en-US" baseline="0" dirty="0" smtClean="0"/>
              <a:t> more than just say that the objective rated highly during the CX process.  In 1-2 sentences, what were the factors that made this objective a top priority.  Was it high need?  Or prime opportunity?  </a:t>
            </a:r>
          </a:p>
          <a:p>
            <a:endParaRPr lang="en-US" baseline="0" dirty="0" smtClean="0"/>
          </a:p>
          <a:p>
            <a:r>
              <a:rPr lang="en-US" baseline="0" dirty="0" smtClean="0"/>
              <a:t>And in case you are wondering why I’m not talking about intervention activities yet, it’s because we’ve moved them to another section of the report which we’ll cover later.  For now, we want to give you the opportunity to step into a reviewer’s shoes and score a sample background section.</a:t>
            </a: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36</a:t>
            </a:fld>
            <a:endParaRPr lang="en-US"/>
          </a:p>
        </p:txBody>
      </p:sp>
    </p:spTree>
    <p:extLst>
      <p:ext uri="{BB962C8B-B14F-4D97-AF65-F5344CB8AC3E}">
        <p14:creationId xmlns:p14="http://schemas.microsoft.com/office/powerpoint/2010/main" val="755773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smtClean="0"/>
          </a:p>
          <a:p>
            <a:endParaRPr lang="en-US" b="1" dirty="0" smtClean="0"/>
          </a:p>
          <a:p>
            <a:r>
              <a:rPr lang="en-US" baseline="0" dirty="0" smtClean="0"/>
              <a:t>Keeping the information we just covered in mind, we want to give you an opportunity to step into a reviewer’s shoes.  In your handouts, turn to pages 8-9. These are the criteria the background section should meet.  (RK summarize the 3 measures)  We don’t have time to go through a complete scoring process, but we’d like you to read the </a:t>
            </a:r>
            <a:r>
              <a:rPr lang="en-US" b="0" baseline="0" dirty="0" smtClean="0"/>
              <a:t> the background excerpt (p. 9) and identify one shortcoming that you see with this example and type it in the </a:t>
            </a:r>
            <a:r>
              <a:rPr lang="en-US" b="0" baseline="0" dirty="0" err="1" smtClean="0"/>
              <a:t>chatbox</a:t>
            </a:r>
            <a:r>
              <a:rPr lang="en-US" b="0" baseline="0" dirty="0" smtClean="0"/>
              <a:t>. </a:t>
            </a:r>
            <a:r>
              <a:rPr lang="en-US" baseline="0" dirty="0" smtClean="0"/>
              <a:t>When you’re done, we’ll come back together and share comments.  You have about 5 minutes to read and comment.</a:t>
            </a: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37</a:t>
            </a:fld>
            <a:endParaRPr lang="en-US"/>
          </a:p>
        </p:txBody>
      </p:sp>
    </p:spTree>
    <p:extLst>
      <p:ext uri="{BB962C8B-B14F-4D97-AF65-F5344CB8AC3E}">
        <p14:creationId xmlns:p14="http://schemas.microsoft.com/office/powerpoint/2010/main" val="1577488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r>
              <a:rPr lang="en-US" dirty="0" smtClean="0"/>
              <a:t>OK let’s see what shortcomings you noticed.</a:t>
            </a:r>
            <a:r>
              <a:rPr lang="en-US" baseline="0" dirty="0" smtClean="0"/>
              <a:t>  (READ comments) </a:t>
            </a:r>
          </a:p>
          <a:p>
            <a:r>
              <a:rPr lang="en-US" baseline="0" dirty="0" smtClean="0"/>
              <a:t>So a well-written background provides a clear rationale for work on the objective and provided RELEVANT description about the need, norms, context and demographics.  </a:t>
            </a:r>
          </a:p>
          <a:p>
            <a:r>
              <a:rPr lang="en-US" baseline="0" dirty="0" smtClean="0"/>
              <a:t>This sample….</a:t>
            </a:r>
          </a:p>
          <a:p>
            <a:endParaRPr lang="en-US" baseline="0" dirty="0" smtClean="0"/>
          </a:p>
          <a:p>
            <a:r>
              <a:rPr lang="en-US" baseline="0" dirty="0" smtClean="0"/>
              <a:t>What about the second measure– indicates the role the community played in assessing needs and selecting the objective?  Scores 4, 3, 2,1. Reasons for scores</a:t>
            </a:r>
          </a:p>
          <a:p>
            <a:endParaRPr lang="en-US" baseline="0" dirty="0" smtClean="0"/>
          </a:p>
          <a:p>
            <a:r>
              <a:rPr lang="en-US" baseline="0" dirty="0" smtClean="0"/>
              <a:t>And last—describes any previous work done on the issue.  Scores</a:t>
            </a:r>
          </a:p>
          <a:p>
            <a:endParaRPr lang="en-US" baseline="0" dirty="0" smtClean="0"/>
          </a:p>
          <a:p>
            <a:r>
              <a:rPr lang="en-US" dirty="0" smtClean="0"/>
              <a:t>So did this exercise give you</a:t>
            </a:r>
            <a:r>
              <a:rPr lang="en-US" baseline="0" dirty="0" smtClean="0"/>
              <a:t> some ideas about how you might improve the way your write the background section of your reports?</a:t>
            </a: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38</a:t>
            </a:fld>
            <a:endParaRPr lang="en-US"/>
          </a:p>
        </p:txBody>
      </p:sp>
    </p:spTree>
    <p:extLst>
      <p:ext uri="{BB962C8B-B14F-4D97-AF65-F5344CB8AC3E}">
        <p14:creationId xmlns:p14="http://schemas.microsoft.com/office/powerpoint/2010/main" val="23421174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this write</a:t>
            </a:r>
            <a:r>
              <a:rPr lang="en-US" baseline="0" dirty="0" smtClean="0"/>
              <a:t> up left some gaps and unanswered questions, RIGHT?</a:t>
            </a:r>
          </a:p>
          <a:p>
            <a:pPr marL="226725" indent="-226725">
              <a:buFont typeface="+mj-lt"/>
              <a:buAutoNum type="arabicPeriod"/>
            </a:pPr>
            <a:r>
              <a:rPr lang="en-US" baseline="0" dirty="0" smtClean="0"/>
              <a:t>It doesn’t go far enough in linking the high use and poverty rates to the need for this objective</a:t>
            </a:r>
          </a:p>
          <a:p>
            <a:pPr marL="226725" indent="-226725">
              <a:buFont typeface="+mj-lt"/>
              <a:buAutoNum type="arabicPeriod"/>
            </a:pPr>
            <a:r>
              <a:rPr lang="en-US" baseline="0" dirty="0" smtClean="0"/>
              <a:t>Contains some unnecessary detail and lacks some </a:t>
            </a:r>
            <a:r>
              <a:rPr lang="en-US" b="1" u="sng" baseline="0" dirty="0" smtClean="0"/>
              <a:t>relevant</a:t>
            </a:r>
            <a:r>
              <a:rPr lang="en-US" baseline="0" dirty="0" smtClean="0"/>
              <a:t> context for the objective (# cities, where MUH is located, # complexes/units, % of population living in MUH, community norms </a:t>
            </a:r>
            <a:r>
              <a:rPr lang="en-US" baseline="0" dirty="0" err="1" smtClean="0"/>
              <a:t>re:tobacco</a:t>
            </a:r>
            <a:r>
              <a:rPr lang="en-US" baseline="0" dirty="0" smtClean="0"/>
              <a:t> in the county</a:t>
            </a:r>
          </a:p>
          <a:p>
            <a:pPr marL="226725" indent="-226725">
              <a:buFont typeface="+mj-lt"/>
              <a:buAutoNum type="arabicPeriod"/>
            </a:pPr>
            <a:r>
              <a:rPr lang="en-US" baseline="0" dirty="0" smtClean="0"/>
              <a:t>Doesn’t go far enough in explaining community role in selecting the objective</a:t>
            </a:r>
          </a:p>
          <a:p>
            <a:pPr marL="226725" indent="-226725">
              <a:buFont typeface="+mj-lt"/>
              <a:buAutoNum type="arabicPeriod"/>
            </a:pPr>
            <a:r>
              <a:rPr lang="en-US" baseline="0" dirty="0" smtClean="0"/>
              <a:t>Doesn’t provide any details re: past work on this issue, tactics used, with what results, what still needs to be done</a:t>
            </a:r>
          </a:p>
          <a:p>
            <a:pPr marL="226725" indent="-226725">
              <a:buFont typeface="+mj-lt"/>
              <a:buAutoNum type="arabicPeriod"/>
            </a:pPr>
            <a:endParaRPr lang="en-US" baseline="0" dirty="0" smtClean="0"/>
          </a:p>
          <a:p>
            <a:r>
              <a:rPr lang="en-US" b="1" baseline="0" dirty="0" smtClean="0">
                <a:solidFill>
                  <a:srgbClr val="FF0000"/>
                </a:solidFill>
              </a:rPr>
              <a:t>For an example of how it could be written up better, see answer key packet (mention?)</a:t>
            </a:r>
          </a:p>
          <a:p>
            <a:endParaRPr lang="en-US" baseline="0" dirty="0" smtClean="0"/>
          </a:p>
        </p:txBody>
      </p:sp>
      <p:sp>
        <p:nvSpPr>
          <p:cNvPr id="4" name="Slide Number Placeholder 3"/>
          <p:cNvSpPr>
            <a:spLocks noGrp="1"/>
          </p:cNvSpPr>
          <p:nvPr>
            <p:ph type="sldNum" sz="quarter" idx="10"/>
          </p:nvPr>
        </p:nvSpPr>
        <p:spPr/>
        <p:txBody>
          <a:bodyPr/>
          <a:lstStyle/>
          <a:p>
            <a:fld id="{B77561CC-E3F1-4E3F-AC42-8485D4231F74}" type="slidenum">
              <a:rPr lang="en-US" smtClean="0"/>
              <a:t>39</a:t>
            </a:fld>
            <a:endParaRPr lang="en-US"/>
          </a:p>
        </p:txBody>
      </p:sp>
    </p:spTree>
    <p:extLst>
      <p:ext uri="{BB962C8B-B14F-4D97-AF65-F5344CB8AC3E}">
        <p14:creationId xmlns:p14="http://schemas.microsoft.com/office/powerpoint/2010/main" val="1225970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endParaRPr lang="en-US" baseline="0" dirty="0"/>
          </a:p>
          <a:p>
            <a:r>
              <a:rPr lang="en-US" dirty="0"/>
              <a:t>After the break, </a:t>
            </a:r>
            <a:r>
              <a:rPr lang="en-US" dirty="0" smtClean="0"/>
              <a:t>  </a:t>
            </a:r>
            <a:r>
              <a:rPr lang="en-US" dirty="0"/>
              <a:t>introduces the really meaty part of this training, and, to us, one of the most important changes to </a:t>
            </a:r>
            <a:r>
              <a:rPr lang="en-US" dirty="0" err="1"/>
              <a:t>TYS</a:t>
            </a:r>
            <a:r>
              <a:rPr lang="en-US" dirty="0"/>
              <a:t>: linking intervention and evaluation together so that users understand the full picture and learn from your </a:t>
            </a:r>
            <a:r>
              <a:rPr lang="en-US" dirty="0" smtClean="0"/>
              <a:t>experiences,</a:t>
            </a:r>
            <a:r>
              <a:rPr lang="en-US" baseline="0" dirty="0" smtClean="0"/>
              <a:t> challenges, and successes.</a:t>
            </a:r>
            <a:endParaRPr lang="en-US" dirty="0"/>
          </a:p>
          <a:p>
            <a:endParaRPr lang="en-US" dirty="0"/>
          </a:p>
          <a:p>
            <a:r>
              <a:rPr lang="en-US" dirty="0" smtClean="0"/>
              <a:t>Because, not </a:t>
            </a:r>
            <a:r>
              <a:rPr lang="en-US" dirty="0"/>
              <a:t>only should the intervention and evaluation tie together in your report, </a:t>
            </a:r>
            <a:r>
              <a:rPr lang="en-US" dirty="0" smtClean="0"/>
              <a:t>but from this point forward, it </a:t>
            </a:r>
            <a:r>
              <a:rPr lang="en-US" dirty="0"/>
              <a:t>should also help connect for you so that you can better understand and foresee how your evaluation work informs your intervention and ultimately moves your objective </a:t>
            </a:r>
            <a:r>
              <a:rPr lang="en-US" dirty="0" smtClean="0"/>
              <a:t>forward</a:t>
            </a:r>
            <a:r>
              <a:rPr lang="en-US" baseline="0" dirty="0" smtClean="0"/>
              <a:t> when you’re in the middle of your plans.</a:t>
            </a:r>
            <a:endParaRPr lang="en-US" dirty="0"/>
          </a:p>
          <a:p>
            <a:endParaRPr lang="en-US" baseline="0" dirty="0"/>
          </a:p>
          <a:p>
            <a:r>
              <a:rPr lang="en-US" baseline="0" dirty="0"/>
              <a:t>All of that heavy hitting material will lead us into a discussion and section on how to make all of this happen.  We’ll discuss the materials you’ll need and resources that you can turn to for help.</a:t>
            </a:r>
          </a:p>
          <a:p>
            <a:endParaRPr lang="en-US" baseline="0" dirty="0"/>
          </a:p>
          <a:p>
            <a:r>
              <a:rPr lang="en-US" baseline="0" dirty="0"/>
              <a:t>Then comes lunch…and another break to let the information sink in.</a:t>
            </a:r>
          </a:p>
          <a:p>
            <a:endParaRPr lang="en-US" baseline="0" dirty="0"/>
          </a:p>
          <a:p>
            <a:r>
              <a:rPr lang="en-US" baseline="0" dirty="0"/>
              <a:t>And we all have to get back promptly at 12:15 for the conclusions and recommendations section and finally a recap and </a:t>
            </a:r>
            <a:r>
              <a:rPr lang="en-US" baseline="0" dirty="0" smtClean="0"/>
              <a:t>“rap” </a:t>
            </a:r>
            <a:r>
              <a:rPr lang="en-US" baseline="0" dirty="0"/>
              <a:t>up. </a:t>
            </a:r>
          </a:p>
          <a:p>
            <a:endParaRPr lang="en-US" baseline="0" dirty="0"/>
          </a:p>
          <a:p>
            <a:r>
              <a:rPr lang="en-US" baseline="0" dirty="0"/>
              <a:t>TCEC staff will be here afterward for office hours on specific questions, so you’re welcome to stay a little bit if you still have a little more gas in the tank from this jam packed week of tobacco control</a:t>
            </a:r>
            <a:r>
              <a:rPr lang="en-US" dirty="0"/>
              <a:t> learning</a:t>
            </a:r>
            <a:r>
              <a:rPr lang="en-US" baseline="0" dirty="0"/>
              <a:t>, otherwise, we welcome your calls and emails for questions that I’m sure come up once you get a chance to dig in to your own FER writing.</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22367E25-958B-4835-9F62-6B96878057B0}" type="slidenum">
              <a:rPr lang="en-US" smtClean="0"/>
              <a:t>4</a:t>
            </a:fld>
            <a:endParaRPr lang="en-US"/>
          </a:p>
        </p:txBody>
      </p:sp>
    </p:spTree>
    <p:extLst>
      <p:ext uri="{BB962C8B-B14F-4D97-AF65-F5344CB8AC3E}">
        <p14:creationId xmlns:p14="http://schemas.microsoft.com/office/powerpoint/2010/main" val="1664597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0" dirty="0" smtClean="0"/>
              <a:t>The evaluation methods and design section is fairly similar</a:t>
            </a:r>
            <a:r>
              <a:rPr lang="en-US" b="0" baseline="0" dirty="0" smtClean="0"/>
              <a:t> to how it was written before, but with one or two notable changes.</a:t>
            </a:r>
            <a:endParaRPr lang="en-US" b="0" dirty="0"/>
          </a:p>
        </p:txBody>
      </p:sp>
      <p:sp>
        <p:nvSpPr>
          <p:cNvPr id="4" name="Slide Number Placeholder 3"/>
          <p:cNvSpPr>
            <a:spLocks noGrp="1"/>
          </p:cNvSpPr>
          <p:nvPr>
            <p:ph type="sldNum" sz="quarter" idx="10"/>
          </p:nvPr>
        </p:nvSpPr>
        <p:spPr/>
        <p:txBody>
          <a:bodyPr/>
          <a:lstStyle/>
          <a:p>
            <a:fld id="{B77561CC-E3F1-4E3F-AC42-8485D4231F74}" type="slidenum">
              <a:rPr lang="en-US" smtClean="0"/>
              <a:t>40</a:t>
            </a:fld>
            <a:endParaRPr lang="en-US"/>
          </a:p>
        </p:txBody>
      </p:sp>
    </p:spTree>
    <p:extLst>
      <p:ext uri="{BB962C8B-B14F-4D97-AF65-F5344CB8AC3E}">
        <p14:creationId xmlns:p14="http://schemas.microsoft.com/office/powerpoint/2010/main" val="288761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06902">
              <a:defRPr/>
            </a:pPr>
            <a:r>
              <a:rPr lang="en-US" b="0" dirty="0" smtClean="0"/>
              <a:t>The</a:t>
            </a:r>
            <a:r>
              <a:rPr lang="en-US" b="0" baseline="0" dirty="0" smtClean="0"/>
              <a:t> purpose of this section is to provide a framework that explains how evaluation supported the objective.  </a:t>
            </a:r>
            <a:r>
              <a:rPr lang="en-US" b="0" dirty="0" smtClean="0"/>
              <a:t>Start out by describing the overall design of the evaluation. This refers mainly to whether or not the</a:t>
            </a:r>
            <a:r>
              <a:rPr lang="en-US" b="0" baseline="0" dirty="0" smtClean="0"/>
              <a:t> evaluation included </a:t>
            </a:r>
            <a:r>
              <a:rPr lang="en-US" b="0" dirty="0" smtClean="0"/>
              <a:t>process and/or outcome measures and how these informed</a:t>
            </a:r>
            <a:r>
              <a:rPr lang="en-US" b="0" baseline="0" dirty="0" smtClean="0"/>
              <a:t> or supported the project</a:t>
            </a:r>
            <a:r>
              <a:rPr lang="en-US" b="0" dirty="0" smtClean="0"/>
              <a:t>. (This</a:t>
            </a:r>
            <a:r>
              <a:rPr lang="en-US" b="0" baseline="0" dirty="0" smtClean="0"/>
              <a:t> is all laid out in your </a:t>
            </a:r>
            <a:r>
              <a:rPr lang="en-US" b="0" baseline="0" dirty="0" err="1" smtClean="0"/>
              <a:t>workplan</a:t>
            </a:r>
            <a:r>
              <a:rPr lang="en-US" b="0" baseline="0" dirty="0" smtClean="0"/>
              <a:t>, so have this nearby when writing this section.)</a:t>
            </a:r>
            <a:endParaRPr lang="en-US" dirty="0" smtClean="0"/>
          </a:p>
          <a:p>
            <a:pPr defTabSz="906902">
              <a:defRPr/>
            </a:pPr>
            <a:endParaRPr lang="en-US" b="0" dirty="0" smtClean="0"/>
          </a:p>
          <a:p>
            <a:pPr defTabSz="906902">
              <a:defRPr/>
            </a:pPr>
            <a:r>
              <a:rPr lang="en-US" b="0" dirty="0" smtClean="0"/>
              <a:t>For example, an objective to adopt and implement</a:t>
            </a:r>
            <a:r>
              <a:rPr lang="en-US" b="0" baseline="0" dirty="0" smtClean="0"/>
              <a:t> a</a:t>
            </a:r>
            <a:r>
              <a:rPr lang="en-US" b="0" dirty="0" smtClean="0"/>
              <a:t> smoke-free</a:t>
            </a:r>
            <a:r>
              <a:rPr lang="en-US" b="0" baseline="0" dirty="0" smtClean="0"/>
              <a:t> parks policy would rely on both process and outcome evaluation activities – process measures to inform strategies and build momentum along the way, and an outcome measure to assess whether the policy was being implemented. In most cases the outcome evaluation will use a pre-/post design, meaning you measured before and after the intervention to document change. All objectives use process evaluation activities, so state this here, for example: Process evaluation was conducted to move the project forward.”</a:t>
            </a:r>
          </a:p>
          <a:p>
            <a:pPr defTabSz="906902">
              <a:defRPr/>
            </a:pPr>
            <a:endParaRPr lang="en-US" b="0" baseline="0" dirty="0" smtClean="0"/>
          </a:p>
          <a:p>
            <a:pPr defTabSz="906902">
              <a:defRPr/>
            </a:pPr>
            <a:r>
              <a:rPr lang="en-US" b="0" baseline="0" dirty="0" smtClean="0"/>
              <a:t>Providing this framework, gives readers a sense of HOW evaluation was used and whether it all makes sense.  This outline/overview is like one paragraph long—you don’t need to go in to a lot of detail.</a:t>
            </a:r>
            <a:endParaRPr lang="en-US" b="0" dirty="0" smtClean="0"/>
          </a:p>
        </p:txBody>
      </p:sp>
      <p:sp>
        <p:nvSpPr>
          <p:cNvPr id="4" name="Slide Number Placeholder 3"/>
          <p:cNvSpPr>
            <a:spLocks noGrp="1"/>
          </p:cNvSpPr>
          <p:nvPr>
            <p:ph type="sldNum" sz="quarter" idx="10"/>
          </p:nvPr>
        </p:nvSpPr>
        <p:spPr/>
        <p:txBody>
          <a:bodyPr/>
          <a:lstStyle/>
          <a:p>
            <a:fld id="{B77561CC-E3F1-4E3F-AC42-8485D4231F74}" type="slidenum">
              <a:rPr lang="en-US" smtClean="0"/>
              <a:t>41</a:t>
            </a:fld>
            <a:endParaRPr lang="en-US"/>
          </a:p>
        </p:txBody>
      </p:sp>
    </p:spTree>
    <p:extLst>
      <p:ext uri="{BB962C8B-B14F-4D97-AF65-F5344CB8AC3E}">
        <p14:creationId xmlns:p14="http://schemas.microsoft.com/office/powerpoint/2010/main" val="1331859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0" dirty="0" smtClean="0"/>
              <a:t>Something that is new is a table which clearly and succinctly</a:t>
            </a:r>
            <a:r>
              <a:rPr lang="en-US" b="0" baseline="0" dirty="0" smtClean="0"/>
              <a:t> </a:t>
            </a:r>
            <a:r>
              <a:rPr lang="en-US" b="0" dirty="0" smtClean="0"/>
              <a:t>lists your key evaluation activities, their purpose, description of each sample, the instrument source, the analysis method, and the timing/waves.  Separate</a:t>
            </a:r>
            <a:r>
              <a:rPr lang="en-US" b="0" baseline="0" dirty="0" smtClean="0"/>
              <a:t> these by outcome and process measures. This is a useful addition because it helps the reader to follow your report. In the past, we often found some essential pieces of the puzzle was missing from many reports, making it hard to understand when an evaluation activity had occurred or what the purpose of the activity was, etc. TCEC has created a template of this table for you to use, but you can also easily produce your own.</a:t>
            </a:r>
          </a:p>
          <a:p>
            <a:endParaRPr lang="en-US" b="0" baseline="0" dirty="0" smtClean="0"/>
          </a:p>
          <a:p>
            <a:r>
              <a:rPr lang="en-US" b="0" baseline="0" dirty="0" smtClean="0"/>
              <a:t>You don’t need to include EVERY </a:t>
            </a:r>
            <a:r>
              <a:rPr lang="en-US" b="0" baseline="0" dirty="0" err="1" smtClean="0"/>
              <a:t>eval</a:t>
            </a:r>
            <a:r>
              <a:rPr lang="en-US" b="0" baseline="0" dirty="0" smtClean="0"/>
              <a:t> activity in your plan, just the main ones that proved to be significant in moving the work forward or documenting the outcome.</a:t>
            </a:r>
          </a:p>
          <a:p>
            <a:endParaRPr lang="en-US" b="0"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42</a:t>
            </a:fld>
            <a:endParaRPr lang="en-US"/>
          </a:p>
        </p:txBody>
      </p:sp>
    </p:spTree>
    <p:extLst>
      <p:ext uri="{BB962C8B-B14F-4D97-AF65-F5344CB8AC3E}">
        <p14:creationId xmlns:p14="http://schemas.microsoft.com/office/powerpoint/2010/main" val="795692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0" dirty="0" smtClean="0"/>
              <a:t>Next, there is a narrative section to briefly state how key</a:t>
            </a:r>
            <a:r>
              <a:rPr lang="en-US" b="0" baseline="0" dirty="0" smtClean="0"/>
              <a:t> evaluation activities supported the objective</a:t>
            </a:r>
            <a:r>
              <a:rPr lang="en-US" b="0" dirty="0" smtClean="0"/>
              <a:t>. Also in 1-2 sentences explain</a:t>
            </a:r>
            <a:r>
              <a:rPr lang="en-US" b="0" baseline="0" dirty="0" smtClean="0"/>
              <a:t> how data quality was ensured by describing how data collectors were trained. (more detail can go in the appendix).  Recap how data were analyzed. You do not need to state this for each activity individually (as in the past). In most cases this could be a sentence like: “</a:t>
            </a:r>
            <a:r>
              <a:rPr lang="en-US" b="0" baseline="0" dirty="0" err="1" smtClean="0"/>
              <a:t>QUANTitative</a:t>
            </a:r>
            <a:r>
              <a:rPr lang="en-US" b="0" baseline="0" dirty="0" smtClean="0"/>
              <a:t> data were analyzed using descriptive statistics, and </a:t>
            </a:r>
            <a:r>
              <a:rPr lang="en-US" b="0" baseline="0" dirty="0" err="1" smtClean="0"/>
              <a:t>QUALitative</a:t>
            </a:r>
            <a:r>
              <a:rPr lang="en-US" b="0" baseline="0" dirty="0" smtClean="0"/>
              <a:t> data were analyzed through content analysis.” If you conducted any additional statistical analysis, you can also specify this here.  Lastly, describe any limitations to your evaluation design or data collection.  For example, the sample size of the HSHC public intercept survey may have been too small or non-representative of the general population because of its convenience sampling methodology.  You’ll go into more detail about each activity, how it was carried out, and how the project used the data, in the Implementation and Results section.</a:t>
            </a:r>
          </a:p>
          <a:p>
            <a:endParaRPr lang="en-US" b="0" baseline="0" dirty="0" smtClean="0"/>
          </a:p>
          <a:p>
            <a:endParaRPr lang="en-US" b="0"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43</a:t>
            </a:fld>
            <a:endParaRPr lang="en-US"/>
          </a:p>
        </p:txBody>
      </p:sp>
    </p:spTree>
    <p:extLst>
      <p:ext uri="{BB962C8B-B14F-4D97-AF65-F5344CB8AC3E}">
        <p14:creationId xmlns:p14="http://schemas.microsoft.com/office/powerpoint/2010/main" val="1209929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dirty="0"/>
              <a:t>https://</a:t>
            </a:r>
            <a:r>
              <a:rPr lang="en-US" dirty="0" smtClean="0"/>
              <a:t>www.breakthroughmarketingsecrets.com/wp-content/uploads/2016/05/the-story.jpg</a:t>
            </a:r>
          </a:p>
          <a:p>
            <a:endParaRPr lang="en-US" dirty="0" smtClean="0"/>
          </a:p>
          <a:p>
            <a:r>
              <a:rPr lang="en-US" dirty="0" smtClean="0"/>
              <a:t>So</a:t>
            </a:r>
            <a:r>
              <a:rPr lang="en-US" baseline="0" dirty="0" smtClean="0"/>
              <a:t> far, the previous reports sections were laying the ground work for your project’s story – stating the objective and end result, describing the need for the objective, and outlining the evaluation approach to the work.  Where the story really begins to unfold is this main section of the report…</a:t>
            </a:r>
            <a:endParaRPr lang="en-US" dirty="0"/>
          </a:p>
        </p:txBody>
      </p:sp>
      <p:sp>
        <p:nvSpPr>
          <p:cNvPr id="4" name="Slide Number Placeholder 3"/>
          <p:cNvSpPr>
            <a:spLocks noGrp="1"/>
          </p:cNvSpPr>
          <p:nvPr>
            <p:ph type="sldNum" sz="quarter" idx="10"/>
          </p:nvPr>
        </p:nvSpPr>
        <p:spPr/>
        <p:txBody>
          <a:bodyPr/>
          <a:lstStyle/>
          <a:p>
            <a:fld id="{C6E68D1D-8A73-43EE-AFE5-074DB418FDDC}" type="slidenum">
              <a:rPr lang="en-US" smtClean="0"/>
              <a:t>44</a:t>
            </a:fld>
            <a:endParaRPr lang="en-US"/>
          </a:p>
        </p:txBody>
      </p:sp>
    </p:spTree>
    <p:extLst>
      <p:ext uri="{BB962C8B-B14F-4D97-AF65-F5344CB8AC3E}">
        <p14:creationId xmlns:p14="http://schemas.microsoft.com/office/powerpoint/2010/main" val="3001301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pPr defTabSz="906902">
              <a:defRPr/>
            </a:pPr>
            <a:r>
              <a:rPr lang="en-US" baseline="0" dirty="0" smtClean="0"/>
              <a:t>…the Implementation and Results section. This is where the primary action of your story will be told. </a:t>
            </a:r>
            <a:endParaRPr lang="en-US" dirty="0" smtClean="0"/>
          </a:p>
          <a:p>
            <a:r>
              <a:rPr lang="en-US" baseline="0" dirty="0" smtClean="0"/>
              <a:t>In the past you reported the intervention activities in the background section and then the evaluation activities in the Evaluation Design and Evaluation Results sections.  This reinforced the misperception that evaluation is just an add-on, and not something that should inform project activities along the way.  It also made for a disjointed story since many of the pieces and timelines did not match up or flow coherently</a:t>
            </a: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45</a:t>
            </a:fld>
            <a:endParaRPr lang="en-US"/>
          </a:p>
        </p:txBody>
      </p:sp>
    </p:spTree>
    <p:extLst>
      <p:ext uri="{BB962C8B-B14F-4D97-AF65-F5344CB8AC3E}">
        <p14:creationId xmlns:p14="http://schemas.microsoft.com/office/powerpoint/2010/main" val="32237060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r>
              <a:rPr lang="en-US" dirty="0" smtClean="0"/>
              <a:t>Your</a:t>
            </a:r>
            <a:r>
              <a:rPr lang="en-US" baseline="0" dirty="0" smtClean="0"/>
              <a:t> story of activities and their results should flow together to provide a holistic view where it’s easy to see how each of the various pieces fitted together to support the work.</a:t>
            </a:r>
            <a:endParaRPr lang="en-US"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46</a:t>
            </a:fld>
            <a:endParaRPr lang="en-US"/>
          </a:p>
        </p:txBody>
      </p:sp>
    </p:spTree>
    <p:extLst>
      <p:ext uri="{BB962C8B-B14F-4D97-AF65-F5344CB8AC3E}">
        <p14:creationId xmlns:p14="http://schemas.microsoft.com/office/powerpoint/2010/main" val="1964430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r>
              <a:rPr lang="en-US" dirty="0" smtClean="0"/>
              <a:t>The section should show the connection between activities.  Discuss how evaluation supported or informed the</a:t>
            </a:r>
            <a:r>
              <a:rPr lang="en-US" baseline="0" dirty="0" smtClean="0"/>
              <a:t> intervention but also how intervention activities built upon each other as well.  Do this by describing the utility of each activity.  What did you learn from it? How did it inform or support activities that followed after?  For example, how did meetings or info sessions with one group of stakeholders help you frame your information packets or media messaging later on?</a:t>
            </a: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47</a:t>
            </a:fld>
            <a:endParaRPr lang="en-US"/>
          </a:p>
        </p:txBody>
      </p:sp>
    </p:spTree>
    <p:extLst>
      <p:ext uri="{BB962C8B-B14F-4D97-AF65-F5344CB8AC3E}">
        <p14:creationId xmlns:p14="http://schemas.microsoft.com/office/powerpoint/2010/main" val="21539633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r>
              <a:rPr lang="en-US" dirty="0" smtClean="0"/>
              <a:t>One</a:t>
            </a:r>
            <a:r>
              <a:rPr lang="en-US" baseline="0" dirty="0" smtClean="0"/>
              <a:t> element that can help readers follow the chronology is a timeline of key activities.  TCEC has created a template that you can use to do this.  You don’t need to report on every activity in your plan, just the most essential ones – those that served as stepping stones in your project’s progress toward the objective.  These could be activities that produced positive outcomes like letters of support or willing volunteers, but they could also be activities where roadblocks or opposition was encountered but this produced some valuable lessons learned such as retailer concerns or vape shop opposition tactics.  Report on any activity that supported or informed activities that followed or that demonstrated project outcomes.  Less essential activities can be reported in the Appendix or not at all.  An evaluation report differs from a progress report in that way.</a:t>
            </a:r>
            <a:endParaRPr lang="en-US"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48</a:t>
            </a:fld>
            <a:endParaRPr lang="en-US"/>
          </a:p>
        </p:txBody>
      </p:sp>
    </p:spTree>
    <p:extLst>
      <p:ext uri="{BB962C8B-B14F-4D97-AF65-F5344CB8AC3E}">
        <p14:creationId xmlns:p14="http://schemas.microsoft.com/office/powerpoint/2010/main" val="23813442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r>
              <a:rPr lang="en-US" dirty="0" smtClean="0"/>
              <a:t>Specifically, what information</a:t>
            </a:r>
            <a:r>
              <a:rPr lang="en-US" baseline="0" dirty="0" smtClean="0"/>
              <a:t> should you report?  I created a little acronym to summarize what to include.  To create the right flow of detail that includes just what is needed without overwhelming, think of SPOUT.</a:t>
            </a:r>
            <a:endParaRPr lang="en-US"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49</a:t>
            </a:fld>
            <a:endParaRPr lang="en-US"/>
          </a:p>
        </p:txBody>
      </p:sp>
    </p:spTree>
    <p:extLst>
      <p:ext uri="{BB962C8B-B14F-4D97-AF65-F5344CB8AC3E}">
        <p14:creationId xmlns:p14="http://schemas.microsoft.com/office/powerpoint/2010/main" val="820882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a:xfrm>
            <a:off x="701040" y="3708564"/>
            <a:ext cx="5608320" cy="5241695"/>
          </a:xfrm>
        </p:spPr>
        <p:txBody>
          <a:bodyPr/>
          <a:lstStyle/>
          <a:p>
            <a:r>
              <a:rPr lang="en-US" b="1" dirty="0" smtClean="0"/>
              <a:t> </a:t>
            </a:r>
            <a:endParaRPr lang="en-US" baseline="0" dirty="0"/>
          </a:p>
          <a:p>
            <a:r>
              <a:rPr lang="en-US" baseline="0" dirty="0"/>
              <a:t>Last </a:t>
            </a:r>
            <a:r>
              <a:rPr lang="en-US" baseline="0" dirty="0" smtClean="0"/>
              <a:t>month we </a:t>
            </a:r>
            <a:r>
              <a:rPr lang="en-US" baseline="0" dirty="0"/>
              <a:t>offered a training on why Tell Your Story needed to be revised to</a:t>
            </a:r>
            <a:r>
              <a:rPr lang="en-US" dirty="0"/>
              <a:t> this third iteration</a:t>
            </a:r>
            <a:r>
              <a:rPr lang="en-US" baseline="0" dirty="0"/>
              <a:t>.  The goal of that training was to provide the background, context, and rationale for changing the requirements and scoring rubric for writing evaluation reports.  The new guidelines address past gaps and difficulties with writing, reading, scoring, and using FERs.  </a:t>
            </a:r>
          </a:p>
          <a:p>
            <a:endParaRPr lang="en-US" baseline="0" dirty="0"/>
          </a:p>
          <a:p>
            <a:r>
              <a:rPr lang="en-US" baseline="0" dirty="0"/>
              <a:t>Our pre-training endeavored to create buy-in by demonstrating how it is grounded in research and practice in the professional evaluation field</a:t>
            </a:r>
            <a:r>
              <a:rPr lang="en-US" dirty="0"/>
              <a:t> as well an input from your fellow LLAs and CTCP.  The latest</a:t>
            </a:r>
            <a:r>
              <a:rPr lang="en-US" baseline="0" dirty="0"/>
              <a:t> thinking emphasizes utility and audience – to share the results or the punchline up front, so you don’t make your reader wait – it’s not a novel or a research paper.  It’s an evaluation report that is meant to be used.  </a:t>
            </a:r>
          </a:p>
          <a:p>
            <a:endParaRPr lang="en-US" baseline="0" dirty="0"/>
          </a:p>
          <a:p>
            <a:r>
              <a:rPr lang="en-US" baseline="0" dirty="0"/>
              <a:t>We also listened to you all and your fellow report writers to make the reports more user-friendly, less redundant and duplicative of work already done – we aimed for a more efficient method, that instead provides richer, more useful information for your organizations and others.</a:t>
            </a:r>
          </a:p>
          <a:p>
            <a:endParaRPr lang="en-US" baseline="0" dirty="0"/>
          </a:p>
          <a:p>
            <a:r>
              <a:rPr lang="en-US" baseline="0" dirty="0"/>
              <a:t>If you weren’t able to join us last week, there is a recording available on our website.</a:t>
            </a:r>
          </a:p>
          <a:p>
            <a:endParaRPr lang="en-US" baseline="0" dirty="0"/>
          </a:p>
          <a:p>
            <a:r>
              <a:rPr lang="en-US" dirty="0"/>
              <a:t>Our overarching goal for that training and for today </a:t>
            </a:r>
            <a:r>
              <a:rPr lang="en-US" baseline="0" dirty="0"/>
              <a:t>is to increase your general knowledge of evaluation, particularly in the USE of evaluation and of course, to efficiently write useful evaluation reports. </a:t>
            </a:r>
          </a:p>
          <a:p>
            <a:endParaRPr lang="en-US" dirty="0"/>
          </a:p>
          <a:p>
            <a:r>
              <a:rPr lang="en-US" baseline="0" dirty="0"/>
              <a:t>There are 3 themes</a:t>
            </a:r>
            <a:r>
              <a:rPr lang="en-US" dirty="0"/>
              <a:t> for how </a:t>
            </a:r>
            <a:r>
              <a:rPr lang="en-US" baseline="0" dirty="0"/>
              <a:t>we will couch our content today</a:t>
            </a:r>
            <a:r>
              <a:rPr lang="en-US" dirty="0"/>
              <a:t>, and </a:t>
            </a:r>
            <a:r>
              <a:rPr lang="en-US" dirty="0" smtClean="0"/>
              <a:t>  </a:t>
            </a:r>
            <a:r>
              <a:rPr lang="en-US" dirty="0"/>
              <a:t>will share a neat acronym she developed </a:t>
            </a:r>
            <a:r>
              <a:rPr lang="en-US" dirty="0" smtClean="0"/>
              <a:t>later, </a:t>
            </a:r>
            <a:r>
              <a:rPr lang="en-US" dirty="0"/>
              <a:t>but our themes for these trainings are</a:t>
            </a:r>
            <a:r>
              <a:rPr lang="en-US" baseline="0" dirty="0"/>
              <a:t>:</a:t>
            </a:r>
            <a:endParaRPr lang="en-US" dirty="0"/>
          </a:p>
        </p:txBody>
      </p:sp>
      <p:sp>
        <p:nvSpPr>
          <p:cNvPr id="4" name="Slide Number Placeholder 3"/>
          <p:cNvSpPr>
            <a:spLocks noGrp="1"/>
          </p:cNvSpPr>
          <p:nvPr>
            <p:ph type="sldNum" sz="quarter" idx="10"/>
          </p:nvPr>
        </p:nvSpPr>
        <p:spPr/>
        <p:txBody>
          <a:bodyPr/>
          <a:lstStyle/>
          <a:p>
            <a:fld id="{22367E25-958B-4835-9F62-6B96878057B0}" type="slidenum">
              <a:rPr lang="en-US" smtClean="0"/>
              <a:t>5</a:t>
            </a:fld>
            <a:endParaRPr lang="en-US"/>
          </a:p>
        </p:txBody>
      </p:sp>
    </p:spTree>
    <p:extLst>
      <p:ext uri="{BB962C8B-B14F-4D97-AF65-F5344CB8AC3E}">
        <p14:creationId xmlns:p14="http://schemas.microsoft.com/office/powerpoint/2010/main" val="34557462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r>
              <a:rPr lang="en-US" dirty="0" smtClean="0"/>
              <a:t>SPOUT stands for:</a:t>
            </a:r>
          </a:p>
          <a:p>
            <a:r>
              <a:rPr lang="en-US" b="1" dirty="0" smtClean="0"/>
              <a:t>S</a:t>
            </a:r>
            <a:r>
              <a:rPr lang="en-US" b="1" baseline="0" dirty="0" smtClean="0"/>
              <a:t> </a:t>
            </a:r>
            <a:r>
              <a:rPr lang="en-US" b="0" baseline="0" dirty="0" smtClean="0"/>
              <a:t>Specify what happened – what did the activity entail, who did it target, when and where did it take place, what information/tactics were used?  How were participants approached and recruited? Materials developed?  Samples derived? </a:t>
            </a:r>
          </a:p>
          <a:p>
            <a:r>
              <a:rPr lang="en-US" dirty="0" smtClean="0"/>
              <a:t>P What was its purpose – what did the</a:t>
            </a:r>
            <a:r>
              <a:rPr lang="en-US" baseline="0" dirty="0" smtClean="0"/>
              <a:t> project hope would happen as a result?</a:t>
            </a:r>
          </a:p>
          <a:p>
            <a:r>
              <a:rPr lang="en-US" baseline="0" dirty="0" smtClean="0"/>
              <a:t>O What outcomes resulted? For intervention activities, this could be number of people attending, comments they made or actions they took.  For evaluation activities this could be results from data collection activities in the form of narrative as well as strategic data visualizations, when warranted.  Be sure to provide interpretation—or sense-making—along with the results to communicate what meaning they had for the project.</a:t>
            </a:r>
          </a:p>
          <a:p>
            <a:r>
              <a:rPr lang="en-US" baseline="0" dirty="0" smtClean="0"/>
              <a:t>UT Explain how activities supported or informed the project progress or outcome.  This is where making linkages between activities comes in.  If possible, show how one activity served as the stepping stone to those that followed.  This is true for intervention activities as well as evaluation activities.  If for some reason an activity takes place later than planned and therefore doesn’t serve its intended function, just explain the circumstances for why that was.</a:t>
            </a:r>
            <a:endParaRPr lang="en-US"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50</a:t>
            </a:fld>
            <a:endParaRPr lang="en-US"/>
          </a:p>
        </p:txBody>
      </p:sp>
    </p:spTree>
    <p:extLst>
      <p:ext uri="{BB962C8B-B14F-4D97-AF65-F5344CB8AC3E}">
        <p14:creationId xmlns:p14="http://schemas.microsoft.com/office/powerpoint/2010/main" val="22687574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r>
              <a:rPr lang="en-US" dirty="0" smtClean="0"/>
              <a:t>As</a:t>
            </a:r>
            <a:r>
              <a:rPr lang="en-US" baseline="0" dirty="0" smtClean="0"/>
              <a:t> you describe activities, be sure to articulate how your project applied culturally competent practices into your activities.  In other words, what tactics did you use to tailor your community outreach, materials development, education, data collection, analysis, sense-making and reporting activities to different audiences, stakeholders and populations in the community?  These strategies often make all the difference in the success of your work, and documenting what you tried will be very valuable.</a:t>
            </a:r>
            <a:endParaRPr lang="en-US"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51</a:t>
            </a:fld>
            <a:endParaRPr lang="en-US"/>
          </a:p>
        </p:txBody>
      </p:sp>
    </p:spTree>
    <p:extLst>
      <p:ext uri="{BB962C8B-B14F-4D97-AF65-F5344CB8AC3E}">
        <p14:creationId xmlns:p14="http://schemas.microsoft.com/office/powerpoint/2010/main" val="26452296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r>
              <a:rPr lang="en-US" dirty="0" smtClean="0"/>
              <a:t>Here’s an</a:t>
            </a:r>
            <a:r>
              <a:rPr lang="en-US" baseline="0" dirty="0" smtClean="0"/>
              <a:t> example of how you might write up an intervention activity.  The results are a highlighted in red.</a:t>
            </a:r>
            <a:endParaRPr lang="en-US"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52</a:t>
            </a:fld>
            <a:endParaRPr lang="en-US"/>
          </a:p>
        </p:txBody>
      </p:sp>
    </p:spTree>
    <p:extLst>
      <p:ext uri="{BB962C8B-B14F-4D97-AF65-F5344CB8AC3E}">
        <p14:creationId xmlns:p14="http://schemas.microsoft.com/office/powerpoint/2010/main" val="32913039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endParaRPr lang="en-US" dirty="0"/>
          </a:p>
          <a:p>
            <a:r>
              <a:rPr lang="en-US" dirty="0" smtClean="0"/>
              <a:t>Here are some examples</a:t>
            </a:r>
            <a:r>
              <a:rPr lang="en-US" baseline="0" dirty="0" smtClean="0"/>
              <a:t> of ways evaluation data can be communicated.  OF course each of these would be accompanied by a narrative description that interpreted the meaning or importance of these findings to the objective.</a:t>
            </a: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53</a:t>
            </a:fld>
            <a:endParaRPr lang="en-US"/>
          </a:p>
        </p:txBody>
      </p:sp>
    </p:spTree>
    <p:extLst>
      <p:ext uri="{BB962C8B-B14F-4D97-AF65-F5344CB8AC3E}">
        <p14:creationId xmlns:p14="http://schemas.microsoft.com/office/powerpoint/2010/main" val="4202860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r>
              <a:rPr lang="en-US" dirty="0" smtClean="0"/>
              <a:t>Be</a:t>
            </a:r>
            <a:r>
              <a:rPr lang="en-US" baseline="0" dirty="0" smtClean="0"/>
              <a:t> sure to report on negative as well as positive outcomes.  Often the most valuable insights come from understanding why there was opposition or why some activity didn’t work as planned.</a:t>
            </a:r>
            <a:endParaRPr lang="en-US"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54</a:t>
            </a:fld>
            <a:endParaRPr lang="en-US"/>
          </a:p>
        </p:txBody>
      </p:sp>
    </p:spTree>
    <p:extLst>
      <p:ext uri="{BB962C8B-B14F-4D97-AF65-F5344CB8AC3E}">
        <p14:creationId xmlns:p14="http://schemas.microsoft.com/office/powerpoint/2010/main" val="22776671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pPr defTabSz="906902">
              <a:defRPr/>
            </a:pPr>
            <a:r>
              <a:rPr lang="en-US" b="0" baseline="0" dirty="0" smtClean="0"/>
              <a:t>How much detail is necessary to include in the report?  After all, the evaluation activity write ups of each data collection activity should have already been submitted in your progress reports.  It’s there that every data point should be written up.  But that level of detail is not necessary for an evaluation report, at least not in the body of the Implementation and Results section.  Just include enough detail so readers can draw practical strategies from the description but don’t go overboard.  Beyond that, more detail can be reported in the Appendix if desired.</a:t>
            </a:r>
            <a:endParaRPr lang="en-US" b="1"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55</a:t>
            </a:fld>
            <a:endParaRPr lang="en-US"/>
          </a:p>
        </p:txBody>
      </p:sp>
    </p:spTree>
    <p:extLst>
      <p:ext uri="{BB962C8B-B14F-4D97-AF65-F5344CB8AC3E}">
        <p14:creationId xmlns:p14="http://schemas.microsoft.com/office/powerpoint/2010/main" val="9252902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r>
              <a:rPr lang="en-US" dirty="0" smtClean="0"/>
              <a:t>We are going to give you a little homework to do on your own before tomorrow.</a:t>
            </a:r>
          </a:p>
          <a:p>
            <a:endParaRPr lang="en-US" dirty="0" smtClean="0"/>
          </a:p>
          <a:p>
            <a:r>
              <a:rPr lang="en-US" dirty="0" smtClean="0"/>
              <a:t>If</a:t>
            </a:r>
            <a:r>
              <a:rPr lang="en-US" baseline="0" dirty="0" smtClean="0"/>
              <a:t> you will turn to page 11 of Training Packet 1 and you’ll see Worksheet D that looks something like this.  And pages 12-16 is a sample Implementation and Results section  that you are to read and score on these six measures (READ).  You can see that the new scoring rubric uses a 5 point scale (1-4) instead of a 3 point scale (0-2).  So keeping the information we just covered in mind, read and score this section.  As you do, make constructive comments about what was done well and where any gaps or questions remained for you.  When we reconvene tomorrow morning, we’ll share scores and comments.  </a:t>
            </a: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56</a:t>
            </a:fld>
            <a:endParaRPr lang="en-US"/>
          </a:p>
        </p:txBody>
      </p:sp>
    </p:spTree>
    <p:extLst>
      <p:ext uri="{BB962C8B-B14F-4D97-AF65-F5344CB8AC3E}">
        <p14:creationId xmlns:p14="http://schemas.microsoft.com/office/powerpoint/2010/main" val="17758473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endParaRPr lang="en-US" b="1" dirty="0"/>
          </a:p>
          <a:p>
            <a:pPr lvl="1"/>
            <a:r>
              <a:rPr lang="en-US" baseline="0" dirty="0" smtClean="0"/>
              <a:t>So just to recap, here are the main concepts we have covered so far…</a:t>
            </a:r>
            <a:br>
              <a:rPr lang="en-US" baseline="0" dirty="0" smtClean="0"/>
            </a:br>
            <a:r>
              <a:rPr lang="en-US" sz="2800" dirty="0">
                <a:latin typeface="Century Gothic" panose="020B0502020202020204" pitchFamily="34" charset="0"/>
              </a:rPr>
              <a:t>Aim and Outcome</a:t>
            </a:r>
          </a:p>
          <a:p>
            <a:pPr lvl="1"/>
            <a:r>
              <a:rPr lang="en-US" sz="2800" dirty="0">
                <a:latin typeface="Century Gothic" panose="020B0502020202020204" pitchFamily="34" charset="0"/>
              </a:rPr>
              <a:t>Background</a:t>
            </a:r>
          </a:p>
          <a:p>
            <a:pPr lvl="1"/>
            <a:r>
              <a:rPr lang="en-US" sz="2800" dirty="0">
                <a:latin typeface="Century Gothic" panose="020B0502020202020204" pitchFamily="34" charset="0"/>
              </a:rPr>
              <a:t>Evaluation Methods and Design</a:t>
            </a:r>
          </a:p>
          <a:p>
            <a:endParaRPr lang="en-US" baseline="0" dirty="0" smtClean="0"/>
          </a:p>
          <a:p>
            <a:r>
              <a:rPr lang="en-US" baseline="0" dirty="0" smtClean="0"/>
              <a:t>Tomorrow we will resume with Implementation and Results since we just got a</a:t>
            </a:r>
            <a:r>
              <a:rPr lang="en-US" dirty="0" smtClean="0"/>
              <a:t> little taste today.  We’ll also talk about</a:t>
            </a:r>
            <a:r>
              <a:rPr lang="en-US" baseline="0" dirty="0" smtClean="0"/>
              <a:t> Strategies for Writing, and the  Conclusions and Recommendations section</a:t>
            </a:r>
            <a:endParaRPr lang="en-US" baseline="0" dirty="0"/>
          </a:p>
        </p:txBody>
      </p:sp>
      <p:sp>
        <p:nvSpPr>
          <p:cNvPr id="4" name="Slide Number Placeholder 3"/>
          <p:cNvSpPr>
            <a:spLocks noGrp="1"/>
          </p:cNvSpPr>
          <p:nvPr>
            <p:ph type="sldNum" sz="quarter" idx="10"/>
          </p:nvPr>
        </p:nvSpPr>
        <p:spPr/>
        <p:txBody>
          <a:bodyPr/>
          <a:lstStyle/>
          <a:p>
            <a:fld id="{22367E25-958B-4835-9F62-6B96878057B0}" type="slidenum">
              <a:rPr lang="en-US" smtClean="0"/>
              <a:t>57</a:t>
            </a:fld>
            <a:endParaRPr lang="en-US"/>
          </a:p>
        </p:txBody>
      </p:sp>
    </p:spTree>
    <p:extLst>
      <p:ext uri="{BB962C8B-B14F-4D97-AF65-F5344CB8AC3E}">
        <p14:creationId xmlns:p14="http://schemas.microsoft.com/office/powerpoint/2010/main" val="16645971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smtClean="0"/>
          </a:p>
          <a:p>
            <a:endParaRPr lang="en-US" b="1" dirty="0" smtClean="0"/>
          </a:p>
          <a:p>
            <a:r>
              <a:rPr lang="en-US" b="0" dirty="0" smtClean="0"/>
              <a:t>If</a:t>
            </a:r>
            <a:r>
              <a:rPr lang="en-US" b="0" baseline="0" dirty="0" smtClean="0"/>
              <a:t> there’s time…if not, we’ll take questions at the start of tomorrow</a:t>
            </a:r>
            <a:endParaRPr lang="en-US" b="0" dirty="0"/>
          </a:p>
        </p:txBody>
      </p:sp>
      <p:sp>
        <p:nvSpPr>
          <p:cNvPr id="4" name="Slide Number Placeholder 3"/>
          <p:cNvSpPr>
            <a:spLocks noGrp="1"/>
          </p:cNvSpPr>
          <p:nvPr>
            <p:ph type="sldNum" sz="quarter" idx="10"/>
          </p:nvPr>
        </p:nvSpPr>
        <p:spPr/>
        <p:txBody>
          <a:bodyPr/>
          <a:lstStyle/>
          <a:p>
            <a:fld id="{B77561CC-E3F1-4E3F-AC42-8485D4231F74}" type="slidenum">
              <a:rPr lang="en-US" smtClean="0"/>
              <a:t>58</a:t>
            </a:fld>
            <a:endParaRPr lang="en-US"/>
          </a:p>
        </p:txBody>
      </p:sp>
    </p:spTree>
    <p:extLst>
      <p:ext uri="{BB962C8B-B14F-4D97-AF65-F5344CB8AC3E}">
        <p14:creationId xmlns:p14="http://schemas.microsoft.com/office/powerpoint/2010/main" val="18291228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smtClean="0"/>
          </a:p>
          <a:p>
            <a:endParaRPr lang="en-US" b="1" dirty="0" smtClean="0"/>
          </a:p>
          <a:p>
            <a:r>
              <a:rPr lang="en-US" dirty="0" smtClean="0"/>
              <a:t>While you’re waiting,</a:t>
            </a:r>
            <a:r>
              <a:rPr lang="en-US" baseline="0" dirty="0" smtClean="0"/>
              <a:t> feel free to use the </a:t>
            </a:r>
            <a:r>
              <a:rPr lang="en-US" baseline="0" dirty="0" err="1" smtClean="0"/>
              <a:t>chatbox</a:t>
            </a:r>
            <a:r>
              <a:rPr lang="en-US" baseline="0" dirty="0" smtClean="0"/>
              <a:t> to type in questions that you may have from yesterday.</a:t>
            </a: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59</a:t>
            </a:fld>
            <a:endParaRPr lang="en-US"/>
          </a:p>
        </p:txBody>
      </p:sp>
    </p:spTree>
    <p:extLst>
      <p:ext uri="{BB962C8B-B14F-4D97-AF65-F5344CB8AC3E}">
        <p14:creationId xmlns:p14="http://schemas.microsoft.com/office/powerpoint/2010/main" val="2321722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endParaRPr lang="en-US" dirty="0"/>
          </a:p>
          <a:p>
            <a:r>
              <a:rPr lang="en-US" dirty="0"/>
              <a:t>Our overarching goal for last week’s pre-training primer, for today’s training, and for the revisions to </a:t>
            </a:r>
            <a:r>
              <a:rPr lang="en-US" dirty="0" err="1"/>
              <a:t>TYS</a:t>
            </a:r>
            <a:r>
              <a:rPr lang="en-US" dirty="0"/>
              <a:t> in general is to increase your general knowledge of evaluation, particularly in the USE of evaluation and, of course, to efficiently write useful evaluation reports. </a:t>
            </a:r>
          </a:p>
          <a:p>
            <a:endParaRPr lang="en-US" dirty="0"/>
          </a:p>
          <a:p>
            <a:pPr defTabSz="931660">
              <a:defRPr/>
            </a:pPr>
            <a:r>
              <a:rPr lang="en-US" baseline="0" dirty="0"/>
              <a:t>FERs should demonstrate utility of evaluation in general, but also should be written so that report itself is useful and that you’re keep your audience in mind as you’re writing it. </a:t>
            </a:r>
            <a:endParaRPr lang="en-US" baseline="0" dirty="0" smtClean="0"/>
          </a:p>
          <a:p>
            <a:pPr defTabSz="931660">
              <a:defRPr/>
            </a:pPr>
            <a:endParaRPr lang="en-US" dirty="0"/>
          </a:p>
          <a:p>
            <a:pPr defTabSz="931660">
              <a:defRPr/>
            </a:pPr>
            <a:endParaRPr lang="en-US" dirty="0" smtClean="0"/>
          </a:p>
          <a:p>
            <a:pPr defTabSz="931660">
              <a:defRPr/>
            </a:pPr>
            <a:r>
              <a:rPr lang="en-US" dirty="0" smtClean="0"/>
              <a:t>By the way, in your training packets on 3, these are your fill in the blanks…the first one being UTILITY</a:t>
            </a:r>
            <a:endParaRPr lang="en-US" dirty="0"/>
          </a:p>
        </p:txBody>
      </p:sp>
      <p:sp>
        <p:nvSpPr>
          <p:cNvPr id="4" name="Slide Number Placeholder 3"/>
          <p:cNvSpPr>
            <a:spLocks noGrp="1"/>
          </p:cNvSpPr>
          <p:nvPr>
            <p:ph type="sldNum" sz="quarter" idx="10"/>
          </p:nvPr>
        </p:nvSpPr>
        <p:spPr/>
        <p:txBody>
          <a:bodyPr/>
          <a:lstStyle/>
          <a:p>
            <a:fld id="{22367E25-958B-4835-9F62-6B96878057B0}" type="slidenum">
              <a:rPr lang="en-US" smtClean="0"/>
              <a:t>6</a:t>
            </a:fld>
            <a:endParaRPr lang="en-US"/>
          </a:p>
        </p:txBody>
      </p:sp>
    </p:spTree>
    <p:extLst>
      <p:ext uri="{BB962C8B-B14F-4D97-AF65-F5344CB8AC3E}">
        <p14:creationId xmlns:p14="http://schemas.microsoft.com/office/powerpoint/2010/main" val="18917591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smtClean="0"/>
          </a:p>
          <a:p>
            <a:endParaRPr lang="en-US" dirty="0" smtClean="0"/>
          </a:p>
          <a:p>
            <a:r>
              <a:rPr lang="en-US" dirty="0" smtClean="0"/>
              <a:t>Today</a:t>
            </a:r>
            <a:r>
              <a:rPr lang="en-US" baseline="0" dirty="0" smtClean="0"/>
              <a:t>, we’ll start with your questions from yesterday.  If you have any others, please type it into the </a:t>
            </a:r>
            <a:r>
              <a:rPr lang="en-US" baseline="0" dirty="0" err="1" smtClean="0"/>
              <a:t>chatbox</a:t>
            </a:r>
            <a:r>
              <a:rPr lang="en-US" baseline="0" dirty="0" smtClean="0"/>
              <a:t>.</a:t>
            </a:r>
            <a:r>
              <a:rPr lang="en-US" dirty="0" smtClean="0"/>
              <a:t> </a:t>
            </a:r>
          </a:p>
          <a:p>
            <a:endParaRPr lang="en-US" dirty="0" smtClean="0"/>
          </a:p>
          <a:p>
            <a:r>
              <a:rPr lang="en-US" dirty="0" smtClean="0"/>
              <a:t>Then</a:t>
            </a:r>
            <a:r>
              <a:rPr lang="en-US" baseline="0" dirty="0" smtClean="0"/>
              <a:t> </a:t>
            </a:r>
            <a:r>
              <a:rPr lang="en-US" dirty="0" smtClean="0"/>
              <a:t>we’re going to jump right in and talk about the really meaty part</a:t>
            </a:r>
            <a:r>
              <a:rPr lang="en-US" baseline="0" dirty="0" smtClean="0"/>
              <a:t> of the report and another meaningful change to TYS, which is the implementation and results section, where intervention and evaluation activities and connected and reported on together.</a:t>
            </a:r>
          </a:p>
          <a:p>
            <a:endParaRPr lang="en-US" baseline="0" dirty="0" smtClean="0"/>
          </a:p>
          <a:p>
            <a:r>
              <a:rPr lang="en-US" baseline="0" dirty="0" smtClean="0"/>
              <a:t>Then we’ll go into the Conclusions and Recommendations section, followed by a review, avoiding landmines, and if we have time, a rap up video.</a:t>
            </a:r>
          </a:p>
          <a:p>
            <a:endParaRPr lang="en-US" baseline="0" dirty="0" smtClean="0"/>
          </a:p>
          <a:p>
            <a:r>
              <a:rPr lang="en-US" baseline="0" dirty="0" smtClean="0"/>
              <a:t>So I will hand it over to </a:t>
            </a:r>
            <a:r>
              <a:rPr lang="en-US" baseline="0" dirty="0" smtClean="0"/>
              <a:t> . </a:t>
            </a:r>
            <a:r>
              <a:rPr lang="en-US" baseline="0" dirty="0" smtClean="0"/>
              <a:t>For the implementation and results section</a:t>
            </a:r>
          </a:p>
        </p:txBody>
      </p:sp>
      <p:sp>
        <p:nvSpPr>
          <p:cNvPr id="4" name="Slide Number Placeholder 3"/>
          <p:cNvSpPr>
            <a:spLocks noGrp="1"/>
          </p:cNvSpPr>
          <p:nvPr>
            <p:ph type="sldNum" sz="quarter" idx="10"/>
          </p:nvPr>
        </p:nvSpPr>
        <p:spPr/>
        <p:txBody>
          <a:bodyPr/>
          <a:lstStyle/>
          <a:p>
            <a:fld id="{22367E25-958B-4835-9F62-6B96878057B0}" type="slidenum">
              <a:rPr lang="en-US" smtClean="0"/>
              <a:t>60</a:t>
            </a:fld>
            <a:endParaRPr lang="en-US"/>
          </a:p>
        </p:txBody>
      </p:sp>
    </p:spTree>
    <p:extLst>
      <p:ext uri="{BB962C8B-B14F-4D97-AF65-F5344CB8AC3E}">
        <p14:creationId xmlns:p14="http://schemas.microsoft.com/office/powerpoint/2010/main" val="16645971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smtClean="0"/>
          </a:p>
          <a:p>
            <a:endParaRPr lang="en-US" b="1" dirty="0" smtClean="0"/>
          </a:p>
          <a:p>
            <a:r>
              <a:rPr lang="en-US" b="1" dirty="0" smtClean="0"/>
              <a:t>Are there any questions</a:t>
            </a:r>
            <a:r>
              <a:rPr lang="en-US" b="1" baseline="0" dirty="0" smtClean="0"/>
              <a:t> so far?</a:t>
            </a:r>
          </a:p>
          <a:p>
            <a:endParaRPr lang="en-US" b="1" dirty="0"/>
          </a:p>
          <a:p>
            <a:endParaRPr lang="en-US" b="1" dirty="0" smtClean="0"/>
          </a:p>
        </p:txBody>
      </p:sp>
      <p:sp>
        <p:nvSpPr>
          <p:cNvPr id="4" name="Slide Number Placeholder 3"/>
          <p:cNvSpPr>
            <a:spLocks noGrp="1"/>
          </p:cNvSpPr>
          <p:nvPr>
            <p:ph type="sldNum" sz="quarter" idx="10"/>
          </p:nvPr>
        </p:nvSpPr>
        <p:spPr/>
        <p:txBody>
          <a:bodyPr/>
          <a:lstStyle/>
          <a:p>
            <a:fld id="{B77561CC-E3F1-4E3F-AC42-8485D4231F74}" type="slidenum">
              <a:rPr lang="en-US" smtClean="0"/>
              <a:t>61</a:t>
            </a:fld>
            <a:endParaRPr lang="en-US"/>
          </a:p>
        </p:txBody>
      </p:sp>
    </p:spTree>
    <p:extLst>
      <p:ext uri="{BB962C8B-B14F-4D97-AF65-F5344CB8AC3E}">
        <p14:creationId xmlns:p14="http://schemas.microsoft.com/office/powerpoint/2010/main" val="18291228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62</a:t>
            </a:fld>
            <a:endParaRPr lang="en-US"/>
          </a:p>
        </p:txBody>
      </p:sp>
    </p:spTree>
    <p:extLst>
      <p:ext uri="{BB962C8B-B14F-4D97-AF65-F5344CB8AC3E}">
        <p14:creationId xmlns:p14="http://schemas.microsoft.com/office/powerpoint/2010/main" val="6933208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63</a:t>
            </a:fld>
            <a:endParaRPr lang="en-US"/>
          </a:p>
        </p:txBody>
      </p:sp>
    </p:spTree>
    <p:extLst>
      <p:ext uri="{BB962C8B-B14F-4D97-AF65-F5344CB8AC3E}">
        <p14:creationId xmlns:p14="http://schemas.microsoft.com/office/powerpoint/2010/main" val="29848922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024798"/>
          </a:xfrm>
        </p:spPr>
      </p:sp>
      <p:sp>
        <p:nvSpPr>
          <p:cNvPr id="3" name="Notes Placeholder 2"/>
          <p:cNvSpPr>
            <a:spLocks noGrp="1"/>
          </p:cNvSpPr>
          <p:nvPr>
            <p:ph type="body" idx="1"/>
          </p:nvPr>
        </p:nvSpPr>
        <p:spPr>
          <a:xfrm>
            <a:off x="701040" y="3557116"/>
            <a:ext cx="5608320" cy="5406014"/>
          </a:xfrm>
        </p:spPr>
        <p:txBody>
          <a:bodyPr/>
          <a:lstStyle/>
          <a:p>
            <a:pPr defTabSz="931660">
              <a:defRPr/>
            </a:pPr>
            <a:r>
              <a:rPr lang="en-US" b="1" baseline="0" dirty="0" smtClean="0">
                <a:cs typeface="Arial" panose="020B0604020202020204" pitchFamily="34" charset="0"/>
              </a:rPr>
              <a:t> </a:t>
            </a:r>
            <a:endParaRPr lang="en-US" b="1" baseline="0" dirty="0" smtClean="0">
              <a:cs typeface="Arial" panose="020B0604020202020204" pitchFamily="34" charset="0"/>
            </a:endParaRPr>
          </a:p>
          <a:p>
            <a:endParaRPr lang="en-US" dirty="0" smtClean="0">
              <a:cs typeface="Arial" panose="020B0604020202020204" pitchFamily="34" charset="0"/>
            </a:endParaRPr>
          </a:p>
          <a:p>
            <a:r>
              <a:rPr lang="en-US" dirty="0" smtClean="0">
                <a:cs typeface="Arial" panose="020B0604020202020204" pitchFamily="34" charset="0"/>
              </a:rPr>
              <a:t>Ask if they want to share their</a:t>
            </a:r>
            <a:r>
              <a:rPr lang="en-US" baseline="0" dirty="0" smtClean="0">
                <a:cs typeface="Arial" panose="020B0604020202020204" pitchFamily="34" charset="0"/>
              </a:rPr>
              <a:t> major take </a:t>
            </a:r>
            <a:r>
              <a:rPr lang="en-US" baseline="0" dirty="0" err="1" smtClean="0">
                <a:cs typeface="Arial" panose="020B0604020202020204" pitchFamily="34" charset="0"/>
              </a:rPr>
              <a:t>aways</a:t>
            </a:r>
            <a:endParaRPr lang="en-US" dirty="0" smtClean="0">
              <a:cs typeface="Arial" panose="020B0604020202020204" pitchFamily="34" charset="0"/>
            </a:endParaRPr>
          </a:p>
          <a:p>
            <a:pPr defTabSz="931660">
              <a:defRPr/>
            </a:pPr>
            <a:endParaRPr lang="en-US" b="0" baseline="0" dirty="0" smtClean="0">
              <a:cs typeface="Arial" panose="020B0604020202020204" pitchFamily="34" charset="0"/>
            </a:endParaRPr>
          </a:p>
          <a:p>
            <a:pPr defTabSz="931660">
              <a:defRPr/>
            </a:pPr>
            <a:r>
              <a:rPr lang="en-US" b="0" baseline="0" dirty="0" smtClean="0">
                <a:cs typeface="Arial" panose="020B0604020202020204" pitchFamily="34" charset="0"/>
              </a:rPr>
              <a:t>NEW: </a:t>
            </a:r>
          </a:p>
          <a:p>
            <a:pPr defTabSz="931660">
              <a:defRPr/>
            </a:pPr>
            <a:r>
              <a:rPr lang="en-US" b="1" baseline="0" dirty="0" smtClean="0">
                <a:cs typeface="Arial" panose="020B0604020202020204" pitchFamily="34" charset="0"/>
              </a:rPr>
              <a:t>Aim &amp; Outcome </a:t>
            </a:r>
            <a:r>
              <a:rPr lang="en-US" b="0" baseline="0" dirty="0" smtClean="0">
                <a:cs typeface="Arial" panose="020B0604020202020204" pitchFamily="34" charset="0"/>
              </a:rPr>
              <a:t>= state o</a:t>
            </a:r>
            <a:r>
              <a:rPr lang="en-US" dirty="0" smtClean="0">
                <a:cs typeface="Arial" panose="020B0604020202020204" pitchFamily="34" charset="0"/>
              </a:rPr>
              <a:t>bjective and end result up-front </a:t>
            </a:r>
          </a:p>
          <a:p>
            <a:pPr defTabSz="931660">
              <a:defRPr/>
            </a:pPr>
            <a:endParaRPr lang="en-US" b="1" dirty="0" smtClean="0">
              <a:cs typeface="Arial" panose="020B0604020202020204" pitchFamily="34" charset="0"/>
            </a:endParaRPr>
          </a:p>
          <a:p>
            <a:pPr defTabSz="931660">
              <a:defRPr/>
            </a:pPr>
            <a:r>
              <a:rPr lang="en-US" b="1" dirty="0" smtClean="0">
                <a:cs typeface="Arial" panose="020B0604020202020204" pitchFamily="34" charset="0"/>
              </a:rPr>
              <a:t>Backgroun</a:t>
            </a:r>
            <a:r>
              <a:rPr lang="en-US" b="1" baseline="0" dirty="0" smtClean="0">
                <a:cs typeface="Arial" panose="020B0604020202020204" pitchFamily="34" charset="0"/>
              </a:rPr>
              <a:t>d</a:t>
            </a:r>
            <a:r>
              <a:rPr lang="en-US" baseline="0" dirty="0" smtClean="0">
                <a:cs typeface="Arial" panose="020B0604020202020204" pitchFamily="34" charset="0"/>
              </a:rPr>
              <a:t> = </a:t>
            </a:r>
            <a:endParaRPr lang="en-US" dirty="0" smtClean="0">
              <a:cs typeface="Arial" panose="020B0604020202020204" pitchFamily="34" charset="0"/>
            </a:endParaRPr>
          </a:p>
          <a:p>
            <a:endParaRPr lang="en-US" b="1" baseline="0" dirty="0" smtClean="0">
              <a:cs typeface="Arial" panose="020B0604020202020204" pitchFamily="34" charset="0"/>
            </a:endParaRPr>
          </a:p>
          <a:p>
            <a:pPr defTabSz="906902">
              <a:defRPr/>
            </a:pPr>
            <a:r>
              <a:rPr lang="en-US" b="1" baseline="0" dirty="0" smtClean="0">
                <a:cs typeface="Arial" panose="020B0604020202020204" pitchFamily="34" charset="0"/>
              </a:rPr>
              <a:t>Evaluation Methods and Design</a:t>
            </a:r>
          </a:p>
          <a:p>
            <a:r>
              <a:rPr lang="en-US" baseline="0" dirty="0" smtClean="0">
                <a:cs typeface="Arial" panose="020B0604020202020204" pitchFamily="34" charset="0"/>
              </a:rPr>
              <a:t>1 table on overview of evaluation activities </a:t>
            </a:r>
          </a:p>
          <a:p>
            <a:endParaRPr lang="en-US" baseline="0" dirty="0" smtClean="0">
              <a:cs typeface="Arial" panose="020B0604020202020204" pitchFamily="34" charset="0"/>
            </a:endParaRPr>
          </a:p>
          <a:p>
            <a:pPr defTabSz="906902">
              <a:defRPr/>
            </a:pPr>
            <a:r>
              <a:rPr lang="en-US" b="1" baseline="0" dirty="0" smtClean="0">
                <a:cs typeface="Arial" panose="020B0604020202020204" pitchFamily="34" charset="0"/>
              </a:rPr>
              <a:t>Implementation and Results section</a:t>
            </a:r>
          </a:p>
          <a:p>
            <a:r>
              <a:rPr lang="en-US" baseline="0" dirty="0" smtClean="0">
                <a:cs typeface="Arial" panose="020B0604020202020204" pitchFamily="34" charset="0"/>
              </a:rPr>
              <a:t>1 figure for timeline of key intervention and evaluation activities</a:t>
            </a:r>
            <a:endParaRPr lang="en-US" dirty="0" smtClean="0">
              <a:cs typeface="Arial" panose="020B0604020202020204" pitchFamily="34" charset="0"/>
            </a:endParaRPr>
          </a:p>
          <a:p>
            <a:r>
              <a:rPr lang="en-US" dirty="0" smtClean="0">
                <a:cs typeface="Arial" panose="020B0604020202020204" pitchFamily="34" charset="0"/>
              </a:rPr>
              <a:t>Intervention and evaluation activities combined in narrative</a:t>
            </a:r>
            <a:br>
              <a:rPr lang="en-US" dirty="0" smtClean="0">
                <a:cs typeface="Arial" panose="020B0604020202020204" pitchFamily="34" charset="0"/>
              </a:rPr>
            </a:br>
            <a:r>
              <a:rPr lang="en-US" dirty="0" smtClean="0">
                <a:cs typeface="Arial" panose="020B0604020202020204" pitchFamily="34" charset="0"/>
              </a:rPr>
              <a:t>Only major evaluation activities in text; others in appendix.</a:t>
            </a:r>
          </a:p>
          <a:p>
            <a:r>
              <a:rPr lang="en-US" dirty="0" smtClean="0">
                <a:cs typeface="Arial" panose="020B0604020202020204" pitchFamily="34" charset="0"/>
              </a:rPr>
              <a:t>Graphs used sparingly with good visuals</a:t>
            </a:r>
          </a:p>
          <a:p>
            <a:pPr defTabSz="931660">
              <a:defRPr/>
            </a:pPr>
            <a:endParaRPr lang="en-US" b="1" baseline="0" dirty="0" smtClean="0">
              <a:cs typeface="Arial" panose="020B0604020202020204" pitchFamily="34" charset="0"/>
            </a:endParaRPr>
          </a:p>
          <a:p>
            <a:r>
              <a:rPr lang="en-US" dirty="0" smtClean="0">
                <a:cs typeface="Arial" panose="020B0604020202020204" pitchFamily="34" charset="0"/>
              </a:rPr>
              <a:t>It’s a story!</a:t>
            </a:r>
          </a:p>
          <a:p>
            <a:endParaRPr lang="en-US" dirty="0">
              <a:cs typeface="Arial" panose="020B0604020202020204" pitchFamily="34" charset="0"/>
            </a:endParaRPr>
          </a:p>
          <a:p>
            <a:r>
              <a:rPr lang="en-US" dirty="0">
                <a:cs typeface="Arial" panose="020B0604020202020204" pitchFamily="34" charset="0"/>
              </a:rPr>
              <a:t>Packet 2 has the answer keys to all of the worksheets, including more details on the differences by section with this new iteration.</a:t>
            </a:r>
          </a:p>
          <a:p>
            <a:endParaRPr lang="en-US" dirty="0">
              <a:cs typeface="Arial" panose="020B0604020202020204" pitchFamily="34" charset="0"/>
            </a:endParaRPr>
          </a:p>
          <a:p>
            <a:r>
              <a:rPr lang="en-US" dirty="0">
                <a:cs typeface="Arial" panose="020B0604020202020204" pitchFamily="34" charset="0"/>
              </a:rPr>
              <a:t>So take a look at the answer key for a ton of information.  And take a look – if you have other important points to add, please let us know so we can include that in our resources.</a:t>
            </a:r>
          </a:p>
          <a:p>
            <a:endParaRPr lang="en-US" dirty="0" smtClean="0">
              <a:cs typeface="Arial" panose="020B0604020202020204" pitchFamily="34" charset="0"/>
            </a:endParaRPr>
          </a:p>
          <a:p>
            <a:r>
              <a:rPr lang="en-US" dirty="0" smtClean="0">
                <a:cs typeface="Arial" panose="020B0604020202020204" pitchFamily="34" charset="0"/>
              </a:rPr>
              <a:t>If there are no other questions about </a:t>
            </a:r>
            <a:r>
              <a:rPr lang="en-US" dirty="0" err="1" smtClean="0">
                <a:cs typeface="Arial" panose="020B0604020202020204" pitchFamily="34" charset="0"/>
              </a:rPr>
              <a:t>Day1</a:t>
            </a:r>
            <a:r>
              <a:rPr lang="en-US" dirty="0" smtClean="0">
                <a:cs typeface="Arial" panose="020B0604020202020204" pitchFamily="34" charset="0"/>
              </a:rPr>
              <a:t>…(wait)…I’ll now hand it off to </a:t>
            </a:r>
            <a:r>
              <a:rPr lang="en-US" dirty="0" smtClean="0">
                <a:cs typeface="Arial" panose="020B0604020202020204" pitchFamily="34" charset="0"/>
              </a:rPr>
              <a:t> </a:t>
            </a:r>
            <a:endParaRPr lang="en-US" dirty="0" smtClean="0">
              <a:cs typeface="Arial" panose="020B0604020202020204" pitchFamily="34" charset="0"/>
            </a:endParaRPr>
          </a:p>
          <a:p>
            <a:pPr defTabSz="931660">
              <a:defRPr/>
            </a:pPr>
            <a:endParaRPr lang="en-US" b="0" baseline="0" dirty="0" smtClean="0">
              <a:cs typeface="Arial" panose="020B0604020202020204" pitchFamily="34" charset="0"/>
            </a:endParaRPr>
          </a:p>
        </p:txBody>
      </p:sp>
      <p:sp>
        <p:nvSpPr>
          <p:cNvPr id="4" name="Slide Number Placeholder 3"/>
          <p:cNvSpPr>
            <a:spLocks noGrp="1"/>
          </p:cNvSpPr>
          <p:nvPr>
            <p:ph type="sldNum" sz="quarter" idx="10"/>
          </p:nvPr>
        </p:nvSpPr>
        <p:spPr/>
        <p:txBody>
          <a:bodyPr/>
          <a:lstStyle/>
          <a:p>
            <a:fld id="{B77561CC-E3F1-4E3F-AC42-8485D4231F74}" type="slidenum">
              <a:rPr lang="en-US" smtClean="0"/>
              <a:t>64</a:t>
            </a:fld>
            <a:endParaRPr lang="en-US"/>
          </a:p>
        </p:txBody>
      </p:sp>
    </p:spTree>
    <p:extLst>
      <p:ext uri="{BB962C8B-B14F-4D97-AF65-F5344CB8AC3E}">
        <p14:creationId xmlns:p14="http://schemas.microsoft.com/office/powerpoint/2010/main" val="34802432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r>
              <a:rPr lang="en-US" dirty="0" smtClean="0"/>
              <a:t>Hopefully</a:t>
            </a:r>
            <a:r>
              <a:rPr lang="en-US" baseline="0" dirty="0" smtClean="0"/>
              <a:t> you all had time yesterday to read and score our sample Implementation and Results section on these six measures. </a:t>
            </a: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65</a:t>
            </a:fld>
            <a:endParaRPr lang="en-US"/>
          </a:p>
        </p:txBody>
      </p:sp>
    </p:spTree>
    <p:extLst>
      <p:ext uri="{BB962C8B-B14F-4D97-AF65-F5344CB8AC3E}">
        <p14:creationId xmlns:p14="http://schemas.microsoft.com/office/powerpoint/2010/main" val="17758473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  </a:t>
            </a:r>
            <a:endParaRPr lang="en-US" b="1" dirty="0" smtClean="0"/>
          </a:p>
          <a:p>
            <a:r>
              <a:rPr lang="en-US" baseline="0" dirty="0" smtClean="0"/>
              <a:t>You perhaps noticed that the new scoring rubric uses a 5 point scale (1-4) instead of a 3 point scale (0-2) that was used in the past.  This will allow reviewers to give partial credit but still make important distinctions between a section that is exemplary or very well written and those that lack either clarity or completeness..</a:t>
            </a: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66</a:t>
            </a:fld>
            <a:endParaRPr lang="en-US"/>
          </a:p>
        </p:txBody>
      </p:sp>
    </p:spTree>
    <p:extLst>
      <p:ext uri="{BB962C8B-B14F-4D97-AF65-F5344CB8AC3E}">
        <p14:creationId xmlns:p14="http://schemas.microsoft.com/office/powerpoint/2010/main" val="1911499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r>
              <a:rPr lang="en-US" dirty="0" smtClean="0"/>
              <a:t>OK let’s go thru the rubric and see how</a:t>
            </a:r>
            <a:r>
              <a:rPr lang="en-US" baseline="0" dirty="0" smtClean="0"/>
              <a:t> everyone scored these measures.</a:t>
            </a:r>
          </a:p>
          <a:p>
            <a:r>
              <a:rPr lang="en-US" baseline="0" dirty="0" smtClean="0"/>
              <a:t>1.</a:t>
            </a:r>
          </a:p>
          <a:p>
            <a:r>
              <a:rPr lang="en-US" baseline="0" dirty="0" smtClean="0"/>
              <a:t>2.</a:t>
            </a:r>
          </a:p>
          <a:p>
            <a:r>
              <a:rPr lang="en-US" baseline="0" dirty="0" smtClean="0"/>
              <a:t>3.</a:t>
            </a:r>
          </a:p>
          <a:p>
            <a:r>
              <a:rPr lang="en-US" baseline="0" dirty="0" smtClean="0"/>
              <a:t>4.</a:t>
            </a:r>
          </a:p>
          <a:p>
            <a:r>
              <a:rPr lang="en-US" baseline="0" dirty="0" smtClean="0"/>
              <a:t>5.</a:t>
            </a:r>
          </a:p>
          <a:p>
            <a:r>
              <a:rPr lang="en-US" baseline="0" dirty="0" smtClean="0"/>
              <a:t>6.</a:t>
            </a:r>
          </a:p>
          <a:p>
            <a:endParaRPr lang="en-US" baseline="0" dirty="0" smtClean="0"/>
          </a:p>
          <a:p>
            <a:r>
              <a:rPr lang="en-US" dirty="0" smtClean="0"/>
              <a:t>So did this exercise give you</a:t>
            </a:r>
            <a:r>
              <a:rPr lang="en-US" baseline="0" dirty="0" smtClean="0"/>
              <a:t> some ideas about how to go about writing the Implementation and Results section of your reports?</a:t>
            </a: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67</a:t>
            </a:fld>
            <a:endParaRPr lang="en-US"/>
          </a:p>
        </p:txBody>
      </p:sp>
    </p:spTree>
    <p:extLst>
      <p:ext uri="{BB962C8B-B14F-4D97-AF65-F5344CB8AC3E}">
        <p14:creationId xmlns:p14="http://schemas.microsoft.com/office/powerpoint/2010/main" val="32588670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smtClean="0"/>
          </a:p>
          <a:p>
            <a:endParaRPr lang="en-US" b="1" dirty="0" smtClean="0"/>
          </a:p>
          <a:p>
            <a:r>
              <a:rPr lang="en-US" b="1" dirty="0" smtClean="0"/>
              <a:t>Strategies</a:t>
            </a:r>
            <a:r>
              <a:rPr lang="en-US" b="1" baseline="0" dirty="0" smtClean="0"/>
              <a:t> </a:t>
            </a:r>
            <a:r>
              <a:rPr lang="en-US" b="1" baseline="0" dirty="0"/>
              <a:t>for Writing – Connecting Intervention &amp; Evaluation Activities</a:t>
            </a:r>
          </a:p>
          <a:p>
            <a:endParaRPr lang="en-US" baseline="0" dirty="0"/>
          </a:p>
          <a:p>
            <a:r>
              <a:rPr lang="en-US" baseline="0" dirty="0"/>
              <a:t>In the previous section we discussed why intervention and evaluation activities are reported together and how this is different than activity write-ups.  Now we are going to talk about how you can approach the writing/reporting process.</a:t>
            </a:r>
          </a:p>
          <a:p>
            <a:endParaRPr lang="en-US" baseline="0" dirty="0"/>
          </a:p>
          <a:p>
            <a:r>
              <a:rPr lang="en-US" baseline="0" dirty="0"/>
              <a:t>Up to this point, writing the Final Evaluation Report could essentially be a one-person activity.  Often, the evaluator wrote the whole final evaluation report, doing their magic and producing a summary of the intervention activities and evaluation activities.  Or sometimes, writing was shared between the project director and the evaluator.</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77561CC-E3F1-4E3F-AC42-8485D4231F74}" type="slidenum">
              <a:rPr lang="en-US" smtClean="0"/>
              <a:t>68</a:t>
            </a:fld>
            <a:endParaRPr lang="en-US"/>
          </a:p>
        </p:txBody>
      </p:sp>
    </p:spTree>
    <p:extLst>
      <p:ext uri="{BB962C8B-B14F-4D97-AF65-F5344CB8AC3E}">
        <p14:creationId xmlns:p14="http://schemas.microsoft.com/office/powerpoint/2010/main" val="25129515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06902">
              <a:defRPr/>
            </a:pPr>
            <a:r>
              <a:rPr lang="en-US" b="1" baseline="0" dirty="0" smtClean="0"/>
              <a:t> </a:t>
            </a:r>
            <a:endParaRPr lang="en-US" b="1" baseline="0" dirty="0" smtClean="0"/>
          </a:p>
          <a:p>
            <a:pPr defTabSz="906902">
              <a:defRPr/>
            </a:pPr>
            <a:endParaRPr lang="en-US" b="1" baseline="0" dirty="0" smtClean="0"/>
          </a:p>
          <a:p>
            <a:pPr defTabSz="906902">
              <a:defRPr/>
            </a:pPr>
            <a:r>
              <a:rPr lang="en-US" baseline="0" dirty="0" smtClean="0"/>
              <a:t>As you learned in the previous sections, the new Tell Your Story Guidelines have changed the sport.   For that reason, you won’t be summarizing a list of intervention activities that the project director could write as has been done in the past.  Nor will there be a detailed emphasis on evaluation methodology and results that only the evaluator can do.  Instead, there is a chronology of intervention and activities woven together.  This means, you will have to figure out a new way to complete the final evaluation report document.   </a:t>
            </a:r>
          </a:p>
          <a:p>
            <a:endParaRPr lang="en-US" baseline="0" dirty="0"/>
          </a:p>
        </p:txBody>
      </p:sp>
      <p:sp>
        <p:nvSpPr>
          <p:cNvPr id="4" name="Slide Number Placeholder 3"/>
          <p:cNvSpPr>
            <a:spLocks noGrp="1"/>
          </p:cNvSpPr>
          <p:nvPr>
            <p:ph type="sldNum" sz="quarter" idx="10"/>
          </p:nvPr>
        </p:nvSpPr>
        <p:spPr/>
        <p:txBody>
          <a:bodyPr/>
          <a:lstStyle/>
          <a:p>
            <a:fld id="{B77561CC-E3F1-4E3F-AC42-8485D4231F74}" type="slidenum">
              <a:rPr lang="en-US" smtClean="0"/>
              <a:t>69</a:t>
            </a:fld>
            <a:endParaRPr lang="en-US"/>
          </a:p>
        </p:txBody>
      </p:sp>
    </p:spTree>
    <p:extLst>
      <p:ext uri="{BB962C8B-B14F-4D97-AF65-F5344CB8AC3E}">
        <p14:creationId xmlns:p14="http://schemas.microsoft.com/office/powerpoint/2010/main" val="128676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endParaRPr lang="en-US" baseline="0" dirty="0" smtClean="0"/>
          </a:p>
          <a:p>
            <a:r>
              <a:rPr lang="en-US" dirty="0" smtClean="0"/>
              <a:t>The second blank is CONNECTIVITY</a:t>
            </a:r>
            <a:endParaRPr lang="en-US" dirty="0"/>
          </a:p>
          <a:p>
            <a:endParaRPr lang="en-US" baseline="0" dirty="0"/>
          </a:p>
          <a:p>
            <a:r>
              <a:rPr lang="en-US" baseline="0" dirty="0"/>
              <a:t>FERs should provide the connectivity from where your program started, where it ended up, and all the steps, missteps, successes, challenges, and everything in the middle that got you where you ended up.  It should really be a historical record and roadmap for your organization as well as your colleagues that may want to work in the same area so that they can learn from your experiences.</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22367E25-958B-4835-9F62-6B96878057B0}" type="slidenum">
              <a:rPr lang="en-US" smtClean="0"/>
              <a:t>7</a:t>
            </a:fld>
            <a:endParaRPr lang="en-US"/>
          </a:p>
        </p:txBody>
      </p:sp>
    </p:spTree>
    <p:extLst>
      <p:ext uri="{BB962C8B-B14F-4D97-AF65-F5344CB8AC3E}">
        <p14:creationId xmlns:p14="http://schemas.microsoft.com/office/powerpoint/2010/main" val="40977509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smtClean="0"/>
          </a:p>
          <a:p>
            <a:endParaRPr lang="en-US" b="0" dirty="0"/>
          </a:p>
          <a:p>
            <a:r>
              <a:rPr lang="en-US" b="1" dirty="0"/>
              <a:t>Strategies</a:t>
            </a:r>
            <a:r>
              <a:rPr lang="en-US" b="1" baseline="0" dirty="0"/>
              <a:t> for Writing – Connecting Intervention &amp; Evaluation Activities</a:t>
            </a:r>
          </a:p>
          <a:p>
            <a:endParaRPr lang="en-US" baseline="0" dirty="0"/>
          </a:p>
          <a:p>
            <a:r>
              <a:rPr lang="en-US" baseline="0" dirty="0"/>
              <a:t>So, let’s talk strategy.</a:t>
            </a:r>
          </a:p>
          <a:p>
            <a:endParaRPr lang="en-US" baseline="0" dirty="0"/>
          </a:p>
          <a:p>
            <a:r>
              <a:rPr lang="en-US" baseline="0" dirty="0"/>
              <a:t>The first part of writing includes </a:t>
            </a:r>
            <a:r>
              <a:rPr lang="en-US" b="1" baseline="0" dirty="0"/>
              <a:t>gathering up the materials</a:t>
            </a:r>
            <a:r>
              <a:rPr lang="en-US" baseline="0" dirty="0"/>
              <a:t>. For example, you will need to get your 3-year plan, progress reports, evaluation activity writes ups and notes, and, of course, the new </a:t>
            </a:r>
            <a:r>
              <a:rPr lang="en-US" baseline="0" dirty="0" err="1"/>
              <a:t>TYS</a:t>
            </a:r>
            <a:r>
              <a:rPr lang="en-US" baseline="0" dirty="0"/>
              <a:t> Guidelines.</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77561CC-E3F1-4E3F-AC42-8485D4231F74}" type="slidenum">
              <a:rPr lang="en-US" smtClean="0"/>
              <a:t>70</a:t>
            </a:fld>
            <a:endParaRPr lang="en-US"/>
          </a:p>
        </p:txBody>
      </p:sp>
    </p:spTree>
    <p:extLst>
      <p:ext uri="{BB962C8B-B14F-4D97-AF65-F5344CB8AC3E}">
        <p14:creationId xmlns:p14="http://schemas.microsoft.com/office/powerpoint/2010/main" val="25915313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31660">
              <a:defRPr/>
            </a:pPr>
            <a:r>
              <a:rPr lang="en-US" b="1" dirty="0" smtClean="0"/>
              <a:t> </a:t>
            </a:r>
            <a:endParaRPr lang="en-US" b="1" dirty="0" smtClean="0"/>
          </a:p>
          <a:p>
            <a:pPr defTabSz="931660">
              <a:defRPr/>
            </a:pPr>
            <a:endParaRPr lang="en-US" baseline="0" dirty="0" smtClean="0"/>
          </a:p>
          <a:p>
            <a:pPr defTabSz="931660">
              <a:defRPr/>
            </a:pPr>
            <a:r>
              <a:rPr lang="en-US" baseline="0" dirty="0" smtClean="0"/>
              <a:t>Then you will have to pull together the chronology, which means a conversation will need to happen between the evaluator and the project staff to identify KEY intervention and evaluation activities, as well as successes and challenges during the 3 year SOW.  Here you are working together to conduct a review and look back over the 3-year scope of work to determine the sequence of events, as well as identify the key elements to include in the final evaluation report.</a:t>
            </a:r>
          </a:p>
          <a:p>
            <a:endParaRPr lang="en-US" baseline="0" dirty="0"/>
          </a:p>
        </p:txBody>
      </p:sp>
      <p:sp>
        <p:nvSpPr>
          <p:cNvPr id="4" name="Slide Number Placeholder 3"/>
          <p:cNvSpPr>
            <a:spLocks noGrp="1"/>
          </p:cNvSpPr>
          <p:nvPr>
            <p:ph type="sldNum" sz="quarter" idx="10"/>
          </p:nvPr>
        </p:nvSpPr>
        <p:spPr/>
        <p:txBody>
          <a:bodyPr/>
          <a:lstStyle/>
          <a:p>
            <a:fld id="{B77561CC-E3F1-4E3F-AC42-8485D4231F74}" type="slidenum">
              <a:rPr lang="en-US" smtClean="0"/>
              <a:t>71</a:t>
            </a:fld>
            <a:endParaRPr lang="en-US"/>
          </a:p>
        </p:txBody>
      </p:sp>
    </p:spTree>
    <p:extLst>
      <p:ext uri="{BB962C8B-B14F-4D97-AF65-F5344CB8AC3E}">
        <p14:creationId xmlns:p14="http://schemas.microsoft.com/office/powerpoint/2010/main" val="11393155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dirty="0"/>
          </a:p>
          <a:p>
            <a:endParaRPr lang="en-US" dirty="0"/>
          </a:p>
          <a:p>
            <a:r>
              <a:rPr lang="en-US" dirty="0"/>
              <a:t>As the first step, you will need to populate the DataViz Chronology.  </a:t>
            </a:r>
            <a:endParaRPr lang="en-US" dirty="0" smtClean="0"/>
          </a:p>
          <a:p>
            <a:endParaRPr lang="en-US" dirty="0" smtClean="0"/>
          </a:p>
          <a:p>
            <a:r>
              <a:rPr lang="en-US" dirty="0" smtClean="0"/>
              <a:t>The</a:t>
            </a:r>
            <a:r>
              <a:rPr lang="en-US" baseline="0" dirty="0" smtClean="0"/>
              <a:t> </a:t>
            </a:r>
            <a:r>
              <a:rPr lang="en-US" baseline="0" dirty="0"/>
              <a:t>Project Director or the Evaluator can prepopulate the DataViz Chronology tool in advance of a joint meeting.   This way, you can focus together on clarifying the information you have and identifying what’s missing.  You can confirm the timing of KEY events and focus your discussion on what was effective, where there were hiccups and what that means for your project moving forward.</a:t>
            </a:r>
          </a:p>
          <a:p>
            <a:endParaRPr lang="en-US" baseline="0" dirty="0"/>
          </a:p>
          <a:p>
            <a:r>
              <a:rPr lang="en-US" baseline="0" dirty="0"/>
              <a:t>As I mentioned, this is one possible approach.  You may have other ideas how to build this chronology</a:t>
            </a:r>
            <a:r>
              <a:rPr lang="en-US" baseline="0" dirty="0" smtClean="0"/>
              <a:t>.</a:t>
            </a:r>
          </a:p>
          <a:p>
            <a:endParaRPr lang="en-US" dirty="0"/>
          </a:p>
          <a:p>
            <a:r>
              <a:rPr lang="en-US" dirty="0"/>
              <a:t>As </a:t>
            </a:r>
            <a:r>
              <a:rPr lang="en-US" dirty="0" smtClean="0"/>
              <a:t>  </a:t>
            </a:r>
            <a:r>
              <a:rPr lang="en-US" dirty="0"/>
              <a:t>mentioned yesterday, this is available as a template that you can also use in your report.  It’s readily available in Word, so we don’t take credit for this, but we do have a file to make it a little easier for you to use.</a:t>
            </a:r>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72</a:t>
            </a:fld>
            <a:endParaRPr lang="en-US"/>
          </a:p>
        </p:txBody>
      </p:sp>
    </p:spTree>
    <p:extLst>
      <p:ext uri="{BB962C8B-B14F-4D97-AF65-F5344CB8AC3E}">
        <p14:creationId xmlns:p14="http://schemas.microsoft.com/office/powerpoint/2010/main" val="39264810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0" dirty="0">
              <a:solidFill>
                <a:srgbClr val="FF0000"/>
              </a:solidFill>
            </a:endParaRPr>
          </a:p>
          <a:p>
            <a:endParaRPr lang="en-US" baseline="0" dirty="0" smtClean="0"/>
          </a:p>
          <a:p>
            <a:r>
              <a:rPr lang="en-US" baseline="0" dirty="0" smtClean="0"/>
              <a:t>Again, during the training we had an activity here, but we’ll discuss as a larger group instead.</a:t>
            </a:r>
          </a:p>
          <a:p>
            <a:endParaRPr lang="en-US" dirty="0"/>
          </a:p>
          <a:p>
            <a:r>
              <a:rPr lang="en-US" dirty="0"/>
              <a:t>Based</a:t>
            </a:r>
            <a:r>
              <a:rPr lang="en-US" baseline="0" dirty="0"/>
              <a:t> on what you’ve learned thus far, </a:t>
            </a:r>
            <a:r>
              <a:rPr lang="en-US" dirty="0"/>
              <a:t>who</a:t>
            </a:r>
            <a:r>
              <a:rPr lang="en-US" baseline="0" dirty="0"/>
              <a:t> needs to be involved in the writing process?  And, who will write what pieces?</a:t>
            </a:r>
          </a:p>
          <a:p>
            <a:endParaRPr lang="en-US" baseline="0" dirty="0" smtClean="0"/>
          </a:p>
          <a:p>
            <a:r>
              <a:rPr lang="en-US" baseline="0" dirty="0" smtClean="0"/>
              <a:t>What </a:t>
            </a:r>
            <a:r>
              <a:rPr lang="en-US" baseline="0" dirty="0"/>
              <a:t>pieces of information need to be included? And how will you get ready for the actual writing?</a:t>
            </a:r>
          </a:p>
          <a:p>
            <a:endParaRPr lang="en-US" baseline="0" dirty="0" smtClean="0"/>
          </a:p>
          <a:p>
            <a:r>
              <a:rPr lang="en-US" baseline="0" dirty="0" smtClean="0"/>
              <a:t>And </a:t>
            </a:r>
            <a:r>
              <a:rPr lang="en-US" baseline="0" dirty="0"/>
              <a:t>what strategies could be used to integrate intervention with evaluation activities?  Is there a strategy that you would like to try?</a:t>
            </a:r>
          </a:p>
          <a:p>
            <a:endParaRPr lang="en-US" baseline="0" dirty="0"/>
          </a:p>
          <a:p>
            <a:r>
              <a:rPr lang="en-US" dirty="0" smtClean="0"/>
              <a:t>Either</a:t>
            </a:r>
            <a:r>
              <a:rPr lang="en-US" baseline="0" dirty="0" smtClean="0"/>
              <a:t> in the </a:t>
            </a:r>
            <a:r>
              <a:rPr lang="en-US" baseline="0" dirty="0" err="1" smtClean="0"/>
              <a:t>chatbox</a:t>
            </a:r>
            <a:r>
              <a:rPr lang="en-US" baseline="0" dirty="0" smtClean="0"/>
              <a:t> or by dialing *7 to unmute yourselves</a:t>
            </a:r>
          </a:p>
          <a:p>
            <a:endParaRPr lang="en-US" baseline="0" dirty="0" smtClean="0"/>
          </a:p>
          <a:p>
            <a:r>
              <a:rPr lang="en-US" baseline="0" dirty="0" smtClean="0"/>
              <a:t>Give us your best idea in response to any of the 3 questions you see on the slide.</a:t>
            </a:r>
          </a:p>
          <a:p>
            <a:endParaRPr lang="en-US" baseline="0" dirty="0" smtClean="0"/>
          </a:p>
          <a:p>
            <a:r>
              <a:rPr lang="en-US" baseline="0" dirty="0" smtClean="0"/>
              <a:t>Given that the intervention and evaluation activities will now be woven together, rather than reported, separately, how will you manage writing this differently?</a:t>
            </a:r>
          </a:p>
          <a:p>
            <a:r>
              <a:rPr lang="en-US" baseline="0" dirty="0" smtClean="0"/>
              <a:t>How will you get ready for the actual writing?</a:t>
            </a:r>
          </a:p>
          <a:p>
            <a:r>
              <a:rPr lang="en-US" baseline="0" dirty="0" smtClean="0"/>
              <a:t>Who will write what pieces?</a:t>
            </a:r>
          </a:p>
          <a:p>
            <a:r>
              <a:rPr lang="en-US" baseline="0" dirty="0" smtClean="0"/>
              <a:t>What are some other strategies that you want to try?</a:t>
            </a:r>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73</a:t>
            </a:fld>
            <a:endParaRPr lang="en-US"/>
          </a:p>
        </p:txBody>
      </p:sp>
    </p:spTree>
    <p:extLst>
      <p:ext uri="{BB962C8B-B14F-4D97-AF65-F5344CB8AC3E}">
        <p14:creationId xmlns:p14="http://schemas.microsoft.com/office/powerpoint/2010/main" val="35441212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r>
              <a:rPr lang="en-US" dirty="0" smtClean="0"/>
              <a:t>This slide</a:t>
            </a:r>
            <a:r>
              <a:rPr lang="en-US" baseline="0" dirty="0" smtClean="0"/>
              <a:t> is not meant to depict what you ate for breakfast, but rather the aspect of weighing, or assessing different tactics—which is what the Conclusions and Recommendations section of the report  is all about.</a:t>
            </a:r>
            <a:endParaRPr lang="en-US" dirty="0"/>
          </a:p>
          <a:p>
            <a:endParaRPr lang="en-US" b="1" dirty="0"/>
          </a:p>
        </p:txBody>
      </p:sp>
      <p:sp>
        <p:nvSpPr>
          <p:cNvPr id="4" name="Slide Number Placeholder 3"/>
          <p:cNvSpPr>
            <a:spLocks noGrp="1"/>
          </p:cNvSpPr>
          <p:nvPr>
            <p:ph type="sldNum" sz="quarter" idx="10"/>
          </p:nvPr>
        </p:nvSpPr>
        <p:spPr/>
        <p:txBody>
          <a:bodyPr/>
          <a:lstStyle/>
          <a:p>
            <a:fld id="{B77561CC-E3F1-4E3F-AC42-8485D4231F74}" type="slidenum">
              <a:rPr lang="en-US" smtClean="0"/>
              <a:t>74</a:t>
            </a:fld>
            <a:endParaRPr lang="en-US"/>
          </a:p>
        </p:txBody>
      </p:sp>
    </p:spTree>
    <p:extLst>
      <p:ext uri="{BB962C8B-B14F-4D97-AF65-F5344CB8AC3E}">
        <p14:creationId xmlns:p14="http://schemas.microsoft.com/office/powerpoint/2010/main" val="7403698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r>
              <a:rPr lang="en-US" dirty="0" smtClean="0"/>
              <a:t>As we’ve said all along,</a:t>
            </a:r>
            <a:r>
              <a:rPr lang="en-US" baseline="0" dirty="0" smtClean="0"/>
              <a:t> a primary purpose of the report is to document the directions your project took in working toward the goal of this objective.  For reading flow, begin the section by restating the objective and whether or not it was achieved.  Then assess the utility of the activities that proved to be instrumental – either in terms of being an essential foundation for next steps OR because it failed to achieve what you expected.</a:t>
            </a:r>
            <a:endParaRPr lang="en-US"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75</a:t>
            </a:fld>
            <a:endParaRPr lang="en-US"/>
          </a:p>
        </p:txBody>
      </p:sp>
    </p:spTree>
    <p:extLst>
      <p:ext uri="{BB962C8B-B14F-4D97-AF65-F5344CB8AC3E}">
        <p14:creationId xmlns:p14="http://schemas.microsoft.com/office/powerpoint/2010/main" val="13617302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r>
              <a:rPr lang="en-US" dirty="0" smtClean="0"/>
              <a:t>A</a:t>
            </a:r>
            <a:r>
              <a:rPr lang="en-US" baseline="0" dirty="0" smtClean="0"/>
              <a:t> good report creates a roadmap for how your project began at point A and ended up where it did.  The conclusions section is where you assess how beneficial the approaches and strategies proved to be in moving toward the objective.  It’s the place where you can recommend some shortcuts or alternative routes to avoid roadblocks.  The text should include assessment as well as recommendations for how to do things differently.  Recommendations should be specific, concrete and offer practical advice to follow.  Avoid generic or obvious statements like “Incorporate youth in activities.”  Instead, transform this into an Aha! statement like: Policymaker informants said that council members respond better to presentations made by youth than adults because “No one wants to be the jerk who says ‘No’ to a kid.  Train a dedicated core of youth volunteers to be spokespersons who can give a personal face to the issue you are asking policymakers to consider.” </a:t>
            </a:r>
            <a:endParaRPr lang="en-US"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76</a:t>
            </a:fld>
            <a:endParaRPr lang="en-US"/>
          </a:p>
        </p:txBody>
      </p:sp>
    </p:spTree>
    <p:extLst>
      <p:ext uri="{BB962C8B-B14F-4D97-AF65-F5344CB8AC3E}">
        <p14:creationId xmlns:p14="http://schemas.microsoft.com/office/powerpoint/2010/main" val="33855336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  </a:t>
            </a:r>
            <a:endParaRPr lang="en-US" b="1" dirty="0" smtClean="0"/>
          </a:p>
          <a:p>
            <a:r>
              <a:rPr lang="en-US" dirty="0" smtClean="0"/>
              <a:t>Because</a:t>
            </a:r>
            <a:r>
              <a:rPr lang="en-US" baseline="0" dirty="0" smtClean="0"/>
              <a:t> people at our in person training struggled a bit to differentiate between assessment statements/conclusions vs. recommendations, here is a summary of the key differences or roles each component of this section plays.</a:t>
            </a:r>
          </a:p>
          <a:p>
            <a:endParaRPr lang="en-US" baseline="0" dirty="0" smtClean="0"/>
          </a:p>
          <a:p>
            <a:r>
              <a:rPr lang="en-US" dirty="0" smtClean="0"/>
              <a:t>In</a:t>
            </a:r>
            <a:r>
              <a:rPr lang="en-US" baseline="0" dirty="0" smtClean="0"/>
              <a:t> this section, the project should weigh or assess the impact or effectiveness of key activities.  </a:t>
            </a:r>
            <a:r>
              <a:rPr lang="en-US" dirty="0" smtClean="0"/>
              <a:t>Draw</a:t>
            </a:r>
            <a:r>
              <a:rPr lang="en-US" baseline="0" dirty="0" smtClean="0"/>
              <a:t> some conclusions about the value of key activities/tactics/strategies for this objective– which ones turned out to be useful in the effort toward the objective?  Which less so?  Which worked really well?  Which ones failed?  Explain the factors/reasons for these successes or failures?  </a:t>
            </a:r>
          </a:p>
          <a:p>
            <a:endParaRPr lang="en-US" baseline="0" dirty="0" smtClean="0"/>
          </a:p>
          <a:p>
            <a:r>
              <a:rPr lang="en-US" baseline="0" dirty="0" smtClean="0"/>
              <a:t>Next, what recommendations could the project make for next time or for others to follow.  What specific advice could you provide about which activities or strategies to replicate?  What could be done differently/better next time?  Make your recommendations as concrete and practical as possible.</a:t>
            </a: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77</a:t>
            </a:fld>
            <a:endParaRPr lang="en-US"/>
          </a:p>
        </p:txBody>
      </p:sp>
    </p:spTree>
    <p:extLst>
      <p:ext uri="{BB962C8B-B14F-4D97-AF65-F5344CB8AC3E}">
        <p14:creationId xmlns:p14="http://schemas.microsoft.com/office/powerpoint/2010/main" val="12432020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  </a:t>
            </a:r>
            <a:endParaRPr lang="en-US" b="1" dirty="0" smtClean="0"/>
          </a:p>
          <a:p>
            <a:r>
              <a:rPr lang="en-US" dirty="0" smtClean="0"/>
              <a:t>Here</a:t>
            </a:r>
            <a:r>
              <a:rPr lang="en-US" baseline="0" dirty="0" smtClean="0"/>
              <a:t> are two examples – the first is a conclusion that assesses the effectiveness of their media strategy.  It also attempts to explain why this media activity was not as impactful as originally hoped.  The second is a recommendation we offer to projects after discussing writing strategies in the training.  Notice that it is specific and offers concrete advice for steps for anyone to follow.</a:t>
            </a: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78</a:t>
            </a:fld>
            <a:endParaRPr lang="en-US"/>
          </a:p>
        </p:txBody>
      </p:sp>
    </p:spTree>
    <p:extLst>
      <p:ext uri="{BB962C8B-B14F-4D97-AF65-F5344CB8AC3E}">
        <p14:creationId xmlns:p14="http://schemas.microsoft.com/office/powerpoint/2010/main" val="4466110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r>
              <a:rPr lang="en-US" dirty="0" smtClean="0"/>
              <a:t>SO let’s practice</a:t>
            </a:r>
            <a:r>
              <a:rPr lang="en-US" baseline="0" dirty="0" smtClean="0"/>
              <a:t> writing useful, specific, concrete recommendations.</a:t>
            </a:r>
          </a:p>
          <a:p>
            <a:r>
              <a:rPr lang="en-US" baseline="0" dirty="0" smtClean="0"/>
              <a:t>Think of a time when</a:t>
            </a:r>
          </a:p>
          <a:p>
            <a:endParaRPr lang="en-US" baseline="0" dirty="0" smtClean="0"/>
          </a:p>
          <a:p>
            <a:r>
              <a:rPr lang="en-US" baseline="0" dirty="0" smtClean="0"/>
              <a:t>Don’t wait until the end.  Meet with staff regularly to find out what happened, what worked/didn’t, what strategies need to be tweaked, etc.  Document results and outcomes and recommendations as they’re happening and keep it in a document for organizational history, so when it comes to writing, it’s all right there.</a:t>
            </a:r>
            <a:endParaRPr lang="en-US" dirty="0"/>
          </a:p>
          <a:p>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79</a:t>
            </a:fld>
            <a:endParaRPr lang="en-US"/>
          </a:p>
        </p:txBody>
      </p:sp>
    </p:spTree>
    <p:extLst>
      <p:ext uri="{BB962C8B-B14F-4D97-AF65-F5344CB8AC3E}">
        <p14:creationId xmlns:p14="http://schemas.microsoft.com/office/powerpoint/2010/main" val="144926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endParaRPr lang="en-US" dirty="0"/>
          </a:p>
          <a:p>
            <a:r>
              <a:rPr lang="en-US" dirty="0"/>
              <a:t>And our third theme is cultural competency.  If this term</a:t>
            </a:r>
            <a:r>
              <a:rPr lang="en-US" baseline="0" dirty="0"/>
              <a:t> is a little daunting or abstract to you, then you can think of it as tailoring to your audience.  It’s not just referring to race/ethnicity cultures, but any cultures, like sports cultures –  if I asked you talk with your table about football, you might talk about what these players are doing on the left…or you might talk about what they’re doing on the right.  And those are two very different concepts with very different rules and fan bases!</a:t>
            </a:r>
          </a:p>
          <a:p>
            <a:endParaRPr lang="en-US" baseline="0" dirty="0"/>
          </a:p>
          <a:p>
            <a:r>
              <a:rPr lang="en-US" baseline="0" dirty="0"/>
              <a:t>And in the context of writing FERs, users of FERs want to know what you did in your communities in particular that were successful or challenging.  We want to know about your cultural competency strategies or the ways in which you tailored your outreach, education, data collection, analysis, presentations, and everything else so that it will resonate </a:t>
            </a:r>
            <a:r>
              <a:rPr lang="en-US" dirty="0"/>
              <a:t>and </a:t>
            </a:r>
            <a:r>
              <a:rPr lang="en-US" baseline="0" dirty="0"/>
              <a:t>work in your specific communities</a:t>
            </a:r>
            <a:r>
              <a:rPr lang="en-US" baseline="0" dirty="0" smtClean="0"/>
              <a:t>.</a:t>
            </a:r>
          </a:p>
          <a:p>
            <a:endParaRPr lang="en-US" dirty="0"/>
          </a:p>
          <a:p>
            <a:r>
              <a:rPr lang="en-US" dirty="0" smtClean="0"/>
              <a:t>CULTURAL COMPETENCY is the third blank</a:t>
            </a:r>
            <a:endParaRPr lang="en-US" dirty="0"/>
          </a:p>
        </p:txBody>
      </p:sp>
      <p:sp>
        <p:nvSpPr>
          <p:cNvPr id="4" name="Slide Number Placeholder 3"/>
          <p:cNvSpPr>
            <a:spLocks noGrp="1"/>
          </p:cNvSpPr>
          <p:nvPr>
            <p:ph type="sldNum" sz="quarter" idx="10"/>
          </p:nvPr>
        </p:nvSpPr>
        <p:spPr/>
        <p:txBody>
          <a:bodyPr/>
          <a:lstStyle/>
          <a:p>
            <a:fld id="{22367E25-958B-4835-9F62-6B96878057B0}" type="slidenum">
              <a:rPr lang="en-US" smtClean="0"/>
              <a:t>8</a:t>
            </a:fld>
            <a:endParaRPr lang="en-US"/>
          </a:p>
        </p:txBody>
      </p:sp>
    </p:spTree>
    <p:extLst>
      <p:ext uri="{BB962C8B-B14F-4D97-AF65-F5344CB8AC3E}">
        <p14:creationId xmlns:p14="http://schemas.microsoft.com/office/powerpoint/2010/main" val="29445171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a:p>
            <a:r>
              <a:rPr lang="en-US" baseline="0" dirty="0" smtClean="0"/>
              <a:t>Now write that up in 1-3 sentences as a specific recommendation that someone else could follow.  Have a partner review it to see if it is clear and specific enough to be helpful.</a:t>
            </a:r>
          </a:p>
          <a:p>
            <a:endParaRPr lang="en-US" baseline="0" dirty="0" smtClean="0"/>
          </a:p>
          <a:p>
            <a:r>
              <a:rPr lang="en-US" baseline="0" dirty="0" smtClean="0"/>
              <a:t>DEBRIEF</a:t>
            </a:r>
          </a:p>
          <a:p>
            <a:r>
              <a:rPr lang="en-US" baseline="0" dirty="0" smtClean="0"/>
              <a:t>How easy or difficult was it to write a specific, concrete recommendation?  Ask a few people to share.  Ask the group, is </a:t>
            </a:r>
            <a:r>
              <a:rPr lang="en-US" baseline="0" dirty="0" err="1" smtClean="0"/>
              <a:t>is</a:t>
            </a:r>
            <a:r>
              <a:rPr lang="en-US" baseline="0" dirty="0" smtClean="0"/>
              <a:t> specific, concrete, an AHA!?</a:t>
            </a: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80</a:t>
            </a:fld>
            <a:endParaRPr lang="en-US"/>
          </a:p>
        </p:txBody>
      </p:sp>
    </p:spTree>
    <p:extLst>
      <p:ext uri="{BB962C8B-B14F-4D97-AF65-F5344CB8AC3E}">
        <p14:creationId xmlns:p14="http://schemas.microsoft.com/office/powerpoint/2010/main" val="22440729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smtClean="0"/>
          </a:p>
          <a:p>
            <a:endParaRPr lang="en-US" b="1" dirty="0"/>
          </a:p>
          <a:p>
            <a:r>
              <a:rPr lang="en-US" dirty="0" smtClean="0"/>
              <a:t>Packet 2 has the answer keys to all of the worksheets, including more details on the differences by section with this new iteration.</a:t>
            </a:r>
          </a:p>
          <a:p>
            <a:endParaRPr lang="en-US" dirty="0"/>
          </a:p>
          <a:p>
            <a:endParaRPr lang="en-US" dirty="0" smtClean="0"/>
          </a:p>
          <a:p>
            <a:r>
              <a:rPr lang="en-US" dirty="0" smtClean="0"/>
              <a:t>So take a look at the answer key for a ton of information.  And take a look – if you have other important points to add, please let us know so we can include that in our resources.</a:t>
            </a:r>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81</a:t>
            </a:fld>
            <a:endParaRPr lang="en-US"/>
          </a:p>
        </p:txBody>
      </p:sp>
    </p:spTree>
    <p:extLst>
      <p:ext uri="{BB962C8B-B14F-4D97-AF65-F5344CB8AC3E}">
        <p14:creationId xmlns:p14="http://schemas.microsoft.com/office/powerpoint/2010/main" val="18291228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r>
              <a:rPr lang="en-US" b="1" dirty="0" smtClean="0"/>
              <a:t> </a:t>
            </a:r>
            <a:endParaRPr lang="en-US" b="1" dirty="0"/>
          </a:p>
        </p:txBody>
      </p:sp>
      <p:sp>
        <p:nvSpPr>
          <p:cNvPr id="4" name="Slide Number Placeholder 3"/>
          <p:cNvSpPr>
            <a:spLocks noGrp="1"/>
          </p:cNvSpPr>
          <p:nvPr>
            <p:ph type="sldNum" sz="quarter" idx="10"/>
          </p:nvPr>
        </p:nvSpPr>
        <p:spPr/>
        <p:txBody>
          <a:bodyPr/>
          <a:lstStyle/>
          <a:p>
            <a:fld id="{B77561CC-E3F1-4E3F-AC42-8485D4231F74}" type="slidenum">
              <a:rPr lang="en-US" smtClean="0"/>
              <a:t>82</a:t>
            </a:fld>
            <a:endParaRPr lang="en-US"/>
          </a:p>
        </p:txBody>
      </p:sp>
    </p:spTree>
    <p:extLst>
      <p:ext uri="{BB962C8B-B14F-4D97-AF65-F5344CB8AC3E}">
        <p14:creationId xmlns:p14="http://schemas.microsoft.com/office/powerpoint/2010/main" val="18291228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31660">
              <a:defRPr/>
            </a:pPr>
            <a:r>
              <a:rPr lang="en-US" b="1" dirty="0" smtClean="0"/>
              <a:t> </a:t>
            </a:r>
            <a:endParaRPr lang="en-US" b="1" dirty="0" smtClean="0"/>
          </a:p>
          <a:p>
            <a:pPr defTabSz="931660">
              <a:defRPr/>
            </a:pPr>
            <a:endParaRPr lang="en-US" b="0" dirty="0" smtClean="0"/>
          </a:p>
          <a:p>
            <a:pPr defTabSz="931660">
              <a:defRPr/>
            </a:pPr>
            <a:r>
              <a:rPr lang="en-US" b="0" dirty="0" smtClean="0"/>
              <a:t>Please</a:t>
            </a:r>
            <a:r>
              <a:rPr lang="en-US" b="0" baseline="0" dirty="0" smtClean="0"/>
              <a:t> fill out your evaluations, which will be sent via email.  We really want your honest, candid feedback so we can improve future trainings and resources that we develop for you.</a:t>
            </a:r>
            <a:endParaRPr lang="en-US" b="0" dirty="0" smtClean="0"/>
          </a:p>
          <a:p>
            <a:endParaRPr lang="en-US" b="0" dirty="0"/>
          </a:p>
        </p:txBody>
      </p:sp>
      <p:sp>
        <p:nvSpPr>
          <p:cNvPr id="4" name="Slide Number Placeholder 3"/>
          <p:cNvSpPr>
            <a:spLocks noGrp="1"/>
          </p:cNvSpPr>
          <p:nvPr>
            <p:ph type="sldNum" sz="quarter" idx="10"/>
          </p:nvPr>
        </p:nvSpPr>
        <p:spPr/>
        <p:txBody>
          <a:bodyPr/>
          <a:lstStyle/>
          <a:p>
            <a:fld id="{B77561CC-E3F1-4E3F-AC42-8485D4231F74}" type="slidenum">
              <a:rPr lang="en-US" smtClean="0"/>
              <a:t>83</a:t>
            </a:fld>
            <a:endParaRPr lang="en-US"/>
          </a:p>
        </p:txBody>
      </p:sp>
    </p:spTree>
    <p:extLst>
      <p:ext uri="{BB962C8B-B14F-4D97-AF65-F5344CB8AC3E}">
        <p14:creationId xmlns:p14="http://schemas.microsoft.com/office/powerpoint/2010/main" val="792794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492125"/>
            <a:ext cx="5578475" cy="3138488"/>
          </a:xfrm>
        </p:spPr>
      </p:sp>
      <p:sp>
        <p:nvSpPr>
          <p:cNvPr id="3" name="Notes Placeholder 2"/>
          <p:cNvSpPr>
            <a:spLocks noGrp="1"/>
          </p:cNvSpPr>
          <p:nvPr>
            <p:ph type="body" idx="1"/>
          </p:nvPr>
        </p:nvSpPr>
        <p:spPr/>
        <p:txBody>
          <a:bodyPr/>
          <a:lstStyle/>
          <a:p>
            <a:pPr defTabSz="931660">
              <a:defRPr/>
            </a:pPr>
            <a:r>
              <a:rPr lang="en-US" b="1" dirty="0" smtClean="0"/>
              <a:t> </a:t>
            </a:r>
            <a:endParaRPr lang="en-US" b="0" dirty="0"/>
          </a:p>
          <a:p>
            <a:pPr lvl="0"/>
            <a:endParaRPr lang="en-US" dirty="0"/>
          </a:p>
          <a:p>
            <a:pPr lvl="0"/>
            <a:r>
              <a:rPr lang="en-US" dirty="0" smtClean="0"/>
              <a:t>With</a:t>
            </a:r>
            <a:r>
              <a:rPr lang="en-US" baseline="0" dirty="0" smtClean="0"/>
              <a:t> those three themes in mind, let’s get into it!</a:t>
            </a:r>
          </a:p>
          <a:p>
            <a:pPr lvl="0"/>
            <a:endParaRPr lang="en-US" baseline="0" dirty="0" smtClean="0"/>
          </a:p>
          <a:p>
            <a:pPr lvl="0"/>
            <a:r>
              <a:rPr lang="en-US" dirty="0" smtClean="0"/>
              <a:t>You </a:t>
            </a:r>
            <a:r>
              <a:rPr lang="en-US" dirty="0"/>
              <a:t>are almost to the end of the 2014-2017 scope of work.  For that reason, it is time to start thinking about reporting what you accomplished and what you learned along the way.</a:t>
            </a:r>
          </a:p>
          <a:p>
            <a:pPr lvl="0"/>
            <a:endParaRPr lang="en-US" dirty="0"/>
          </a:p>
          <a:p>
            <a:pPr lvl="0"/>
            <a:endParaRPr lang="en-US" dirty="0"/>
          </a:p>
        </p:txBody>
      </p:sp>
      <p:sp>
        <p:nvSpPr>
          <p:cNvPr id="4" name="Slide Number Placeholder 3"/>
          <p:cNvSpPr>
            <a:spLocks noGrp="1"/>
          </p:cNvSpPr>
          <p:nvPr>
            <p:ph type="sldNum" sz="quarter" idx="10"/>
          </p:nvPr>
        </p:nvSpPr>
        <p:spPr/>
        <p:txBody>
          <a:bodyPr/>
          <a:lstStyle/>
          <a:p>
            <a:fld id="{B77561CC-E3F1-4E3F-AC42-8485D4231F74}" type="slidenum">
              <a:rPr lang="en-US" smtClean="0"/>
              <a:t>9</a:t>
            </a:fld>
            <a:endParaRPr lang="en-US"/>
          </a:p>
        </p:txBody>
      </p:sp>
    </p:spTree>
    <p:extLst>
      <p:ext uri="{BB962C8B-B14F-4D97-AF65-F5344CB8AC3E}">
        <p14:creationId xmlns:p14="http://schemas.microsoft.com/office/powerpoint/2010/main" val="2611788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F9B118-215F-449B-98D5-A8DD849B549A}" type="datetimeFigureOut">
              <a:rPr lang="en-US" smtClean="0"/>
              <a:t>5/11/2017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E52B5-17E9-4FA8-ABF6-E0956BE81256}" type="slidenum">
              <a:rPr lang="en-US" smtClean="0"/>
              <a:t>‹#›</a:t>
            </a:fld>
            <a:endParaRPr lang="en-US"/>
          </a:p>
        </p:txBody>
      </p:sp>
    </p:spTree>
    <p:extLst>
      <p:ext uri="{BB962C8B-B14F-4D97-AF65-F5344CB8AC3E}">
        <p14:creationId xmlns:p14="http://schemas.microsoft.com/office/powerpoint/2010/main" val="394469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F9B118-215F-449B-98D5-A8DD849B549A}" type="datetimeFigureOut">
              <a:rPr lang="en-US" smtClean="0"/>
              <a:t>5/11/2017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E52B5-17E9-4FA8-ABF6-E0956BE81256}" type="slidenum">
              <a:rPr lang="en-US" smtClean="0"/>
              <a:t>‹#›</a:t>
            </a:fld>
            <a:endParaRPr lang="en-US"/>
          </a:p>
        </p:txBody>
      </p:sp>
    </p:spTree>
    <p:extLst>
      <p:ext uri="{BB962C8B-B14F-4D97-AF65-F5344CB8AC3E}">
        <p14:creationId xmlns:p14="http://schemas.microsoft.com/office/powerpoint/2010/main" val="1030170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F9B118-215F-449B-98D5-A8DD849B549A}" type="datetimeFigureOut">
              <a:rPr lang="en-US" smtClean="0"/>
              <a:t>5/11/2017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E52B5-17E9-4FA8-ABF6-E0956BE81256}" type="slidenum">
              <a:rPr lang="en-US" smtClean="0"/>
              <a:t>‹#›</a:t>
            </a:fld>
            <a:endParaRPr lang="en-US"/>
          </a:p>
        </p:txBody>
      </p:sp>
    </p:spTree>
    <p:extLst>
      <p:ext uri="{BB962C8B-B14F-4D97-AF65-F5344CB8AC3E}">
        <p14:creationId xmlns:p14="http://schemas.microsoft.com/office/powerpoint/2010/main" val="2903240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F9B118-215F-449B-98D5-A8DD849B549A}" type="datetimeFigureOut">
              <a:rPr lang="en-US" smtClean="0"/>
              <a:t>5/11/2017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E52B5-17E9-4FA8-ABF6-E0956BE81256}" type="slidenum">
              <a:rPr lang="en-US" smtClean="0"/>
              <a:t>‹#›</a:t>
            </a:fld>
            <a:endParaRPr lang="en-US"/>
          </a:p>
        </p:txBody>
      </p:sp>
    </p:spTree>
    <p:extLst>
      <p:ext uri="{BB962C8B-B14F-4D97-AF65-F5344CB8AC3E}">
        <p14:creationId xmlns:p14="http://schemas.microsoft.com/office/powerpoint/2010/main" val="1455920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F9B118-215F-449B-98D5-A8DD849B549A}" type="datetimeFigureOut">
              <a:rPr lang="en-US" smtClean="0"/>
              <a:t>5/11/2017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E52B5-17E9-4FA8-ABF6-E0956BE81256}" type="slidenum">
              <a:rPr lang="en-US" smtClean="0"/>
              <a:t>‹#›</a:t>
            </a:fld>
            <a:endParaRPr lang="en-US"/>
          </a:p>
        </p:txBody>
      </p:sp>
    </p:spTree>
    <p:extLst>
      <p:ext uri="{BB962C8B-B14F-4D97-AF65-F5344CB8AC3E}">
        <p14:creationId xmlns:p14="http://schemas.microsoft.com/office/powerpoint/2010/main" val="3152743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F9B118-215F-449B-98D5-A8DD849B549A}" type="datetimeFigureOut">
              <a:rPr lang="en-US" smtClean="0"/>
              <a:t>5/11/2017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E52B5-17E9-4FA8-ABF6-E0956BE81256}" type="slidenum">
              <a:rPr lang="en-US" smtClean="0"/>
              <a:t>‹#›</a:t>
            </a:fld>
            <a:endParaRPr lang="en-US"/>
          </a:p>
        </p:txBody>
      </p:sp>
    </p:spTree>
    <p:extLst>
      <p:ext uri="{BB962C8B-B14F-4D97-AF65-F5344CB8AC3E}">
        <p14:creationId xmlns:p14="http://schemas.microsoft.com/office/powerpoint/2010/main" val="3073975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F9B118-215F-449B-98D5-A8DD849B549A}" type="datetimeFigureOut">
              <a:rPr lang="en-US" smtClean="0"/>
              <a:t>5/11/2017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E52B5-17E9-4FA8-ABF6-E0956BE81256}" type="slidenum">
              <a:rPr lang="en-US" smtClean="0"/>
              <a:t>‹#›</a:t>
            </a:fld>
            <a:endParaRPr lang="en-US"/>
          </a:p>
        </p:txBody>
      </p:sp>
    </p:spTree>
    <p:extLst>
      <p:ext uri="{BB962C8B-B14F-4D97-AF65-F5344CB8AC3E}">
        <p14:creationId xmlns:p14="http://schemas.microsoft.com/office/powerpoint/2010/main" val="2989445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F9B118-215F-449B-98D5-A8DD849B549A}" type="datetimeFigureOut">
              <a:rPr lang="en-US" smtClean="0"/>
              <a:t>5/11/2017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E52B5-17E9-4FA8-ABF6-E0956BE81256}" type="slidenum">
              <a:rPr lang="en-US" smtClean="0"/>
              <a:t>‹#›</a:t>
            </a:fld>
            <a:endParaRPr lang="en-US"/>
          </a:p>
        </p:txBody>
      </p:sp>
    </p:spTree>
    <p:extLst>
      <p:ext uri="{BB962C8B-B14F-4D97-AF65-F5344CB8AC3E}">
        <p14:creationId xmlns:p14="http://schemas.microsoft.com/office/powerpoint/2010/main" val="2230177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F9B118-215F-449B-98D5-A8DD849B549A}" type="datetimeFigureOut">
              <a:rPr lang="en-US" smtClean="0"/>
              <a:t>5/11/2017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E52B5-17E9-4FA8-ABF6-E0956BE81256}" type="slidenum">
              <a:rPr lang="en-US" smtClean="0"/>
              <a:t>‹#›</a:t>
            </a:fld>
            <a:endParaRPr lang="en-US"/>
          </a:p>
        </p:txBody>
      </p:sp>
    </p:spTree>
    <p:extLst>
      <p:ext uri="{BB962C8B-B14F-4D97-AF65-F5344CB8AC3E}">
        <p14:creationId xmlns:p14="http://schemas.microsoft.com/office/powerpoint/2010/main" val="417656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F9B118-215F-449B-98D5-A8DD849B549A}" type="datetimeFigureOut">
              <a:rPr lang="en-US" smtClean="0"/>
              <a:t>5/11/2017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E52B5-17E9-4FA8-ABF6-E0956BE81256}" type="slidenum">
              <a:rPr lang="en-US" smtClean="0"/>
              <a:t>‹#›</a:t>
            </a:fld>
            <a:endParaRPr lang="en-US"/>
          </a:p>
        </p:txBody>
      </p:sp>
    </p:spTree>
    <p:extLst>
      <p:ext uri="{BB962C8B-B14F-4D97-AF65-F5344CB8AC3E}">
        <p14:creationId xmlns:p14="http://schemas.microsoft.com/office/powerpoint/2010/main" val="4151907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F9B118-215F-449B-98D5-A8DD849B549A}" type="datetimeFigureOut">
              <a:rPr lang="en-US" smtClean="0"/>
              <a:t>5/11/2017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E52B5-17E9-4FA8-ABF6-E0956BE81256}" type="slidenum">
              <a:rPr lang="en-US" smtClean="0"/>
              <a:t>‹#›</a:t>
            </a:fld>
            <a:endParaRPr lang="en-US"/>
          </a:p>
        </p:txBody>
      </p:sp>
    </p:spTree>
    <p:extLst>
      <p:ext uri="{BB962C8B-B14F-4D97-AF65-F5344CB8AC3E}">
        <p14:creationId xmlns:p14="http://schemas.microsoft.com/office/powerpoint/2010/main" val="696427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9B118-215F-449B-98D5-A8DD849B549A}" type="datetimeFigureOut">
              <a:rPr lang="en-US" smtClean="0"/>
              <a:t>5/11/2017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E52B5-17E9-4FA8-ABF6-E0956BE81256}" type="slidenum">
              <a:rPr lang="en-US" smtClean="0"/>
              <a:t>‹#›</a:t>
            </a:fld>
            <a:endParaRPr lang="en-US"/>
          </a:p>
        </p:txBody>
      </p:sp>
    </p:spTree>
    <p:extLst>
      <p:ext uri="{BB962C8B-B14F-4D97-AF65-F5344CB8AC3E}">
        <p14:creationId xmlns:p14="http://schemas.microsoft.com/office/powerpoint/2010/main" val="1242732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oleObject" Target="../embeddings/oleObject1.bin"/></Relationships>
</file>

<file path=ppt/slides/_rels/slide5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tobaccoeval.ucdavis.edu"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mailto:tobaccoeval@ucdavis.edu" TargetMode="External"/><Relationship Id="rId4" Type="http://schemas.openxmlformats.org/officeDocument/2006/relationships/hyperlink" Target="NUL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tobaccoeval.ucdavis.edu"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mailto:tobaccoeval@ucdavis.edu" TargetMode="External"/><Relationship Id="rId4" Type="http://schemas.openxmlformats.org/officeDocument/2006/relationships/hyperlink" Target="NUL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www.tobaccoeval.ucdavis.edu/"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tobaccoeval.ucdavis.edu"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mailto:tobaccoeval@ucdavis.edu" TargetMode="External"/><Relationship Id="rId4" Type="http://schemas.openxmlformats.org/officeDocument/2006/relationships/hyperlink" Target="NULL"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Users\jtreiber\AppData\Local\Microsoft\Windows\Temporary Internet Files\Content.IE5\Q1D4IOX9\typing-04083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87300" cy="6967856"/>
          </a:xfrm>
          <a:prstGeom prst="rect">
            <a:avLst/>
          </a:prstGeom>
          <a:noFill/>
          <a:effectLst>
            <a:glow rad="127000">
              <a:schemeClr val="accent1">
                <a:alpha val="49000"/>
              </a:schemeClr>
            </a:glo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89780" y="2133601"/>
            <a:ext cx="12002219" cy="968221"/>
          </a:xfrm>
          <a:noFill/>
        </p:spPr>
        <p:txBody>
          <a:bodyPr>
            <a:noAutofit/>
          </a:bodyPr>
          <a:lstStyle/>
          <a:p>
            <a:pPr algn="l"/>
            <a:r>
              <a:rPr lang="en-US" sz="6600" b="1">
                <a:solidFill>
                  <a:schemeClr val="bg1"/>
                </a:solidFill>
                <a:latin typeface="Century Gothic" panose="020B0502020202020204" pitchFamily="34" charset="0"/>
                <a:cs typeface="Times New Roman" panose="02020603050405020304" pitchFamily="18" charset="0"/>
              </a:rPr>
              <a:t>Tell Your </a:t>
            </a:r>
            <a:r>
              <a:rPr lang="en-US" sz="7200" b="1">
                <a:solidFill>
                  <a:schemeClr val="bg1"/>
                </a:solidFill>
                <a:latin typeface="Century Gothic" panose="020B0502020202020204" pitchFamily="34" charset="0"/>
                <a:cs typeface="Times New Roman" panose="02020603050405020304" pitchFamily="18" charset="0"/>
              </a:rPr>
              <a:t>Story</a:t>
            </a:r>
            <a:r>
              <a:rPr lang="en-US" sz="6600" b="1">
                <a:solidFill>
                  <a:schemeClr val="bg1"/>
                </a:solidFill>
                <a:latin typeface="Century Gothic" panose="020B0502020202020204" pitchFamily="34" charset="0"/>
                <a:cs typeface="Times New Roman" panose="02020603050405020304" pitchFamily="18" charset="0"/>
              </a:rPr>
              <a:t> 3.0:</a:t>
            </a:r>
          </a:p>
        </p:txBody>
      </p:sp>
      <p:sp>
        <p:nvSpPr>
          <p:cNvPr id="3" name="Subtitle 2"/>
          <p:cNvSpPr>
            <a:spLocks noGrp="1"/>
          </p:cNvSpPr>
          <p:nvPr>
            <p:ph type="subTitle" idx="1"/>
          </p:nvPr>
        </p:nvSpPr>
        <p:spPr>
          <a:xfrm>
            <a:off x="396037" y="3013363"/>
            <a:ext cx="6891452" cy="1219200"/>
          </a:xfrm>
          <a:noFill/>
        </p:spPr>
        <p:txBody>
          <a:bodyPr>
            <a:noAutofit/>
          </a:bodyPr>
          <a:lstStyle/>
          <a:p>
            <a:pPr algn="l"/>
            <a:r>
              <a:rPr lang="en-US" b="1">
                <a:solidFill>
                  <a:schemeClr val="bg1"/>
                </a:solidFill>
                <a:latin typeface="Century Gothic" panose="020B0502020202020204" pitchFamily="34" charset="0"/>
                <a:cs typeface="Times New Roman" panose="02020603050405020304" pitchFamily="18" charset="0"/>
              </a:rPr>
              <a:t>New Final Evaluation Report Guidelines </a:t>
            </a:r>
            <a:endParaRPr lang="en-US" b="1">
              <a:solidFill>
                <a:schemeClr val="bg1"/>
              </a:solidFill>
              <a:latin typeface="Century Gothic" panose="020B0502020202020204" pitchFamily="34" charset="0"/>
            </a:endParaRPr>
          </a:p>
        </p:txBody>
      </p:sp>
      <p:sp>
        <p:nvSpPr>
          <p:cNvPr id="4" name="TextBox 3"/>
          <p:cNvSpPr txBox="1"/>
          <p:nvPr/>
        </p:nvSpPr>
        <p:spPr>
          <a:xfrm>
            <a:off x="423747" y="3120258"/>
            <a:ext cx="2704587" cy="1200329"/>
          </a:xfrm>
          <a:prstGeom prst="rect">
            <a:avLst/>
          </a:prstGeom>
          <a:noFill/>
        </p:spPr>
        <p:txBody>
          <a:bodyPr wrap="none" rtlCol="0">
            <a:spAutoFit/>
          </a:bodyPr>
          <a:lstStyle/>
          <a:p>
            <a:endParaRPr lang="en-US" sz="2400" b="1" dirty="0" smtClean="0">
              <a:solidFill>
                <a:schemeClr val="bg1"/>
              </a:solidFill>
              <a:latin typeface="Century Gothic" panose="020B0502020202020204" pitchFamily="34" charset="0"/>
            </a:endParaRPr>
          </a:p>
          <a:p>
            <a:r>
              <a:rPr lang="en-US" sz="2400" b="1" dirty="0" smtClean="0">
                <a:solidFill>
                  <a:schemeClr val="bg1"/>
                </a:solidFill>
                <a:latin typeface="Century Gothic" panose="020B0502020202020204" pitchFamily="34" charset="0"/>
              </a:rPr>
              <a:t>May 10-11,  2017</a:t>
            </a:r>
          </a:p>
          <a:p>
            <a:r>
              <a:rPr lang="en-US" sz="2400" b="1" dirty="0" smtClean="0">
                <a:solidFill>
                  <a:schemeClr val="bg1"/>
                </a:solidFill>
                <a:latin typeface="Century Gothic" panose="020B0502020202020204" pitchFamily="34" charset="0"/>
              </a:rPr>
              <a:t>10:00-11:30 a.m.</a:t>
            </a:r>
            <a:endParaRPr lang="en-US" sz="2400" b="1" dirty="0">
              <a:solidFill>
                <a:schemeClr val="bg1"/>
              </a:solidFill>
              <a:latin typeface="Century Gothic" panose="020B0502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261" y="5414377"/>
            <a:ext cx="3298719" cy="1511913"/>
          </a:xfrm>
          <a:prstGeom prst="rect">
            <a:avLst/>
          </a:prstGeom>
        </p:spPr>
      </p:pic>
    </p:spTree>
    <p:extLst>
      <p:ext uri="{BB962C8B-B14F-4D97-AF65-F5344CB8AC3E}">
        <p14:creationId xmlns:p14="http://schemas.microsoft.com/office/powerpoint/2010/main" val="2360380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634993" cy="6858000"/>
          </a:xfrm>
          <a:prstGeom prst="rect">
            <a:avLst/>
          </a:prstGeom>
          <a:solidFill>
            <a:srgbClr val="F16A68"/>
          </a:solid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a:solidFill>
                <a:schemeClr val="bg1"/>
              </a:solidFill>
            </a:endParaRPr>
          </a:p>
          <a:p>
            <a:pPr algn="ctr"/>
            <a:r>
              <a:rPr lang="en-US" sz="3000" b="1">
                <a:solidFill>
                  <a:schemeClr val="bg1"/>
                </a:solidFill>
                <a:latin typeface="Century Gothic" panose="020B0502020202020204" pitchFamily="34" charset="0"/>
              </a:rPr>
              <a:t>Sharing</a:t>
            </a:r>
          </a:p>
          <a:p>
            <a:pPr algn="ctr"/>
            <a:r>
              <a:rPr lang="en-US" sz="3200" b="1">
                <a:solidFill>
                  <a:schemeClr val="bg1"/>
                </a:solidFill>
                <a:latin typeface="Century Gothic" panose="020B0502020202020204" pitchFamily="34" charset="0"/>
              </a:rPr>
              <a:t>Results</a:t>
            </a:r>
            <a:r>
              <a:rPr lang="en-US" sz="3200" b="1">
                <a:solidFill>
                  <a:srgbClr val="E36C0A"/>
                </a:solidFill>
                <a:latin typeface="Century Gothic" panose="020B0502020202020204" pitchFamily="34" charset="0"/>
              </a:rPr>
              <a:t/>
            </a:r>
            <a:br>
              <a:rPr lang="en-US" sz="3200" b="1">
                <a:solidFill>
                  <a:srgbClr val="E36C0A"/>
                </a:solidFill>
                <a:latin typeface="Century Gothic" panose="020B0502020202020204" pitchFamily="34" charset="0"/>
              </a:rPr>
            </a:br>
            <a:endParaRPr lang="en-US" sz="3200" b="1">
              <a:solidFill>
                <a:srgbClr val="E36C0A"/>
              </a:solidFill>
              <a:latin typeface="Century Gothic" panose="020B0502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479"/>
          <a:stretch/>
        </p:blipFill>
        <p:spPr>
          <a:xfrm flipH="1">
            <a:off x="1634993" y="0"/>
            <a:ext cx="10561320" cy="6866313"/>
          </a:xfrm>
          <a:prstGeom prst="rect">
            <a:avLst/>
          </a:prstGeom>
        </p:spPr>
      </p:pic>
      <p:sp>
        <p:nvSpPr>
          <p:cNvPr id="3" name="TextBox 2"/>
          <p:cNvSpPr txBox="1"/>
          <p:nvPr/>
        </p:nvSpPr>
        <p:spPr>
          <a:xfrm>
            <a:off x="1635760" y="6030274"/>
            <a:ext cx="10561320" cy="584775"/>
          </a:xfrm>
          <a:prstGeom prst="rect">
            <a:avLst/>
          </a:prstGeom>
          <a:solidFill>
            <a:schemeClr val="bg1">
              <a:alpha val="60000"/>
            </a:schemeClr>
          </a:solidFill>
        </p:spPr>
        <p:txBody>
          <a:bodyPr wrap="square" rtlCol="0" anchor="ctr" anchorCtr="0">
            <a:spAutoFit/>
          </a:bodyPr>
          <a:lstStyle/>
          <a:p>
            <a:pPr algn="ctr">
              <a:spcBef>
                <a:spcPts val="1200"/>
              </a:spcBef>
              <a:spcAft>
                <a:spcPts val="1200"/>
              </a:spcAft>
            </a:pPr>
            <a:r>
              <a:rPr lang="en-US" sz="3200" b="1">
                <a:latin typeface="Century Gothic" panose="020B0502020202020204" pitchFamily="34" charset="0"/>
              </a:rPr>
              <a:t>WHO            WHAT             HOW</a:t>
            </a:r>
          </a:p>
        </p:txBody>
      </p:sp>
    </p:spTree>
    <p:extLst>
      <p:ext uri="{BB962C8B-B14F-4D97-AF65-F5344CB8AC3E}">
        <p14:creationId xmlns:p14="http://schemas.microsoft.com/office/powerpoint/2010/main" val="10078408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685" r="1662" b="4948"/>
          <a:stretch/>
        </p:blipFill>
        <p:spPr>
          <a:xfrm>
            <a:off x="2235197" y="0"/>
            <a:ext cx="10472542" cy="6866313"/>
          </a:xfrm>
          <a:prstGeom prst="rect">
            <a:avLst/>
          </a:prstGeom>
          <a:ln w="3175">
            <a:noFill/>
          </a:ln>
          <a:effectLst>
            <a:outerShdw blurRad="50800" dist="38100" dir="2700000" algn="tl" rotWithShape="0">
              <a:prstClr val="black">
                <a:alpha val="40000"/>
              </a:prstClr>
            </a:outerShdw>
          </a:effectLst>
        </p:spPr>
      </p:pic>
      <p:sp>
        <p:nvSpPr>
          <p:cNvPr id="12" name="Title 1"/>
          <p:cNvSpPr txBox="1">
            <a:spLocks/>
          </p:cNvSpPr>
          <p:nvPr/>
        </p:nvSpPr>
        <p:spPr>
          <a:xfrm>
            <a:off x="1" y="0"/>
            <a:ext cx="1634993" cy="6858000"/>
          </a:xfrm>
          <a:prstGeom prst="rect">
            <a:avLst/>
          </a:prstGeom>
          <a:solidFill>
            <a:srgbClr val="E36C0A"/>
          </a:solid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a:solidFill>
                <a:schemeClr val="bg1"/>
              </a:solidFill>
            </a:endParaRPr>
          </a:p>
          <a:p>
            <a:pPr algn="ctr"/>
            <a:r>
              <a:rPr lang="en-US" sz="3600" b="1">
                <a:solidFill>
                  <a:schemeClr val="bg1"/>
                </a:solidFill>
                <a:latin typeface="Century Gothic" panose="020B0502020202020204" pitchFamily="34" charset="0"/>
              </a:rPr>
              <a:t>Report Users</a:t>
            </a:r>
            <a:endParaRPr lang="en-US" sz="3600" b="1">
              <a:solidFill>
                <a:srgbClr val="E36C0A"/>
              </a:solidFill>
              <a:latin typeface="Century Gothic" panose="020B0502020202020204" pitchFamily="34" charset="0"/>
            </a:endParaRPr>
          </a:p>
        </p:txBody>
      </p:sp>
    </p:spTree>
    <p:extLst>
      <p:ext uri="{BB962C8B-B14F-4D97-AF65-F5344CB8AC3E}">
        <p14:creationId xmlns:p14="http://schemas.microsoft.com/office/powerpoint/2010/main" val="18640632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685" r="1662" b="4948"/>
          <a:stretch/>
        </p:blipFill>
        <p:spPr>
          <a:xfrm>
            <a:off x="2235197" y="0"/>
            <a:ext cx="10472542" cy="6866313"/>
          </a:xfrm>
          <a:prstGeom prst="rect">
            <a:avLst/>
          </a:prstGeom>
          <a:ln w="3175">
            <a:noFill/>
          </a:ln>
          <a:effectLst>
            <a:outerShdw blurRad="50800" dist="38100" dir="2700000" algn="tl" rotWithShape="0">
              <a:prstClr val="black">
                <a:alpha val="40000"/>
              </a:prstClr>
            </a:outerShdw>
          </a:effectLst>
        </p:spPr>
      </p:pic>
      <p:sp>
        <p:nvSpPr>
          <p:cNvPr id="6" name="Oval 5"/>
          <p:cNvSpPr/>
          <p:nvPr/>
        </p:nvSpPr>
        <p:spPr>
          <a:xfrm>
            <a:off x="7037234" y="2753746"/>
            <a:ext cx="1799771" cy="1524000"/>
          </a:xfrm>
          <a:prstGeom prst="ellipse">
            <a:avLst/>
          </a:prstGeom>
          <a:solidFill>
            <a:srgbClr val="E36C0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495604" y="4256283"/>
            <a:ext cx="949850" cy="646331"/>
          </a:xfrm>
          <a:prstGeom prst="rect">
            <a:avLst/>
          </a:prstGeom>
          <a:noFill/>
        </p:spPr>
        <p:txBody>
          <a:bodyPr wrap="square" rtlCol="0">
            <a:spAutoFit/>
          </a:bodyPr>
          <a:lstStyle/>
          <a:p>
            <a:pPr algn="ctr"/>
            <a:r>
              <a:rPr lang="en-US" b="1">
                <a:solidFill>
                  <a:srgbClr val="E36C0A"/>
                </a:solidFill>
              </a:rPr>
              <a:t>Funded TCP</a:t>
            </a:r>
          </a:p>
        </p:txBody>
      </p:sp>
      <p:sp>
        <p:nvSpPr>
          <p:cNvPr id="12" name="Title 1"/>
          <p:cNvSpPr txBox="1">
            <a:spLocks/>
          </p:cNvSpPr>
          <p:nvPr/>
        </p:nvSpPr>
        <p:spPr>
          <a:xfrm>
            <a:off x="1" y="0"/>
            <a:ext cx="1634993" cy="6858000"/>
          </a:xfrm>
          <a:prstGeom prst="rect">
            <a:avLst/>
          </a:prstGeom>
          <a:solidFill>
            <a:srgbClr val="E36C0A"/>
          </a:solid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a:solidFill>
                <a:schemeClr val="bg1"/>
              </a:solidFill>
            </a:endParaRPr>
          </a:p>
          <a:p>
            <a:pPr algn="ctr"/>
            <a:r>
              <a:rPr lang="en-US" sz="3600" b="1">
                <a:solidFill>
                  <a:schemeClr val="bg1"/>
                </a:solidFill>
                <a:latin typeface="Century Gothic" panose="020B0502020202020204" pitchFamily="34" charset="0"/>
              </a:rPr>
              <a:t>Report Users</a:t>
            </a:r>
            <a:endParaRPr lang="en-US" sz="3600" b="1">
              <a:solidFill>
                <a:srgbClr val="E36C0A"/>
              </a:solidFill>
              <a:latin typeface="Century Gothic" panose="020B0502020202020204" pitchFamily="34" charset="0"/>
            </a:endParaRPr>
          </a:p>
        </p:txBody>
      </p:sp>
    </p:spTree>
    <p:extLst>
      <p:ext uri="{BB962C8B-B14F-4D97-AF65-F5344CB8AC3E}">
        <p14:creationId xmlns:p14="http://schemas.microsoft.com/office/powerpoint/2010/main" val="32051985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685" r="1662" b="4948"/>
          <a:stretch/>
        </p:blipFill>
        <p:spPr>
          <a:xfrm>
            <a:off x="2235197" y="0"/>
            <a:ext cx="10472542" cy="6866313"/>
          </a:xfrm>
          <a:prstGeom prst="rect">
            <a:avLst/>
          </a:prstGeom>
          <a:ln w="3175">
            <a:noFill/>
          </a:ln>
          <a:effectLst>
            <a:outerShdw blurRad="50800" dist="38100" dir="2700000" algn="tl" rotWithShape="0">
              <a:prstClr val="black">
                <a:alpha val="40000"/>
              </a:prstClr>
            </a:outerShdw>
          </a:effectLst>
        </p:spPr>
      </p:pic>
      <p:sp>
        <p:nvSpPr>
          <p:cNvPr id="6" name="Oval 5"/>
          <p:cNvSpPr/>
          <p:nvPr/>
        </p:nvSpPr>
        <p:spPr>
          <a:xfrm>
            <a:off x="7037234" y="2753746"/>
            <a:ext cx="1799771" cy="1524000"/>
          </a:xfrm>
          <a:prstGeom prst="ellipse">
            <a:avLst/>
          </a:prstGeom>
          <a:solidFill>
            <a:srgbClr val="E36C0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495604" y="4256283"/>
            <a:ext cx="949850" cy="646331"/>
          </a:xfrm>
          <a:prstGeom prst="rect">
            <a:avLst/>
          </a:prstGeom>
          <a:noFill/>
        </p:spPr>
        <p:txBody>
          <a:bodyPr wrap="square" rtlCol="0">
            <a:spAutoFit/>
          </a:bodyPr>
          <a:lstStyle/>
          <a:p>
            <a:pPr algn="ctr"/>
            <a:r>
              <a:rPr lang="en-US" b="1">
                <a:solidFill>
                  <a:srgbClr val="E36C0A"/>
                </a:solidFill>
              </a:rPr>
              <a:t>Funded TCP</a:t>
            </a:r>
          </a:p>
        </p:txBody>
      </p:sp>
      <p:sp>
        <p:nvSpPr>
          <p:cNvPr id="11" name="Oval 10"/>
          <p:cNvSpPr/>
          <p:nvPr/>
        </p:nvSpPr>
        <p:spPr>
          <a:xfrm rot="20369755">
            <a:off x="3183629" y="1383288"/>
            <a:ext cx="4422423" cy="2652378"/>
          </a:xfrm>
          <a:prstGeom prst="ellipse">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1" y="0"/>
            <a:ext cx="1634993" cy="6858000"/>
          </a:xfrm>
          <a:prstGeom prst="rect">
            <a:avLst/>
          </a:prstGeom>
          <a:solidFill>
            <a:srgbClr val="E36C0A"/>
          </a:solid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a:solidFill>
                <a:schemeClr val="bg1"/>
              </a:solidFill>
            </a:endParaRPr>
          </a:p>
          <a:p>
            <a:pPr algn="ctr"/>
            <a:r>
              <a:rPr lang="en-US" sz="3600" b="1">
                <a:solidFill>
                  <a:schemeClr val="bg1"/>
                </a:solidFill>
                <a:latin typeface="Century Gothic" panose="020B0502020202020204" pitchFamily="34" charset="0"/>
              </a:rPr>
              <a:t>Report Users</a:t>
            </a:r>
            <a:endParaRPr lang="en-US" sz="3600" b="1">
              <a:solidFill>
                <a:srgbClr val="E36C0A"/>
              </a:solidFill>
              <a:latin typeface="Century Gothic" panose="020B0502020202020204" pitchFamily="34" charset="0"/>
            </a:endParaRPr>
          </a:p>
        </p:txBody>
      </p:sp>
      <p:sp>
        <p:nvSpPr>
          <p:cNvPr id="13" name="TextBox 12"/>
          <p:cNvSpPr txBox="1"/>
          <p:nvPr/>
        </p:nvSpPr>
        <p:spPr>
          <a:xfrm>
            <a:off x="5725900" y="542067"/>
            <a:ext cx="1358547" cy="646331"/>
          </a:xfrm>
          <a:prstGeom prst="rect">
            <a:avLst/>
          </a:prstGeom>
          <a:noFill/>
        </p:spPr>
        <p:txBody>
          <a:bodyPr wrap="square" rtlCol="0">
            <a:spAutoFit/>
          </a:bodyPr>
          <a:lstStyle/>
          <a:p>
            <a:pPr algn="ctr"/>
            <a:r>
              <a:rPr lang="en-US" b="1">
                <a:solidFill>
                  <a:schemeClr val="accent4">
                    <a:lumMod val="75000"/>
                  </a:schemeClr>
                </a:solidFill>
              </a:rPr>
              <a:t>CTCP, TCEC, Rover</a:t>
            </a:r>
          </a:p>
        </p:txBody>
      </p:sp>
    </p:spTree>
    <p:extLst>
      <p:ext uri="{BB962C8B-B14F-4D97-AF65-F5344CB8AC3E}">
        <p14:creationId xmlns:p14="http://schemas.microsoft.com/office/powerpoint/2010/main" val="13721806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685" r="1662" b="4948"/>
          <a:stretch/>
        </p:blipFill>
        <p:spPr>
          <a:xfrm>
            <a:off x="2235197" y="0"/>
            <a:ext cx="10472542" cy="6866313"/>
          </a:xfrm>
          <a:prstGeom prst="rect">
            <a:avLst/>
          </a:prstGeom>
          <a:ln w="3175">
            <a:noFill/>
          </a:ln>
          <a:effectLst>
            <a:outerShdw blurRad="50800" dist="38100" dir="2700000" algn="tl" rotWithShape="0">
              <a:prstClr val="black">
                <a:alpha val="40000"/>
              </a:prstClr>
            </a:outerShdw>
          </a:effectLst>
        </p:spPr>
      </p:pic>
      <p:sp>
        <p:nvSpPr>
          <p:cNvPr id="6" name="Oval 5"/>
          <p:cNvSpPr/>
          <p:nvPr/>
        </p:nvSpPr>
        <p:spPr>
          <a:xfrm>
            <a:off x="7037234" y="2753746"/>
            <a:ext cx="1799771" cy="1524000"/>
          </a:xfrm>
          <a:prstGeom prst="ellipse">
            <a:avLst/>
          </a:prstGeom>
          <a:solidFill>
            <a:srgbClr val="E36C0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0296558">
            <a:off x="7907075" y="494688"/>
            <a:ext cx="4603157" cy="1950476"/>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495604" y="4256283"/>
            <a:ext cx="949850" cy="646331"/>
          </a:xfrm>
          <a:prstGeom prst="rect">
            <a:avLst/>
          </a:prstGeom>
          <a:noFill/>
        </p:spPr>
        <p:txBody>
          <a:bodyPr wrap="square" rtlCol="0">
            <a:spAutoFit/>
          </a:bodyPr>
          <a:lstStyle/>
          <a:p>
            <a:pPr algn="ctr"/>
            <a:r>
              <a:rPr lang="en-US" b="1">
                <a:solidFill>
                  <a:srgbClr val="E36C0A"/>
                </a:solidFill>
              </a:rPr>
              <a:t>Funded TCP</a:t>
            </a:r>
          </a:p>
        </p:txBody>
      </p:sp>
      <p:sp>
        <p:nvSpPr>
          <p:cNvPr id="11" name="Oval 10"/>
          <p:cNvSpPr/>
          <p:nvPr/>
        </p:nvSpPr>
        <p:spPr>
          <a:xfrm rot="20369755">
            <a:off x="3183629" y="1383288"/>
            <a:ext cx="4422423" cy="2652378"/>
          </a:xfrm>
          <a:prstGeom prst="ellipse">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1" y="0"/>
            <a:ext cx="1634993" cy="6858000"/>
          </a:xfrm>
          <a:prstGeom prst="rect">
            <a:avLst/>
          </a:prstGeom>
          <a:solidFill>
            <a:srgbClr val="E36C0A"/>
          </a:solid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a:solidFill>
                <a:schemeClr val="bg1"/>
              </a:solidFill>
            </a:endParaRPr>
          </a:p>
          <a:p>
            <a:pPr algn="ctr"/>
            <a:r>
              <a:rPr lang="en-US" sz="3600" b="1">
                <a:solidFill>
                  <a:schemeClr val="bg1"/>
                </a:solidFill>
                <a:latin typeface="Century Gothic" panose="020B0502020202020204" pitchFamily="34" charset="0"/>
              </a:rPr>
              <a:t>Report Users</a:t>
            </a:r>
            <a:endParaRPr lang="en-US" sz="3600" b="1">
              <a:solidFill>
                <a:srgbClr val="E36C0A"/>
              </a:solidFill>
              <a:latin typeface="Century Gothic" panose="020B0502020202020204" pitchFamily="34" charset="0"/>
            </a:endParaRPr>
          </a:p>
        </p:txBody>
      </p:sp>
      <p:sp>
        <p:nvSpPr>
          <p:cNvPr id="13" name="TextBox 12"/>
          <p:cNvSpPr txBox="1"/>
          <p:nvPr/>
        </p:nvSpPr>
        <p:spPr>
          <a:xfrm>
            <a:off x="5725900" y="542067"/>
            <a:ext cx="1358547" cy="646331"/>
          </a:xfrm>
          <a:prstGeom prst="rect">
            <a:avLst/>
          </a:prstGeom>
          <a:noFill/>
        </p:spPr>
        <p:txBody>
          <a:bodyPr wrap="square" rtlCol="0">
            <a:spAutoFit/>
          </a:bodyPr>
          <a:lstStyle/>
          <a:p>
            <a:pPr algn="ctr"/>
            <a:r>
              <a:rPr lang="en-US" b="1">
                <a:solidFill>
                  <a:schemeClr val="accent4">
                    <a:lumMod val="75000"/>
                  </a:schemeClr>
                </a:solidFill>
              </a:rPr>
              <a:t>CTCP, TCEC, Rover</a:t>
            </a:r>
          </a:p>
        </p:txBody>
      </p:sp>
      <p:sp>
        <p:nvSpPr>
          <p:cNvPr id="16" name="TextBox 15"/>
          <p:cNvSpPr txBox="1"/>
          <p:nvPr/>
        </p:nvSpPr>
        <p:spPr>
          <a:xfrm>
            <a:off x="8063822" y="218902"/>
            <a:ext cx="1698996" cy="646331"/>
          </a:xfrm>
          <a:prstGeom prst="rect">
            <a:avLst/>
          </a:prstGeom>
          <a:noFill/>
        </p:spPr>
        <p:txBody>
          <a:bodyPr wrap="square" rtlCol="0">
            <a:spAutoFit/>
          </a:bodyPr>
          <a:lstStyle/>
          <a:p>
            <a:pPr algn="ctr"/>
            <a:r>
              <a:rPr lang="en-US" b="1">
                <a:solidFill>
                  <a:srgbClr val="C00000"/>
                </a:solidFill>
              </a:rPr>
              <a:t>Coalition / Partners</a:t>
            </a:r>
          </a:p>
        </p:txBody>
      </p:sp>
    </p:spTree>
    <p:extLst>
      <p:ext uri="{BB962C8B-B14F-4D97-AF65-F5344CB8AC3E}">
        <p14:creationId xmlns:p14="http://schemas.microsoft.com/office/powerpoint/2010/main" val="577783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685" r="1662" b="4948"/>
          <a:stretch/>
        </p:blipFill>
        <p:spPr>
          <a:xfrm>
            <a:off x="2235197" y="0"/>
            <a:ext cx="10472542" cy="6866313"/>
          </a:xfrm>
          <a:prstGeom prst="rect">
            <a:avLst/>
          </a:prstGeom>
          <a:ln w="3175">
            <a:noFill/>
          </a:ln>
          <a:effectLst>
            <a:outerShdw blurRad="50800" dist="38100" dir="2700000" algn="tl" rotWithShape="0">
              <a:prstClr val="black">
                <a:alpha val="40000"/>
              </a:prstClr>
            </a:outerShdw>
          </a:effectLst>
        </p:spPr>
      </p:pic>
      <p:sp>
        <p:nvSpPr>
          <p:cNvPr id="6" name="Oval 5"/>
          <p:cNvSpPr/>
          <p:nvPr/>
        </p:nvSpPr>
        <p:spPr>
          <a:xfrm>
            <a:off x="7037234" y="2753746"/>
            <a:ext cx="1799771" cy="1524000"/>
          </a:xfrm>
          <a:prstGeom prst="ellipse">
            <a:avLst/>
          </a:prstGeom>
          <a:solidFill>
            <a:srgbClr val="E36C0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0296558">
            <a:off x="7907075" y="494688"/>
            <a:ext cx="4603157" cy="1950476"/>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495604" y="4256283"/>
            <a:ext cx="949850" cy="646331"/>
          </a:xfrm>
          <a:prstGeom prst="rect">
            <a:avLst/>
          </a:prstGeom>
          <a:noFill/>
        </p:spPr>
        <p:txBody>
          <a:bodyPr wrap="square" rtlCol="0">
            <a:spAutoFit/>
          </a:bodyPr>
          <a:lstStyle/>
          <a:p>
            <a:pPr algn="ctr"/>
            <a:r>
              <a:rPr lang="en-US" b="1">
                <a:solidFill>
                  <a:srgbClr val="E36C0A"/>
                </a:solidFill>
              </a:rPr>
              <a:t>Funded TCP</a:t>
            </a:r>
          </a:p>
        </p:txBody>
      </p:sp>
      <p:sp>
        <p:nvSpPr>
          <p:cNvPr id="9" name="Oval 8"/>
          <p:cNvSpPr/>
          <p:nvPr/>
        </p:nvSpPr>
        <p:spPr>
          <a:xfrm rot="1891978">
            <a:off x="8493141" y="2787415"/>
            <a:ext cx="3487940" cy="3213746"/>
          </a:xfrm>
          <a:prstGeom prst="ellips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20369755">
            <a:off x="3183629" y="1383288"/>
            <a:ext cx="4422423" cy="2652378"/>
          </a:xfrm>
          <a:prstGeom prst="ellipse">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1" y="0"/>
            <a:ext cx="1634993" cy="6858000"/>
          </a:xfrm>
          <a:prstGeom prst="rect">
            <a:avLst/>
          </a:prstGeom>
          <a:solidFill>
            <a:srgbClr val="E36C0A"/>
          </a:solid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a:solidFill>
                <a:schemeClr val="bg1"/>
              </a:solidFill>
            </a:endParaRPr>
          </a:p>
          <a:p>
            <a:pPr algn="ctr"/>
            <a:r>
              <a:rPr lang="en-US" sz="3600" b="1">
                <a:solidFill>
                  <a:schemeClr val="bg1"/>
                </a:solidFill>
                <a:latin typeface="Century Gothic" panose="020B0502020202020204" pitchFamily="34" charset="0"/>
              </a:rPr>
              <a:t>Report Users</a:t>
            </a:r>
            <a:endParaRPr lang="en-US" sz="3600" b="1">
              <a:solidFill>
                <a:srgbClr val="E36C0A"/>
              </a:solidFill>
              <a:latin typeface="Century Gothic" panose="020B0502020202020204" pitchFamily="34" charset="0"/>
            </a:endParaRPr>
          </a:p>
        </p:txBody>
      </p:sp>
      <p:sp>
        <p:nvSpPr>
          <p:cNvPr id="13" name="TextBox 12"/>
          <p:cNvSpPr txBox="1"/>
          <p:nvPr/>
        </p:nvSpPr>
        <p:spPr>
          <a:xfrm>
            <a:off x="5725900" y="542067"/>
            <a:ext cx="1358547" cy="646331"/>
          </a:xfrm>
          <a:prstGeom prst="rect">
            <a:avLst/>
          </a:prstGeom>
          <a:noFill/>
        </p:spPr>
        <p:txBody>
          <a:bodyPr wrap="square" rtlCol="0">
            <a:spAutoFit/>
          </a:bodyPr>
          <a:lstStyle/>
          <a:p>
            <a:pPr algn="ctr"/>
            <a:r>
              <a:rPr lang="en-US" b="1">
                <a:solidFill>
                  <a:schemeClr val="accent4">
                    <a:lumMod val="75000"/>
                  </a:schemeClr>
                </a:solidFill>
              </a:rPr>
              <a:t>CTCP, TCEC, Rover</a:t>
            </a:r>
          </a:p>
        </p:txBody>
      </p:sp>
      <p:sp>
        <p:nvSpPr>
          <p:cNvPr id="15" name="TextBox 14"/>
          <p:cNvSpPr txBox="1"/>
          <p:nvPr/>
        </p:nvSpPr>
        <p:spPr>
          <a:xfrm>
            <a:off x="9055345" y="6027753"/>
            <a:ext cx="2306615" cy="369332"/>
          </a:xfrm>
          <a:prstGeom prst="rect">
            <a:avLst/>
          </a:prstGeom>
          <a:noFill/>
        </p:spPr>
        <p:txBody>
          <a:bodyPr wrap="square" rtlCol="0" anchor="ctr" anchorCtr="0">
            <a:spAutoFit/>
          </a:bodyPr>
          <a:lstStyle/>
          <a:p>
            <a:pPr algn="ctr"/>
            <a:r>
              <a:rPr lang="en-US" b="1">
                <a:solidFill>
                  <a:srgbClr val="0070C0"/>
                </a:solidFill>
              </a:rPr>
              <a:t>Local Policy Makers</a:t>
            </a:r>
          </a:p>
        </p:txBody>
      </p:sp>
      <p:sp>
        <p:nvSpPr>
          <p:cNvPr id="16" name="TextBox 15"/>
          <p:cNvSpPr txBox="1"/>
          <p:nvPr/>
        </p:nvSpPr>
        <p:spPr>
          <a:xfrm>
            <a:off x="8063822" y="218902"/>
            <a:ext cx="1698996" cy="646331"/>
          </a:xfrm>
          <a:prstGeom prst="rect">
            <a:avLst/>
          </a:prstGeom>
          <a:noFill/>
        </p:spPr>
        <p:txBody>
          <a:bodyPr wrap="square" rtlCol="0">
            <a:spAutoFit/>
          </a:bodyPr>
          <a:lstStyle/>
          <a:p>
            <a:pPr algn="ctr"/>
            <a:r>
              <a:rPr lang="en-US" b="1">
                <a:solidFill>
                  <a:srgbClr val="C00000"/>
                </a:solidFill>
              </a:rPr>
              <a:t>Coalition / Partners</a:t>
            </a:r>
          </a:p>
        </p:txBody>
      </p:sp>
    </p:spTree>
    <p:extLst>
      <p:ext uri="{BB962C8B-B14F-4D97-AF65-F5344CB8AC3E}">
        <p14:creationId xmlns:p14="http://schemas.microsoft.com/office/powerpoint/2010/main" val="25416838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685" r="1662" b="4948"/>
          <a:stretch/>
        </p:blipFill>
        <p:spPr>
          <a:xfrm>
            <a:off x="2235197" y="0"/>
            <a:ext cx="10472542" cy="6866313"/>
          </a:xfrm>
          <a:prstGeom prst="rect">
            <a:avLst/>
          </a:prstGeom>
          <a:ln w="3175">
            <a:noFill/>
          </a:ln>
          <a:effectLst>
            <a:outerShdw blurRad="50800" dist="38100" dir="2700000" algn="tl" rotWithShape="0">
              <a:prstClr val="black">
                <a:alpha val="40000"/>
              </a:prstClr>
            </a:outerShdw>
          </a:effectLst>
        </p:spPr>
      </p:pic>
      <p:sp>
        <p:nvSpPr>
          <p:cNvPr id="6" name="Oval 5"/>
          <p:cNvSpPr/>
          <p:nvPr/>
        </p:nvSpPr>
        <p:spPr>
          <a:xfrm>
            <a:off x="7037234" y="2753746"/>
            <a:ext cx="1799771" cy="1524000"/>
          </a:xfrm>
          <a:prstGeom prst="ellipse">
            <a:avLst/>
          </a:prstGeom>
          <a:solidFill>
            <a:srgbClr val="E36C0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0296558">
            <a:off x="7907075" y="494688"/>
            <a:ext cx="4603157" cy="1950476"/>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495604" y="4256283"/>
            <a:ext cx="949850" cy="646331"/>
          </a:xfrm>
          <a:prstGeom prst="rect">
            <a:avLst/>
          </a:prstGeom>
          <a:noFill/>
        </p:spPr>
        <p:txBody>
          <a:bodyPr wrap="square" rtlCol="0">
            <a:spAutoFit/>
          </a:bodyPr>
          <a:lstStyle/>
          <a:p>
            <a:pPr algn="ctr"/>
            <a:r>
              <a:rPr lang="en-US" b="1">
                <a:solidFill>
                  <a:srgbClr val="E36C0A"/>
                </a:solidFill>
              </a:rPr>
              <a:t>Funded TCP</a:t>
            </a:r>
          </a:p>
        </p:txBody>
      </p:sp>
      <p:sp>
        <p:nvSpPr>
          <p:cNvPr id="9" name="Oval 8"/>
          <p:cNvSpPr/>
          <p:nvPr/>
        </p:nvSpPr>
        <p:spPr>
          <a:xfrm rot="1891978">
            <a:off x="8493141" y="2787415"/>
            <a:ext cx="3487940" cy="3213746"/>
          </a:xfrm>
          <a:prstGeom prst="ellips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0369755">
            <a:off x="2337278" y="2850776"/>
            <a:ext cx="4608665" cy="2177678"/>
          </a:xfrm>
          <a:prstGeom prst="ellipse">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20369755">
            <a:off x="3183629" y="1383288"/>
            <a:ext cx="4422423" cy="2652378"/>
          </a:xfrm>
          <a:prstGeom prst="ellipse">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1" y="0"/>
            <a:ext cx="1634993" cy="6858000"/>
          </a:xfrm>
          <a:prstGeom prst="rect">
            <a:avLst/>
          </a:prstGeom>
          <a:solidFill>
            <a:srgbClr val="E36C0A"/>
          </a:solid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a:solidFill>
                <a:schemeClr val="bg1"/>
              </a:solidFill>
            </a:endParaRPr>
          </a:p>
          <a:p>
            <a:pPr algn="ctr"/>
            <a:r>
              <a:rPr lang="en-US" sz="3600" b="1">
                <a:solidFill>
                  <a:schemeClr val="bg1"/>
                </a:solidFill>
                <a:latin typeface="Century Gothic" panose="020B0502020202020204" pitchFamily="34" charset="0"/>
              </a:rPr>
              <a:t>Report Users</a:t>
            </a:r>
            <a:endParaRPr lang="en-US" sz="3600" b="1">
              <a:solidFill>
                <a:srgbClr val="E36C0A"/>
              </a:solidFill>
              <a:latin typeface="Century Gothic" panose="020B0502020202020204" pitchFamily="34" charset="0"/>
            </a:endParaRPr>
          </a:p>
        </p:txBody>
      </p:sp>
      <p:sp>
        <p:nvSpPr>
          <p:cNvPr id="13" name="TextBox 12"/>
          <p:cNvSpPr txBox="1"/>
          <p:nvPr/>
        </p:nvSpPr>
        <p:spPr>
          <a:xfrm>
            <a:off x="5725900" y="542067"/>
            <a:ext cx="1358547" cy="646331"/>
          </a:xfrm>
          <a:prstGeom prst="rect">
            <a:avLst/>
          </a:prstGeom>
          <a:noFill/>
        </p:spPr>
        <p:txBody>
          <a:bodyPr wrap="square" rtlCol="0">
            <a:spAutoFit/>
          </a:bodyPr>
          <a:lstStyle/>
          <a:p>
            <a:pPr algn="ctr"/>
            <a:r>
              <a:rPr lang="en-US" b="1">
                <a:solidFill>
                  <a:schemeClr val="accent4">
                    <a:lumMod val="75000"/>
                  </a:schemeClr>
                </a:solidFill>
              </a:rPr>
              <a:t>CTCP, TCEC, Rover</a:t>
            </a:r>
          </a:p>
        </p:txBody>
      </p:sp>
      <p:sp>
        <p:nvSpPr>
          <p:cNvPr id="14" name="TextBox 13"/>
          <p:cNvSpPr txBox="1"/>
          <p:nvPr/>
        </p:nvSpPr>
        <p:spPr>
          <a:xfrm>
            <a:off x="1768320" y="4994452"/>
            <a:ext cx="949850" cy="646331"/>
          </a:xfrm>
          <a:prstGeom prst="rect">
            <a:avLst/>
          </a:prstGeom>
          <a:noFill/>
        </p:spPr>
        <p:txBody>
          <a:bodyPr wrap="square" rtlCol="0">
            <a:spAutoFit/>
          </a:bodyPr>
          <a:lstStyle/>
          <a:p>
            <a:pPr algn="ctr"/>
            <a:r>
              <a:rPr lang="en-US" b="1">
                <a:solidFill>
                  <a:srgbClr val="7030A0"/>
                </a:solidFill>
              </a:rPr>
              <a:t>Other TCPs</a:t>
            </a:r>
          </a:p>
        </p:txBody>
      </p:sp>
      <p:sp>
        <p:nvSpPr>
          <p:cNvPr id="15" name="TextBox 14"/>
          <p:cNvSpPr txBox="1"/>
          <p:nvPr/>
        </p:nvSpPr>
        <p:spPr>
          <a:xfrm>
            <a:off x="9055345" y="6027753"/>
            <a:ext cx="2306615" cy="369332"/>
          </a:xfrm>
          <a:prstGeom prst="rect">
            <a:avLst/>
          </a:prstGeom>
          <a:noFill/>
        </p:spPr>
        <p:txBody>
          <a:bodyPr wrap="square" rtlCol="0" anchor="ctr" anchorCtr="0">
            <a:spAutoFit/>
          </a:bodyPr>
          <a:lstStyle/>
          <a:p>
            <a:pPr algn="ctr"/>
            <a:r>
              <a:rPr lang="en-US" b="1">
                <a:solidFill>
                  <a:srgbClr val="0070C0"/>
                </a:solidFill>
              </a:rPr>
              <a:t>Local Policy Makers</a:t>
            </a:r>
          </a:p>
        </p:txBody>
      </p:sp>
      <p:sp>
        <p:nvSpPr>
          <p:cNvPr id="16" name="TextBox 15"/>
          <p:cNvSpPr txBox="1"/>
          <p:nvPr/>
        </p:nvSpPr>
        <p:spPr>
          <a:xfrm>
            <a:off x="8063822" y="218902"/>
            <a:ext cx="1698996" cy="646331"/>
          </a:xfrm>
          <a:prstGeom prst="rect">
            <a:avLst/>
          </a:prstGeom>
          <a:noFill/>
        </p:spPr>
        <p:txBody>
          <a:bodyPr wrap="square" rtlCol="0">
            <a:spAutoFit/>
          </a:bodyPr>
          <a:lstStyle/>
          <a:p>
            <a:pPr algn="ctr"/>
            <a:r>
              <a:rPr lang="en-US" b="1">
                <a:solidFill>
                  <a:srgbClr val="C00000"/>
                </a:solidFill>
              </a:rPr>
              <a:t>Coalition / Partners</a:t>
            </a:r>
          </a:p>
        </p:txBody>
      </p:sp>
    </p:spTree>
    <p:extLst>
      <p:ext uri="{BB962C8B-B14F-4D97-AF65-F5344CB8AC3E}">
        <p14:creationId xmlns:p14="http://schemas.microsoft.com/office/powerpoint/2010/main" val="21740868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864" y="0"/>
            <a:ext cx="11699136" cy="1147467"/>
          </a:xfrm>
        </p:spPr>
        <p:txBody>
          <a:bodyPr>
            <a:normAutofit/>
          </a:bodyPr>
          <a:lstStyle/>
          <a:p>
            <a:r>
              <a:rPr lang="en-US" sz="3600" b="1">
                <a:solidFill>
                  <a:schemeClr val="tx1">
                    <a:lumMod val="65000"/>
                    <a:lumOff val="35000"/>
                  </a:schemeClr>
                </a:solidFill>
                <a:latin typeface="Century Gothic" panose="020B0502020202020204" pitchFamily="34" charset="0"/>
              </a:rPr>
              <a:t>Report Utility: </a:t>
            </a:r>
            <a:r>
              <a:rPr lang="en-US" sz="1800">
                <a:solidFill>
                  <a:schemeClr val="tx1">
                    <a:lumMod val="65000"/>
                    <a:lumOff val="35000"/>
                  </a:schemeClr>
                </a:solidFill>
                <a:latin typeface="Century Gothic" panose="020B0502020202020204" pitchFamily="34" charset="0"/>
              </a:rPr>
              <a:t>The Right Level of Detail for Each User</a:t>
            </a:r>
          </a:p>
        </p:txBody>
      </p:sp>
      <p:pic>
        <p:nvPicPr>
          <p:cNvPr id="12" name="Picture 11"/>
          <p:cNvPicPr>
            <a:picLocks noChangeAspect="1"/>
          </p:cNvPicPr>
          <p:nvPr/>
        </p:nvPicPr>
        <p:blipFill>
          <a:blip r:embed="rId3"/>
          <a:stretch>
            <a:fillRect/>
          </a:stretch>
        </p:blipFill>
        <p:spPr>
          <a:xfrm>
            <a:off x="147424" y="1838147"/>
            <a:ext cx="2834640" cy="3662418"/>
          </a:xfrm>
          <a:prstGeom prst="rect">
            <a:avLst/>
          </a:prstGeom>
          <a:ln>
            <a:solidFill>
              <a:schemeClr val="tx1">
                <a:lumMod val="50000"/>
                <a:lumOff val="50000"/>
              </a:schemeClr>
            </a:solidFill>
          </a:ln>
        </p:spPr>
      </p:pic>
      <p:sp>
        <p:nvSpPr>
          <p:cNvPr id="13" name="TextBox 12"/>
          <p:cNvSpPr txBox="1"/>
          <p:nvPr/>
        </p:nvSpPr>
        <p:spPr>
          <a:xfrm>
            <a:off x="147424" y="1350608"/>
            <a:ext cx="2839599" cy="369332"/>
          </a:xfrm>
          <a:prstGeom prst="rect">
            <a:avLst/>
          </a:prstGeom>
          <a:noFill/>
        </p:spPr>
        <p:txBody>
          <a:bodyPr wrap="square" rtlCol="0">
            <a:spAutoFit/>
          </a:bodyPr>
          <a:lstStyle/>
          <a:p>
            <a:pPr algn="ctr"/>
            <a:r>
              <a:rPr lang="en-US" b="1">
                <a:solidFill>
                  <a:srgbClr val="E36C0A"/>
                </a:solidFill>
              </a:rPr>
              <a:t>CTCP, TECC, ROVER</a:t>
            </a:r>
          </a:p>
        </p:txBody>
      </p:sp>
      <p:sp>
        <p:nvSpPr>
          <p:cNvPr id="4" name="TextBox 3"/>
          <p:cNvSpPr txBox="1"/>
          <p:nvPr/>
        </p:nvSpPr>
        <p:spPr>
          <a:xfrm>
            <a:off x="147423" y="5561005"/>
            <a:ext cx="2834641" cy="584775"/>
          </a:xfrm>
          <a:prstGeom prst="rect">
            <a:avLst/>
          </a:prstGeom>
          <a:noFill/>
        </p:spPr>
        <p:txBody>
          <a:bodyPr wrap="square" rtlCol="0">
            <a:spAutoFit/>
          </a:bodyPr>
          <a:lstStyle/>
          <a:p>
            <a:pPr algn="ctr"/>
            <a:r>
              <a:rPr lang="en-US" sz="3200" b="1">
                <a:solidFill>
                  <a:schemeClr val="tx1">
                    <a:lumMod val="65000"/>
                    <a:lumOff val="35000"/>
                  </a:schemeClr>
                </a:solidFill>
              </a:rPr>
              <a:t>Full Report</a:t>
            </a:r>
          </a:p>
        </p:txBody>
      </p:sp>
      <p:sp>
        <p:nvSpPr>
          <p:cNvPr id="11" name="TextBox 10"/>
          <p:cNvSpPr txBox="1"/>
          <p:nvPr/>
        </p:nvSpPr>
        <p:spPr>
          <a:xfrm>
            <a:off x="1" y="6438304"/>
            <a:ext cx="12192000" cy="276999"/>
          </a:xfrm>
          <a:prstGeom prst="rect">
            <a:avLst/>
          </a:prstGeom>
          <a:noFill/>
        </p:spPr>
        <p:txBody>
          <a:bodyPr wrap="square" rtlCol="0">
            <a:spAutoFit/>
          </a:bodyPr>
          <a:lstStyle/>
          <a:p>
            <a:pPr algn="ctr"/>
            <a:r>
              <a:rPr lang="en-US" sz="1200">
                <a:solidFill>
                  <a:schemeClr val="tx1">
                    <a:lumMod val="50000"/>
                    <a:lumOff val="50000"/>
                  </a:schemeClr>
                </a:solidFill>
              </a:rPr>
              <a:t>Samples available at http://tobaccoeval.ucdavis.edu/analysis-reporting/ReportingResults.html</a:t>
            </a:r>
          </a:p>
        </p:txBody>
      </p:sp>
    </p:spTree>
    <p:extLst>
      <p:ext uri="{BB962C8B-B14F-4D97-AF65-F5344CB8AC3E}">
        <p14:creationId xmlns:p14="http://schemas.microsoft.com/office/powerpoint/2010/main" val="3628927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864" y="0"/>
            <a:ext cx="11699136" cy="1147467"/>
          </a:xfrm>
        </p:spPr>
        <p:txBody>
          <a:bodyPr>
            <a:normAutofit/>
          </a:bodyPr>
          <a:lstStyle/>
          <a:p>
            <a:r>
              <a:rPr lang="en-US" sz="3600" b="1">
                <a:solidFill>
                  <a:schemeClr val="tx1">
                    <a:lumMod val="65000"/>
                    <a:lumOff val="35000"/>
                  </a:schemeClr>
                </a:solidFill>
                <a:latin typeface="Century Gothic" panose="020B0502020202020204" pitchFamily="34" charset="0"/>
              </a:rPr>
              <a:t>Report Utility: </a:t>
            </a:r>
            <a:r>
              <a:rPr lang="en-US" sz="1800">
                <a:solidFill>
                  <a:schemeClr val="tx1">
                    <a:lumMod val="65000"/>
                    <a:lumOff val="35000"/>
                  </a:schemeClr>
                </a:solidFill>
                <a:latin typeface="Century Gothic" panose="020B0502020202020204" pitchFamily="34" charset="0"/>
              </a:rPr>
              <a:t>The Right Level of Detail for Each User</a:t>
            </a:r>
          </a:p>
        </p:txBody>
      </p:sp>
      <p:pic>
        <p:nvPicPr>
          <p:cNvPr id="5" name="Picture 4"/>
          <p:cNvPicPr>
            <a:picLocks noChangeAspect="1"/>
          </p:cNvPicPr>
          <p:nvPr/>
        </p:nvPicPr>
        <p:blipFill rotWithShape="1">
          <a:blip r:embed="rId3"/>
          <a:srcRect l="4483" r="4960"/>
          <a:stretch/>
        </p:blipFill>
        <p:spPr>
          <a:xfrm>
            <a:off x="3175063" y="1846857"/>
            <a:ext cx="2834640" cy="3650468"/>
          </a:xfrm>
          <a:prstGeom prst="rect">
            <a:avLst/>
          </a:prstGeom>
          <a:ln w="635">
            <a:solidFill>
              <a:schemeClr val="tx1">
                <a:lumMod val="85000"/>
                <a:lumOff val="15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4"/>
          <a:stretch>
            <a:fillRect/>
          </a:stretch>
        </p:blipFill>
        <p:spPr>
          <a:xfrm>
            <a:off x="147424" y="1838147"/>
            <a:ext cx="2834640" cy="3662418"/>
          </a:xfrm>
          <a:prstGeom prst="rect">
            <a:avLst/>
          </a:prstGeom>
          <a:ln>
            <a:solidFill>
              <a:schemeClr val="tx1">
                <a:lumMod val="50000"/>
                <a:lumOff val="50000"/>
              </a:schemeClr>
            </a:solidFill>
          </a:ln>
        </p:spPr>
      </p:pic>
      <p:sp>
        <p:nvSpPr>
          <p:cNvPr id="13" name="TextBox 12"/>
          <p:cNvSpPr txBox="1"/>
          <p:nvPr/>
        </p:nvSpPr>
        <p:spPr>
          <a:xfrm>
            <a:off x="147424" y="1350608"/>
            <a:ext cx="2839599" cy="369332"/>
          </a:xfrm>
          <a:prstGeom prst="rect">
            <a:avLst/>
          </a:prstGeom>
          <a:noFill/>
        </p:spPr>
        <p:txBody>
          <a:bodyPr wrap="square" rtlCol="0">
            <a:spAutoFit/>
          </a:bodyPr>
          <a:lstStyle/>
          <a:p>
            <a:pPr algn="ctr"/>
            <a:r>
              <a:rPr lang="en-US" b="1">
                <a:solidFill>
                  <a:srgbClr val="E36C0A"/>
                </a:solidFill>
              </a:rPr>
              <a:t>CTCP, TECC, ROVER</a:t>
            </a:r>
          </a:p>
        </p:txBody>
      </p:sp>
      <p:sp>
        <p:nvSpPr>
          <p:cNvPr id="15" name="TextBox 14"/>
          <p:cNvSpPr txBox="1"/>
          <p:nvPr/>
        </p:nvSpPr>
        <p:spPr>
          <a:xfrm>
            <a:off x="3183116" y="1346895"/>
            <a:ext cx="2941258" cy="369332"/>
          </a:xfrm>
          <a:prstGeom prst="rect">
            <a:avLst/>
          </a:prstGeom>
          <a:noFill/>
        </p:spPr>
        <p:txBody>
          <a:bodyPr wrap="square" rtlCol="0">
            <a:spAutoFit/>
          </a:bodyPr>
          <a:lstStyle/>
          <a:p>
            <a:pPr algn="ctr"/>
            <a:r>
              <a:rPr lang="en-US" b="1">
                <a:solidFill>
                  <a:srgbClr val="E36C0A"/>
                </a:solidFill>
              </a:rPr>
              <a:t>Policymakers, General Public</a:t>
            </a:r>
          </a:p>
        </p:txBody>
      </p:sp>
      <p:sp>
        <p:nvSpPr>
          <p:cNvPr id="4" name="TextBox 3"/>
          <p:cNvSpPr txBox="1"/>
          <p:nvPr/>
        </p:nvSpPr>
        <p:spPr>
          <a:xfrm>
            <a:off x="147423" y="5561005"/>
            <a:ext cx="2834641" cy="584775"/>
          </a:xfrm>
          <a:prstGeom prst="rect">
            <a:avLst/>
          </a:prstGeom>
          <a:noFill/>
        </p:spPr>
        <p:txBody>
          <a:bodyPr wrap="square" rtlCol="0">
            <a:spAutoFit/>
          </a:bodyPr>
          <a:lstStyle/>
          <a:p>
            <a:pPr algn="ctr"/>
            <a:r>
              <a:rPr lang="en-US" sz="3200" b="1">
                <a:solidFill>
                  <a:schemeClr val="tx1">
                    <a:lumMod val="65000"/>
                    <a:lumOff val="35000"/>
                  </a:schemeClr>
                </a:solidFill>
              </a:rPr>
              <a:t>Full Report</a:t>
            </a:r>
          </a:p>
        </p:txBody>
      </p:sp>
      <p:sp>
        <p:nvSpPr>
          <p:cNvPr id="17" name="TextBox 16"/>
          <p:cNvSpPr txBox="1"/>
          <p:nvPr/>
        </p:nvSpPr>
        <p:spPr>
          <a:xfrm>
            <a:off x="3175064" y="5561005"/>
            <a:ext cx="2834640" cy="584775"/>
          </a:xfrm>
          <a:prstGeom prst="rect">
            <a:avLst/>
          </a:prstGeom>
          <a:noFill/>
        </p:spPr>
        <p:txBody>
          <a:bodyPr wrap="square" rtlCol="0">
            <a:spAutoFit/>
          </a:bodyPr>
          <a:lstStyle/>
          <a:p>
            <a:pPr algn="ctr"/>
            <a:r>
              <a:rPr lang="en-US" sz="3200" b="1">
                <a:solidFill>
                  <a:schemeClr val="tx1">
                    <a:lumMod val="65000"/>
                    <a:lumOff val="35000"/>
                  </a:schemeClr>
                </a:solidFill>
              </a:rPr>
              <a:t>Highlights</a:t>
            </a:r>
          </a:p>
        </p:txBody>
      </p:sp>
      <p:sp>
        <p:nvSpPr>
          <p:cNvPr id="11" name="TextBox 10"/>
          <p:cNvSpPr txBox="1"/>
          <p:nvPr/>
        </p:nvSpPr>
        <p:spPr>
          <a:xfrm>
            <a:off x="1" y="6438304"/>
            <a:ext cx="12192000" cy="276999"/>
          </a:xfrm>
          <a:prstGeom prst="rect">
            <a:avLst/>
          </a:prstGeom>
          <a:noFill/>
        </p:spPr>
        <p:txBody>
          <a:bodyPr wrap="square" rtlCol="0">
            <a:spAutoFit/>
          </a:bodyPr>
          <a:lstStyle/>
          <a:p>
            <a:pPr algn="ctr"/>
            <a:r>
              <a:rPr lang="en-US" sz="1200">
                <a:solidFill>
                  <a:schemeClr val="tx1">
                    <a:lumMod val="50000"/>
                    <a:lumOff val="50000"/>
                  </a:schemeClr>
                </a:solidFill>
              </a:rPr>
              <a:t>Samples available at http://tobaccoeval.ucdavis.edu/analysis-reporting/ReportingResults.html</a:t>
            </a:r>
          </a:p>
        </p:txBody>
      </p:sp>
    </p:spTree>
    <p:extLst>
      <p:ext uri="{BB962C8B-B14F-4D97-AF65-F5344CB8AC3E}">
        <p14:creationId xmlns:p14="http://schemas.microsoft.com/office/powerpoint/2010/main" val="6785065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864" y="0"/>
            <a:ext cx="11699136" cy="1147467"/>
          </a:xfrm>
        </p:spPr>
        <p:txBody>
          <a:bodyPr>
            <a:normAutofit/>
          </a:bodyPr>
          <a:lstStyle/>
          <a:p>
            <a:r>
              <a:rPr lang="en-US" sz="3600" b="1">
                <a:solidFill>
                  <a:schemeClr val="tx1">
                    <a:lumMod val="65000"/>
                    <a:lumOff val="35000"/>
                  </a:schemeClr>
                </a:solidFill>
                <a:latin typeface="Century Gothic" panose="020B0502020202020204" pitchFamily="34" charset="0"/>
              </a:rPr>
              <a:t>Report Utility: </a:t>
            </a:r>
            <a:r>
              <a:rPr lang="en-US" sz="1800">
                <a:solidFill>
                  <a:schemeClr val="tx1">
                    <a:lumMod val="65000"/>
                    <a:lumOff val="35000"/>
                  </a:schemeClr>
                </a:solidFill>
                <a:latin typeface="Century Gothic" panose="020B0502020202020204" pitchFamily="34" charset="0"/>
              </a:rPr>
              <a:t>The Right Level of Detail for Each User</a:t>
            </a:r>
          </a:p>
        </p:txBody>
      </p:sp>
      <p:pic>
        <p:nvPicPr>
          <p:cNvPr id="3" name="Picture 2"/>
          <p:cNvPicPr>
            <a:picLocks noChangeAspect="1"/>
          </p:cNvPicPr>
          <p:nvPr/>
        </p:nvPicPr>
        <p:blipFill>
          <a:blip r:embed="rId3"/>
          <a:stretch>
            <a:fillRect/>
          </a:stretch>
        </p:blipFill>
        <p:spPr>
          <a:xfrm>
            <a:off x="6224687" y="1838148"/>
            <a:ext cx="2834640" cy="3672968"/>
          </a:xfrm>
          <a:prstGeom prst="rect">
            <a:avLst/>
          </a:prstGeom>
          <a:ln>
            <a:solidFill>
              <a:schemeClr val="tx1">
                <a:lumMod val="50000"/>
                <a:lumOff val="50000"/>
              </a:schemeClr>
            </a:solidFill>
          </a:ln>
        </p:spPr>
      </p:pic>
      <p:pic>
        <p:nvPicPr>
          <p:cNvPr id="5" name="Picture 4"/>
          <p:cNvPicPr>
            <a:picLocks noChangeAspect="1"/>
          </p:cNvPicPr>
          <p:nvPr/>
        </p:nvPicPr>
        <p:blipFill rotWithShape="1">
          <a:blip r:embed="rId4"/>
          <a:srcRect l="4483" r="4960"/>
          <a:stretch/>
        </p:blipFill>
        <p:spPr>
          <a:xfrm>
            <a:off x="3175063" y="1846857"/>
            <a:ext cx="2834640" cy="3650468"/>
          </a:xfrm>
          <a:prstGeom prst="rect">
            <a:avLst/>
          </a:prstGeom>
          <a:ln w="635">
            <a:solidFill>
              <a:schemeClr val="tx1">
                <a:lumMod val="85000"/>
                <a:lumOff val="15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a:stretch>
            <a:fillRect/>
          </a:stretch>
        </p:blipFill>
        <p:spPr>
          <a:xfrm>
            <a:off x="147424" y="1838147"/>
            <a:ext cx="2834640" cy="3662418"/>
          </a:xfrm>
          <a:prstGeom prst="rect">
            <a:avLst/>
          </a:prstGeom>
          <a:ln>
            <a:solidFill>
              <a:schemeClr val="tx1">
                <a:lumMod val="50000"/>
                <a:lumOff val="50000"/>
              </a:schemeClr>
            </a:solidFill>
          </a:ln>
        </p:spPr>
      </p:pic>
      <p:sp>
        <p:nvSpPr>
          <p:cNvPr id="13" name="TextBox 12"/>
          <p:cNvSpPr txBox="1"/>
          <p:nvPr/>
        </p:nvSpPr>
        <p:spPr>
          <a:xfrm>
            <a:off x="147424" y="1350608"/>
            <a:ext cx="2839599" cy="369332"/>
          </a:xfrm>
          <a:prstGeom prst="rect">
            <a:avLst/>
          </a:prstGeom>
          <a:noFill/>
        </p:spPr>
        <p:txBody>
          <a:bodyPr wrap="square" rtlCol="0">
            <a:spAutoFit/>
          </a:bodyPr>
          <a:lstStyle/>
          <a:p>
            <a:pPr algn="ctr"/>
            <a:r>
              <a:rPr lang="en-US" b="1">
                <a:solidFill>
                  <a:srgbClr val="E36C0A"/>
                </a:solidFill>
              </a:rPr>
              <a:t>CTCP, TECC, ROVER</a:t>
            </a:r>
          </a:p>
        </p:txBody>
      </p:sp>
      <p:sp>
        <p:nvSpPr>
          <p:cNvPr id="14" name="TextBox 13"/>
          <p:cNvSpPr txBox="1"/>
          <p:nvPr/>
        </p:nvSpPr>
        <p:spPr>
          <a:xfrm>
            <a:off x="6219728" y="1341760"/>
            <a:ext cx="2839599" cy="369332"/>
          </a:xfrm>
          <a:prstGeom prst="rect">
            <a:avLst/>
          </a:prstGeom>
          <a:noFill/>
        </p:spPr>
        <p:txBody>
          <a:bodyPr wrap="square" rtlCol="0">
            <a:spAutoFit/>
          </a:bodyPr>
          <a:lstStyle/>
          <a:p>
            <a:pPr algn="ctr"/>
            <a:r>
              <a:rPr lang="en-US" b="1">
                <a:solidFill>
                  <a:srgbClr val="E36C0A"/>
                </a:solidFill>
              </a:rPr>
              <a:t>Other TCPs, Conferences</a:t>
            </a:r>
          </a:p>
        </p:txBody>
      </p:sp>
      <p:sp>
        <p:nvSpPr>
          <p:cNvPr id="15" name="TextBox 14"/>
          <p:cNvSpPr txBox="1"/>
          <p:nvPr/>
        </p:nvSpPr>
        <p:spPr>
          <a:xfrm>
            <a:off x="3183116" y="1346895"/>
            <a:ext cx="2941258" cy="369332"/>
          </a:xfrm>
          <a:prstGeom prst="rect">
            <a:avLst/>
          </a:prstGeom>
          <a:noFill/>
        </p:spPr>
        <p:txBody>
          <a:bodyPr wrap="square" rtlCol="0">
            <a:spAutoFit/>
          </a:bodyPr>
          <a:lstStyle/>
          <a:p>
            <a:pPr algn="ctr"/>
            <a:r>
              <a:rPr lang="en-US" b="1">
                <a:solidFill>
                  <a:srgbClr val="E36C0A"/>
                </a:solidFill>
              </a:rPr>
              <a:t>Policymakers, General Public</a:t>
            </a:r>
          </a:p>
        </p:txBody>
      </p:sp>
      <p:sp>
        <p:nvSpPr>
          <p:cNvPr id="4" name="TextBox 3"/>
          <p:cNvSpPr txBox="1"/>
          <p:nvPr/>
        </p:nvSpPr>
        <p:spPr>
          <a:xfrm>
            <a:off x="147423" y="5561005"/>
            <a:ext cx="2834641" cy="584775"/>
          </a:xfrm>
          <a:prstGeom prst="rect">
            <a:avLst/>
          </a:prstGeom>
          <a:noFill/>
        </p:spPr>
        <p:txBody>
          <a:bodyPr wrap="square" rtlCol="0">
            <a:spAutoFit/>
          </a:bodyPr>
          <a:lstStyle/>
          <a:p>
            <a:pPr algn="ctr"/>
            <a:r>
              <a:rPr lang="en-US" sz="3200" b="1">
                <a:solidFill>
                  <a:schemeClr val="tx1">
                    <a:lumMod val="65000"/>
                    <a:lumOff val="35000"/>
                  </a:schemeClr>
                </a:solidFill>
              </a:rPr>
              <a:t>Full Report</a:t>
            </a:r>
          </a:p>
        </p:txBody>
      </p:sp>
      <p:sp>
        <p:nvSpPr>
          <p:cNvPr id="16" name="TextBox 15"/>
          <p:cNvSpPr txBox="1"/>
          <p:nvPr/>
        </p:nvSpPr>
        <p:spPr>
          <a:xfrm>
            <a:off x="6224687" y="5552411"/>
            <a:ext cx="2834640" cy="584775"/>
          </a:xfrm>
          <a:prstGeom prst="rect">
            <a:avLst/>
          </a:prstGeom>
          <a:noFill/>
        </p:spPr>
        <p:txBody>
          <a:bodyPr wrap="square" rtlCol="0">
            <a:spAutoFit/>
          </a:bodyPr>
          <a:lstStyle/>
          <a:p>
            <a:pPr algn="ctr"/>
            <a:r>
              <a:rPr lang="en-US" sz="3200" b="1">
                <a:solidFill>
                  <a:schemeClr val="tx1">
                    <a:lumMod val="65000"/>
                    <a:lumOff val="35000"/>
                  </a:schemeClr>
                </a:solidFill>
              </a:rPr>
              <a:t>Abstract</a:t>
            </a:r>
          </a:p>
        </p:txBody>
      </p:sp>
      <p:sp>
        <p:nvSpPr>
          <p:cNvPr id="17" name="TextBox 16"/>
          <p:cNvSpPr txBox="1"/>
          <p:nvPr/>
        </p:nvSpPr>
        <p:spPr>
          <a:xfrm>
            <a:off x="3175064" y="5561005"/>
            <a:ext cx="2834640" cy="584775"/>
          </a:xfrm>
          <a:prstGeom prst="rect">
            <a:avLst/>
          </a:prstGeom>
          <a:noFill/>
        </p:spPr>
        <p:txBody>
          <a:bodyPr wrap="square" rtlCol="0">
            <a:spAutoFit/>
          </a:bodyPr>
          <a:lstStyle/>
          <a:p>
            <a:pPr algn="ctr"/>
            <a:r>
              <a:rPr lang="en-US" sz="3200" b="1">
                <a:solidFill>
                  <a:schemeClr val="tx1">
                    <a:lumMod val="65000"/>
                    <a:lumOff val="35000"/>
                  </a:schemeClr>
                </a:solidFill>
              </a:rPr>
              <a:t>Highlights</a:t>
            </a:r>
          </a:p>
        </p:txBody>
      </p:sp>
      <p:sp>
        <p:nvSpPr>
          <p:cNvPr id="11" name="TextBox 10"/>
          <p:cNvSpPr txBox="1"/>
          <p:nvPr/>
        </p:nvSpPr>
        <p:spPr>
          <a:xfrm>
            <a:off x="1" y="6438304"/>
            <a:ext cx="12192000" cy="276999"/>
          </a:xfrm>
          <a:prstGeom prst="rect">
            <a:avLst/>
          </a:prstGeom>
          <a:noFill/>
        </p:spPr>
        <p:txBody>
          <a:bodyPr wrap="square" rtlCol="0">
            <a:spAutoFit/>
          </a:bodyPr>
          <a:lstStyle/>
          <a:p>
            <a:pPr algn="ctr"/>
            <a:r>
              <a:rPr lang="en-US" sz="1200">
                <a:solidFill>
                  <a:schemeClr val="tx1">
                    <a:lumMod val="50000"/>
                    <a:lumOff val="50000"/>
                  </a:schemeClr>
                </a:solidFill>
              </a:rPr>
              <a:t>Samples available at http://tobaccoeval.ucdavis.edu/analysis-reporting/ReportingResults.html</a:t>
            </a:r>
          </a:p>
        </p:txBody>
      </p:sp>
    </p:spTree>
    <p:extLst>
      <p:ext uri="{BB962C8B-B14F-4D97-AF65-F5344CB8AC3E}">
        <p14:creationId xmlns:p14="http://schemas.microsoft.com/office/powerpoint/2010/main" val="37832291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61823"/>
          </a:xfrm>
          <a:solidFill>
            <a:schemeClr val="accent6">
              <a:lumMod val="60000"/>
              <a:lumOff val="40000"/>
            </a:schemeClr>
          </a:solidFill>
        </p:spPr>
        <p:txBody>
          <a:bodyPr/>
          <a:lstStyle/>
          <a:p>
            <a:r>
              <a:rPr lang="en-US" b="1" dirty="0">
                <a:latin typeface="Century Gothic" panose="020B0502020202020204" pitchFamily="34" charset="0"/>
              </a:rPr>
              <a:t>    </a:t>
            </a:r>
            <a:r>
              <a:rPr lang="en-US" b="1" dirty="0" smtClean="0">
                <a:latin typeface="Century Gothic" panose="020B0502020202020204" pitchFamily="34" charset="0"/>
              </a:rPr>
              <a:t>While you’re waiting, type in the </a:t>
            </a:r>
            <a:r>
              <a:rPr lang="en-US" b="1" dirty="0" err="1" smtClean="0">
                <a:latin typeface="Century Gothic" panose="020B0502020202020204" pitchFamily="34" charset="0"/>
              </a:rPr>
              <a:t>chatbox</a:t>
            </a:r>
            <a:r>
              <a:rPr lang="en-US" b="1" dirty="0">
                <a:latin typeface="Century Gothic" panose="020B0502020202020204" pitchFamily="34" charset="0"/>
              </a:rPr>
              <a:t>:</a:t>
            </a:r>
          </a:p>
        </p:txBody>
      </p:sp>
      <p:sp>
        <p:nvSpPr>
          <p:cNvPr id="3" name="Content Placeholder 2"/>
          <p:cNvSpPr>
            <a:spLocks noGrp="1"/>
          </p:cNvSpPr>
          <p:nvPr>
            <p:ph idx="1"/>
          </p:nvPr>
        </p:nvSpPr>
        <p:spPr>
          <a:xfrm>
            <a:off x="838200" y="1825625"/>
            <a:ext cx="10515600" cy="4879051"/>
          </a:xfrm>
        </p:spPr>
        <p:txBody>
          <a:bodyPr vert="horz" lIns="91440" tIns="45720" rIns="91440" bIns="45720" rtlCol="0" anchor="t">
            <a:normAutofit/>
          </a:bodyPr>
          <a:lstStyle/>
          <a:p>
            <a:pPr marL="514350" indent="-514350">
              <a:buFont typeface="+mj-lt"/>
              <a:buAutoNum type="arabicPeriod"/>
            </a:pPr>
            <a:r>
              <a:rPr lang="en-US" dirty="0" smtClean="0">
                <a:solidFill>
                  <a:srgbClr val="FF0000"/>
                </a:solidFill>
                <a:latin typeface="Century Gothic" panose="020B0502020202020204" pitchFamily="34" charset="0"/>
              </a:rPr>
              <a:t>If </a:t>
            </a:r>
            <a:r>
              <a:rPr lang="en-US" dirty="0">
                <a:solidFill>
                  <a:srgbClr val="FF0000"/>
                </a:solidFill>
                <a:latin typeface="Century Gothic" panose="020B0502020202020204" pitchFamily="34" charset="0"/>
              </a:rPr>
              <a:t>you’ve written part of a FER before: </a:t>
            </a:r>
            <a:r>
              <a:rPr lang="en-US" b="1" dirty="0">
                <a:solidFill>
                  <a:srgbClr val="FF0000"/>
                </a:solidFill>
                <a:latin typeface="Century Gothic" panose="020B0502020202020204" pitchFamily="34" charset="0"/>
              </a:rPr>
              <a:t>what challenges did you have, if any?</a:t>
            </a:r>
          </a:p>
          <a:p>
            <a:pPr marL="514350" indent="-514350">
              <a:buFont typeface="+mj-lt"/>
              <a:buAutoNum type="arabicPeriod"/>
            </a:pPr>
            <a:endParaRPr lang="en-US" b="1" dirty="0">
              <a:solidFill>
                <a:srgbClr val="FF0000"/>
              </a:solidFill>
              <a:latin typeface="Century Gothic" panose="020B0502020202020204" pitchFamily="34" charset="0"/>
            </a:endParaRPr>
          </a:p>
          <a:p>
            <a:pPr marL="514350" indent="-514350">
              <a:buFont typeface="+mj-lt"/>
              <a:buAutoNum type="arabicPeriod"/>
            </a:pPr>
            <a:r>
              <a:rPr lang="en-US" dirty="0" smtClean="0">
                <a:solidFill>
                  <a:srgbClr val="4472C4"/>
                </a:solidFill>
                <a:latin typeface="Century Gothic" panose="020B0502020202020204" pitchFamily="34" charset="0"/>
              </a:rPr>
              <a:t>If you </a:t>
            </a:r>
            <a:r>
              <a:rPr lang="en-US" dirty="0">
                <a:solidFill>
                  <a:srgbClr val="4472C4"/>
                </a:solidFill>
                <a:latin typeface="Century Gothic" panose="020B0502020202020204" pitchFamily="34" charset="0"/>
              </a:rPr>
              <a:t>are new to this, </a:t>
            </a:r>
            <a:r>
              <a:rPr lang="en-US" b="1" dirty="0">
                <a:solidFill>
                  <a:srgbClr val="4472C4"/>
                </a:solidFill>
                <a:latin typeface="Century Gothic" panose="020B0502020202020204" pitchFamily="34" charset="0"/>
              </a:rPr>
              <a:t>what do you anticipate may be difficult?</a:t>
            </a:r>
            <a:r>
              <a:rPr lang="en-US" dirty="0">
                <a:latin typeface="Century Gothic" panose="020B0502020202020204" pitchFamily="34" charset="0"/>
              </a:rPr>
              <a:t/>
            </a:r>
            <a:br>
              <a:rPr lang="en-US" dirty="0">
                <a:latin typeface="Century Gothic" panose="020B0502020202020204" pitchFamily="34" charset="0"/>
              </a:rPr>
            </a:br>
            <a:r>
              <a:rPr lang="en-US" dirty="0">
                <a:solidFill>
                  <a:srgbClr val="4472C4"/>
                </a:solidFill>
                <a:latin typeface="Century Gothic" panose="020B0502020202020204" pitchFamily="34" charset="0"/>
              </a:rPr>
              <a:t>(e.g., combining different voices—from the project vs. evaluator, deciding which results to include, etc.)</a:t>
            </a:r>
          </a:p>
          <a:p>
            <a:pPr marL="514350" indent="-514350">
              <a:buFont typeface="+mj-lt"/>
              <a:buAutoNum type="arabicPeriod"/>
            </a:pPr>
            <a:endParaRPr lang="en-US" dirty="0">
              <a:solidFill>
                <a:srgbClr val="4472C4"/>
              </a:solidFill>
              <a:latin typeface="Century Gothic" panose="020B0502020202020204" pitchFamily="34" charset="0"/>
            </a:endParaRPr>
          </a:p>
          <a:p>
            <a:pPr marL="514350" lvl="0" indent="-514350">
              <a:buFont typeface="+mj-lt"/>
              <a:buAutoNum type="arabicPeriod"/>
            </a:pPr>
            <a:r>
              <a:rPr lang="en-US" b="1" dirty="0" smtClean="0">
                <a:solidFill>
                  <a:srgbClr val="FFC000"/>
                </a:solidFill>
                <a:latin typeface="Century Gothic" panose="020B0502020202020204" pitchFamily="34" charset="0"/>
              </a:rPr>
              <a:t>What </a:t>
            </a:r>
            <a:r>
              <a:rPr lang="en-US" b="1" dirty="0">
                <a:solidFill>
                  <a:srgbClr val="FFC000"/>
                </a:solidFill>
                <a:latin typeface="Century Gothic" panose="020B0502020202020204" pitchFamily="34" charset="0"/>
              </a:rPr>
              <a:t>questions do you hope this training will answer?</a:t>
            </a:r>
          </a:p>
          <a:p>
            <a:pPr marL="514350" indent="-514350">
              <a:buFont typeface="+mj-lt"/>
              <a:buAutoNum type="arabicPeriod"/>
            </a:pPr>
            <a:endParaRPr lang="en-US" dirty="0">
              <a:latin typeface="Century Gothic" panose="020B0502020202020204" pitchFamily="34" charset="0"/>
            </a:endParaRPr>
          </a:p>
        </p:txBody>
      </p:sp>
    </p:spTree>
    <p:extLst>
      <p:ext uri="{BB962C8B-B14F-4D97-AF65-F5344CB8AC3E}">
        <p14:creationId xmlns:p14="http://schemas.microsoft.com/office/powerpoint/2010/main" val="10098526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864" y="0"/>
            <a:ext cx="11699136" cy="1147467"/>
          </a:xfrm>
        </p:spPr>
        <p:txBody>
          <a:bodyPr>
            <a:normAutofit/>
          </a:bodyPr>
          <a:lstStyle/>
          <a:p>
            <a:r>
              <a:rPr lang="en-US" sz="3600" b="1">
                <a:solidFill>
                  <a:schemeClr val="tx1">
                    <a:lumMod val="65000"/>
                    <a:lumOff val="35000"/>
                  </a:schemeClr>
                </a:solidFill>
                <a:latin typeface="Century Gothic" panose="020B0502020202020204" pitchFamily="34" charset="0"/>
              </a:rPr>
              <a:t>Report Utility: </a:t>
            </a:r>
            <a:r>
              <a:rPr lang="en-US" sz="1800">
                <a:solidFill>
                  <a:schemeClr val="tx1">
                    <a:lumMod val="65000"/>
                    <a:lumOff val="35000"/>
                  </a:schemeClr>
                </a:solidFill>
                <a:latin typeface="Century Gothic" panose="020B0502020202020204" pitchFamily="34" charset="0"/>
              </a:rPr>
              <a:t>The Right Level of Detail for Each User</a:t>
            </a:r>
          </a:p>
        </p:txBody>
      </p:sp>
      <p:pic>
        <p:nvPicPr>
          <p:cNvPr id="3" name="Picture 2"/>
          <p:cNvPicPr>
            <a:picLocks noChangeAspect="1"/>
          </p:cNvPicPr>
          <p:nvPr/>
        </p:nvPicPr>
        <p:blipFill>
          <a:blip r:embed="rId3"/>
          <a:stretch>
            <a:fillRect/>
          </a:stretch>
        </p:blipFill>
        <p:spPr>
          <a:xfrm>
            <a:off x="6224687" y="1838148"/>
            <a:ext cx="2834640" cy="3672968"/>
          </a:xfrm>
          <a:prstGeom prst="rect">
            <a:avLst/>
          </a:prstGeom>
          <a:ln>
            <a:solidFill>
              <a:schemeClr val="tx1">
                <a:lumMod val="50000"/>
                <a:lumOff val="50000"/>
              </a:schemeClr>
            </a:solidFill>
          </a:ln>
        </p:spPr>
      </p:pic>
      <p:pic>
        <p:nvPicPr>
          <p:cNvPr id="5" name="Picture 4"/>
          <p:cNvPicPr>
            <a:picLocks noChangeAspect="1"/>
          </p:cNvPicPr>
          <p:nvPr/>
        </p:nvPicPr>
        <p:blipFill rotWithShape="1">
          <a:blip r:embed="rId4"/>
          <a:srcRect l="4483" r="4960"/>
          <a:stretch/>
        </p:blipFill>
        <p:spPr>
          <a:xfrm>
            <a:off x="3175063" y="1846857"/>
            <a:ext cx="2834640" cy="3650468"/>
          </a:xfrm>
          <a:prstGeom prst="rect">
            <a:avLst/>
          </a:prstGeom>
          <a:ln w="635">
            <a:solidFill>
              <a:schemeClr val="tx1">
                <a:lumMod val="85000"/>
                <a:lumOff val="15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a:stretch>
            <a:fillRect/>
          </a:stretch>
        </p:blipFill>
        <p:spPr>
          <a:xfrm>
            <a:off x="147424" y="1838147"/>
            <a:ext cx="2834640" cy="3662418"/>
          </a:xfrm>
          <a:prstGeom prst="rect">
            <a:avLst/>
          </a:prstGeom>
          <a:ln>
            <a:solidFill>
              <a:schemeClr val="tx1">
                <a:lumMod val="50000"/>
                <a:lumOff val="50000"/>
              </a:schemeClr>
            </a:solidFill>
          </a:ln>
        </p:spPr>
      </p:pic>
      <p:sp>
        <p:nvSpPr>
          <p:cNvPr id="13" name="TextBox 12"/>
          <p:cNvSpPr txBox="1"/>
          <p:nvPr/>
        </p:nvSpPr>
        <p:spPr>
          <a:xfrm>
            <a:off x="147424" y="1350608"/>
            <a:ext cx="2839599" cy="369332"/>
          </a:xfrm>
          <a:prstGeom prst="rect">
            <a:avLst/>
          </a:prstGeom>
          <a:noFill/>
        </p:spPr>
        <p:txBody>
          <a:bodyPr wrap="square" rtlCol="0">
            <a:spAutoFit/>
          </a:bodyPr>
          <a:lstStyle/>
          <a:p>
            <a:pPr algn="ctr"/>
            <a:r>
              <a:rPr lang="en-US" b="1">
                <a:solidFill>
                  <a:srgbClr val="E36C0A"/>
                </a:solidFill>
              </a:rPr>
              <a:t>CTCP, TECC, ROVER</a:t>
            </a:r>
          </a:p>
        </p:txBody>
      </p:sp>
      <p:sp>
        <p:nvSpPr>
          <p:cNvPr id="14" name="TextBox 13"/>
          <p:cNvSpPr txBox="1"/>
          <p:nvPr/>
        </p:nvSpPr>
        <p:spPr>
          <a:xfrm>
            <a:off x="6219728" y="1341760"/>
            <a:ext cx="2839599" cy="369332"/>
          </a:xfrm>
          <a:prstGeom prst="rect">
            <a:avLst/>
          </a:prstGeom>
          <a:noFill/>
        </p:spPr>
        <p:txBody>
          <a:bodyPr wrap="square" rtlCol="0">
            <a:spAutoFit/>
          </a:bodyPr>
          <a:lstStyle/>
          <a:p>
            <a:pPr algn="ctr"/>
            <a:r>
              <a:rPr lang="en-US" b="1">
                <a:solidFill>
                  <a:srgbClr val="E36C0A"/>
                </a:solidFill>
              </a:rPr>
              <a:t>Other TCPs, Conferences</a:t>
            </a:r>
          </a:p>
        </p:txBody>
      </p:sp>
      <p:sp>
        <p:nvSpPr>
          <p:cNvPr id="15" name="TextBox 14"/>
          <p:cNvSpPr txBox="1"/>
          <p:nvPr/>
        </p:nvSpPr>
        <p:spPr>
          <a:xfrm>
            <a:off x="3183116" y="1346895"/>
            <a:ext cx="2941258" cy="369332"/>
          </a:xfrm>
          <a:prstGeom prst="rect">
            <a:avLst/>
          </a:prstGeom>
          <a:noFill/>
        </p:spPr>
        <p:txBody>
          <a:bodyPr wrap="square" rtlCol="0">
            <a:spAutoFit/>
          </a:bodyPr>
          <a:lstStyle/>
          <a:p>
            <a:pPr algn="ctr"/>
            <a:r>
              <a:rPr lang="en-US" b="1">
                <a:solidFill>
                  <a:srgbClr val="E36C0A"/>
                </a:solidFill>
              </a:rPr>
              <a:t>Policymakers, General Public</a:t>
            </a:r>
          </a:p>
        </p:txBody>
      </p:sp>
      <p:sp>
        <p:nvSpPr>
          <p:cNvPr id="4" name="TextBox 3"/>
          <p:cNvSpPr txBox="1"/>
          <p:nvPr/>
        </p:nvSpPr>
        <p:spPr>
          <a:xfrm>
            <a:off x="147423" y="5561005"/>
            <a:ext cx="2834641" cy="584775"/>
          </a:xfrm>
          <a:prstGeom prst="rect">
            <a:avLst/>
          </a:prstGeom>
          <a:noFill/>
        </p:spPr>
        <p:txBody>
          <a:bodyPr wrap="square" rtlCol="0">
            <a:spAutoFit/>
          </a:bodyPr>
          <a:lstStyle/>
          <a:p>
            <a:pPr algn="ctr"/>
            <a:r>
              <a:rPr lang="en-US" sz="3200" b="1">
                <a:solidFill>
                  <a:schemeClr val="tx1">
                    <a:lumMod val="65000"/>
                    <a:lumOff val="35000"/>
                  </a:schemeClr>
                </a:solidFill>
              </a:rPr>
              <a:t>Full Report</a:t>
            </a:r>
          </a:p>
        </p:txBody>
      </p:sp>
      <p:sp>
        <p:nvSpPr>
          <p:cNvPr id="16" name="TextBox 15"/>
          <p:cNvSpPr txBox="1"/>
          <p:nvPr/>
        </p:nvSpPr>
        <p:spPr>
          <a:xfrm>
            <a:off x="6224687" y="5552411"/>
            <a:ext cx="2834640" cy="584775"/>
          </a:xfrm>
          <a:prstGeom prst="rect">
            <a:avLst/>
          </a:prstGeom>
          <a:noFill/>
        </p:spPr>
        <p:txBody>
          <a:bodyPr wrap="square" rtlCol="0">
            <a:spAutoFit/>
          </a:bodyPr>
          <a:lstStyle/>
          <a:p>
            <a:pPr algn="ctr"/>
            <a:r>
              <a:rPr lang="en-US" sz="3200" b="1">
                <a:solidFill>
                  <a:schemeClr val="tx1">
                    <a:lumMod val="65000"/>
                    <a:lumOff val="35000"/>
                  </a:schemeClr>
                </a:solidFill>
              </a:rPr>
              <a:t>Abstract</a:t>
            </a:r>
          </a:p>
        </p:txBody>
      </p:sp>
      <p:sp>
        <p:nvSpPr>
          <p:cNvPr id="17" name="TextBox 16"/>
          <p:cNvSpPr txBox="1"/>
          <p:nvPr/>
        </p:nvSpPr>
        <p:spPr>
          <a:xfrm>
            <a:off x="3175064" y="5561005"/>
            <a:ext cx="2834640" cy="584775"/>
          </a:xfrm>
          <a:prstGeom prst="rect">
            <a:avLst/>
          </a:prstGeom>
          <a:noFill/>
        </p:spPr>
        <p:txBody>
          <a:bodyPr wrap="square" rtlCol="0">
            <a:spAutoFit/>
          </a:bodyPr>
          <a:lstStyle/>
          <a:p>
            <a:pPr algn="ctr"/>
            <a:r>
              <a:rPr lang="en-US" sz="3200" b="1">
                <a:solidFill>
                  <a:schemeClr val="tx1">
                    <a:lumMod val="65000"/>
                    <a:lumOff val="35000"/>
                  </a:schemeClr>
                </a:solidFill>
              </a:rPr>
              <a:t>Highlights</a:t>
            </a:r>
          </a:p>
        </p:txBody>
      </p:sp>
      <p:pic>
        <p:nvPicPr>
          <p:cNvPr id="7" name="Picture 6"/>
          <p:cNvPicPr>
            <a:picLocks noChangeAspect="1"/>
          </p:cNvPicPr>
          <p:nvPr/>
        </p:nvPicPr>
        <p:blipFill>
          <a:blip r:embed="rId6"/>
          <a:stretch>
            <a:fillRect/>
          </a:stretch>
        </p:blipFill>
        <p:spPr>
          <a:xfrm>
            <a:off x="9261599" y="1841366"/>
            <a:ext cx="2834640" cy="3690070"/>
          </a:xfrm>
          <a:prstGeom prst="rect">
            <a:avLst/>
          </a:prstGeom>
          <a:ln>
            <a:solidFill>
              <a:schemeClr val="tx1">
                <a:lumMod val="50000"/>
                <a:lumOff val="50000"/>
              </a:schemeClr>
            </a:solidFill>
          </a:ln>
        </p:spPr>
      </p:pic>
      <p:sp>
        <p:nvSpPr>
          <p:cNvPr id="18" name="TextBox 17"/>
          <p:cNvSpPr txBox="1"/>
          <p:nvPr/>
        </p:nvSpPr>
        <p:spPr>
          <a:xfrm>
            <a:off x="9266800" y="1348049"/>
            <a:ext cx="2839599" cy="369332"/>
          </a:xfrm>
          <a:prstGeom prst="rect">
            <a:avLst/>
          </a:prstGeom>
          <a:noFill/>
        </p:spPr>
        <p:txBody>
          <a:bodyPr wrap="square" rtlCol="0">
            <a:spAutoFit/>
          </a:bodyPr>
          <a:lstStyle/>
          <a:p>
            <a:pPr algn="ctr"/>
            <a:r>
              <a:rPr lang="en-US" b="1">
                <a:solidFill>
                  <a:srgbClr val="E36C0A"/>
                </a:solidFill>
              </a:rPr>
              <a:t>Coalitions / Partners</a:t>
            </a:r>
          </a:p>
        </p:txBody>
      </p:sp>
      <p:sp>
        <p:nvSpPr>
          <p:cNvPr id="19" name="TextBox 18"/>
          <p:cNvSpPr txBox="1"/>
          <p:nvPr/>
        </p:nvSpPr>
        <p:spPr>
          <a:xfrm>
            <a:off x="9261599" y="5552410"/>
            <a:ext cx="2834639" cy="584775"/>
          </a:xfrm>
          <a:prstGeom prst="rect">
            <a:avLst/>
          </a:prstGeom>
          <a:noFill/>
        </p:spPr>
        <p:txBody>
          <a:bodyPr wrap="square" rtlCol="0">
            <a:spAutoFit/>
          </a:bodyPr>
          <a:lstStyle/>
          <a:p>
            <a:pPr algn="ctr"/>
            <a:r>
              <a:rPr lang="en-US" sz="3200" b="1">
                <a:solidFill>
                  <a:schemeClr val="tx1">
                    <a:lumMod val="65000"/>
                    <a:lumOff val="35000"/>
                  </a:schemeClr>
                </a:solidFill>
              </a:rPr>
              <a:t>Exec. Summary</a:t>
            </a:r>
          </a:p>
        </p:txBody>
      </p:sp>
      <p:sp>
        <p:nvSpPr>
          <p:cNvPr id="11" name="TextBox 10"/>
          <p:cNvSpPr txBox="1"/>
          <p:nvPr/>
        </p:nvSpPr>
        <p:spPr>
          <a:xfrm>
            <a:off x="1" y="6438304"/>
            <a:ext cx="12192000" cy="276999"/>
          </a:xfrm>
          <a:prstGeom prst="rect">
            <a:avLst/>
          </a:prstGeom>
          <a:noFill/>
        </p:spPr>
        <p:txBody>
          <a:bodyPr wrap="square" rtlCol="0">
            <a:spAutoFit/>
          </a:bodyPr>
          <a:lstStyle/>
          <a:p>
            <a:pPr algn="ctr"/>
            <a:r>
              <a:rPr lang="en-US" sz="1200">
                <a:solidFill>
                  <a:schemeClr val="tx1">
                    <a:lumMod val="50000"/>
                    <a:lumOff val="50000"/>
                  </a:schemeClr>
                </a:solidFill>
              </a:rPr>
              <a:t>Samples available at http://tobaccoeval.ucdavis.edu/analysis-reporting/ReportingResults.html</a:t>
            </a:r>
          </a:p>
        </p:txBody>
      </p:sp>
    </p:spTree>
    <p:extLst>
      <p:ext uri="{BB962C8B-B14F-4D97-AF65-F5344CB8AC3E}">
        <p14:creationId xmlns:p14="http://schemas.microsoft.com/office/powerpoint/2010/main" val="30322963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0878" y="1674179"/>
            <a:ext cx="11141122" cy="5652650"/>
          </a:xfrm>
        </p:spPr>
        <p:txBody>
          <a:bodyPr>
            <a:normAutofit/>
          </a:bodyPr>
          <a:lstStyle/>
          <a:p>
            <a:pPr>
              <a:spcBef>
                <a:spcPts val="1200"/>
              </a:spcBef>
              <a:spcAft>
                <a:spcPts val="1200"/>
              </a:spcAft>
            </a:pPr>
            <a:r>
              <a:rPr lang="en-US" sz="3000" b="1">
                <a:latin typeface="Century Gothic" panose="020B0502020202020204" pitchFamily="34" charset="0"/>
              </a:rPr>
              <a:t>2</a:t>
            </a:r>
            <a:r>
              <a:rPr lang="en-US" sz="3000">
                <a:latin typeface="Century Gothic" panose="020B0502020202020204" pitchFamily="34" charset="0"/>
              </a:rPr>
              <a:t> sheets of paper with different </a:t>
            </a:r>
            <a:r>
              <a:rPr lang="en-US" sz="3000" b="1">
                <a:latin typeface="Century Gothic" panose="020B0502020202020204" pitchFamily="34" charset="0"/>
              </a:rPr>
              <a:t>report users</a:t>
            </a:r>
          </a:p>
          <a:p>
            <a:pPr>
              <a:spcBef>
                <a:spcPts val="1200"/>
              </a:spcBef>
              <a:spcAft>
                <a:spcPts val="1200"/>
              </a:spcAft>
            </a:pPr>
            <a:r>
              <a:rPr lang="en-US" sz="3000" b="1">
                <a:latin typeface="Century Gothic" panose="020B0502020202020204" pitchFamily="34" charset="0"/>
              </a:rPr>
              <a:t>Strips of paper </a:t>
            </a:r>
            <a:r>
              <a:rPr lang="en-US" sz="3000">
                <a:latin typeface="Century Gothic" panose="020B0502020202020204" pitchFamily="34" charset="0"/>
              </a:rPr>
              <a:t>describing potential uses</a:t>
            </a:r>
          </a:p>
          <a:p>
            <a:pPr>
              <a:spcBef>
                <a:spcPts val="1200"/>
              </a:spcBef>
              <a:spcAft>
                <a:spcPts val="1200"/>
              </a:spcAft>
            </a:pPr>
            <a:r>
              <a:rPr lang="en-US" sz="3000" b="1">
                <a:latin typeface="Century Gothic" panose="020B0502020202020204" pitchFamily="34" charset="0"/>
              </a:rPr>
              <a:t>Match</a:t>
            </a:r>
            <a:r>
              <a:rPr lang="en-US" sz="3000">
                <a:latin typeface="Century Gothic" panose="020B0502020202020204" pitchFamily="34" charset="0"/>
              </a:rPr>
              <a:t> each strip of paper to 1 of the potential uses</a:t>
            </a:r>
          </a:p>
          <a:p>
            <a:pPr>
              <a:spcBef>
                <a:spcPts val="1200"/>
              </a:spcBef>
              <a:spcAft>
                <a:spcPts val="1200"/>
              </a:spcAft>
            </a:pPr>
            <a:r>
              <a:rPr lang="en-US" sz="3000" b="1">
                <a:latin typeface="Century Gothic" panose="020B0502020202020204" pitchFamily="34" charset="0"/>
              </a:rPr>
              <a:t>Affix strip </a:t>
            </a:r>
            <a:r>
              <a:rPr lang="en-US" sz="3000">
                <a:latin typeface="Century Gothic" panose="020B0502020202020204" pitchFamily="34" charset="0"/>
              </a:rPr>
              <a:t>on paper</a:t>
            </a:r>
          </a:p>
          <a:p>
            <a:pPr>
              <a:spcBef>
                <a:spcPts val="1200"/>
              </a:spcBef>
              <a:spcAft>
                <a:spcPts val="1200"/>
              </a:spcAft>
            </a:pPr>
            <a:r>
              <a:rPr lang="en-US" sz="3000">
                <a:latin typeface="Century Gothic" panose="020B0502020202020204" pitchFamily="34" charset="0"/>
              </a:rPr>
              <a:t>Check the </a:t>
            </a:r>
            <a:r>
              <a:rPr lang="en-US" sz="3000" b="1">
                <a:latin typeface="Century Gothic" panose="020B0502020202020204" pitchFamily="34" charset="0"/>
              </a:rPr>
              <a:t>appropriate format(s) </a:t>
            </a:r>
            <a:r>
              <a:rPr lang="en-US" sz="3000">
                <a:latin typeface="Century Gothic" panose="020B0502020202020204" pitchFamily="34" charset="0"/>
              </a:rPr>
              <a:t>for the different users </a:t>
            </a:r>
          </a:p>
          <a:p>
            <a:pPr>
              <a:spcBef>
                <a:spcPts val="1200"/>
              </a:spcBef>
              <a:spcAft>
                <a:spcPts val="1200"/>
              </a:spcAft>
            </a:pPr>
            <a:r>
              <a:rPr lang="en-US" sz="3000">
                <a:latin typeface="Century Gothic" panose="020B0502020202020204" pitchFamily="34" charset="0"/>
              </a:rPr>
              <a:t>Team that gets the most right </a:t>
            </a:r>
            <a:r>
              <a:rPr lang="en-US" sz="3000" b="1">
                <a:latin typeface="Century Gothic" panose="020B0502020202020204" pitchFamily="34" charset="0"/>
              </a:rPr>
              <a:t>gets a prize!</a:t>
            </a:r>
          </a:p>
        </p:txBody>
      </p:sp>
      <p:sp>
        <p:nvSpPr>
          <p:cNvPr id="4" name="Title 1"/>
          <p:cNvSpPr txBox="1">
            <a:spLocks/>
          </p:cNvSpPr>
          <p:nvPr/>
        </p:nvSpPr>
        <p:spPr>
          <a:xfrm>
            <a:off x="1" y="0"/>
            <a:ext cx="12191999" cy="1078173"/>
          </a:xfrm>
          <a:prstGeom prst="rect">
            <a:avLst/>
          </a:prstGeom>
          <a:solidFill>
            <a:srgbClr val="E36C0A"/>
          </a:solidFill>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200" b="1">
              <a:solidFill>
                <a:schemeClr val="bg1"/>
              </a:solidFill>
              <a:latin typeface="Century Gothic" panose="020B0502020202020204" pitchFamily="34" charset="0"/>
            </a:endParaRPr>
          </a:p>
          <a:p>
            <a:pPr marL="463550"/>
            <a:r>
              <a:rPr lang="en-US" sz="1200" b="1">
                <a:solidFill>
                  <a:schemeClr val="bg1"/>
                </a:solidFill>
                <a:latin typeface="Century Gothic" panose="020B0502020202020204" pitchFamily="34" charset="0"/>
              </a:rPr>
              <a:t>FER Users &amp; What They Care About</a:t>
            </a:r>
          </a:p>
          <a:p>
            <a:pPr marL="463550"/>
            <a:r>
              <a:rPr lang="en-US" sz="4800" b="1">
                <a:solidFill>
                  <a:schemeClr val="bg1"/>
                </a:solidFill>
                <a:latin typeface="Century Gothic" panose="020B0502020202020204" pitchFamily="34" charset="0"/>
              </a:rPr>
              <a:t>Exercise</a:t>
            </a:r>
            <a:endParaRPr lang="en-US" sz="1000" b="1">
              <a:solidFill>
                <a:srgbClr val="E36C0A"/>
              </a:solidFill>
              <a:latin typeface="Century Gothic" panose="020B0502020202020204" pitchFamily="34" charset="0"/>
            </a:endParaRPr>
          </a:p>
        </p:txBody>
      </p:sp>
    </p:spTree>
    <p:extLst>
      <p:ext uri="{BB962C8B-B14F-4D97-AF65-F5344CB8AC3E}">
        <p14:creationId xmlns:p14="http://schemas.microsoft.com/office/powerpoint/2010/main" val="1336841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 y="0"/>
            <a:ext cx="12191999" cy="1078173"/>
          </a:xfrm>
          <a:prstGeom prst="rect">
            <a:avLst/>
          </a:prstGeom>
          <a:solidFill>
            <a:schemeClr val="accent2">
              <a:lumMod val="20000"/>
              <a:lumOff val="80000"/>
            </a:schemeClr>
          </a:solidFill>
        </p:spPr>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63550"/>
            <a:endParaRPr lang="en-US" sz="1200" b="1">
              <a:solidFill>
                <a:schemeClr val="bg1"/>
              </a:solidFill>
              <a:latin typeface="Century Gothic" panose="020B0502020202020204" pitchFamily="34" charset="0"/>
            </a:endParaRPr>
          </a:p>
          <a:p>
            <a:pPr marL="463550"/>
            <a:r>
              <a:rPr lang="en-US" sz="1200" b="1">
                <a:solidFill>
                  <a:schemeClr val="tx1">
                    <a:lumMod val="75000"/>
                    <a:lumOff val="25000"/>
                  </a:schemeClr>
                </a:solidFill>
                <a:latin typeface="Century Gothic" panose="020B0502020202020204" pitchFamily="34" charset="0"/>
              </a:rPr>
              <a:t>FER Users &amp; What They Care About</a:t>
            </a:r>
          </a:p>
          <a:p>
            <a:pPr marL="463550"/>
            <a:r>
              <a:rPr lang="en-US" sz="3600" b="1">
                <a:solidFill>
                  <a:schemeClr val="tx1">
                    <a:lumMod val="75000"/>
                    <a:lumOff val="25000"/>
                  </a:schemeClr>
                </a:solidFill>
                <a:latin typeface="Century Gothic" panose="020B0502020202020204" pitchFamily="34" charset="0"/>
              </a:rPr>
              <a:t>Answer Sheet </a:t>
            </a:r>
            <a:r>
              <a:rPr lang="en-US" sz="4800" b="1">
                <a:solidFill>
                  <a:schemeClr val="accent6">
                    <a:lumMod val="75000"/>
                  </a:schemeClr>
                </a:solidFill>
                <a:latin typeface="Century Gothic" panose="020B0502020202020204" pitchFamily="34" charset="0"/>
              </a:rPr>
              <a:t>1</a:t>
            </a:r>
          </a:p>
        </p:txBody>
      </p:sp>
      <p:pic>
        <p:nvPicPr>
          <p:cNvPr id="3" name="Picture 2"/>
          <p:cNvPicPr>
            <a:picLocks noChangeAspect="1"/>
          </p:cNvPicPr>
          <p:nvPr/>
        </p:nvPicPr>
        <p:blipFill>
          <a:blip r:embed="rId3"/>
          <a:stretch>
            <a:fillRect/>
          </a:stretch>
        </p:blipFill>
        <p:spPr>
          <a:xfrm>
            <a:off x="1713728" y="1168400"/>
            <a:ext cx="8591550" cy="5618480"/>
          </a:xfrm>
          <a:prstGeom prst="rect">
            <a:avLst/>
          </a:prstGeom>
        </p:spPr>
      </p:pic>
    </p:spTree>
    <p:extLst>
      <p:ext uri="{BB962C8B-B14F-4D97-AF65-F5344CB8AC3E}">
        <p14:creationId xmlns:p14="http://schemas.microsoft.com/office/powerpoint/2010/main" val="1138293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 y="0"/>
            <a:ext cx="12191999" cy="1078173"/>
          </a:xfrm>
          <a:prstGeom prst="rect">
            <a:avLst/>
          </a:prstGeom>
          <a:solidFill>
            <a:schemeClr val="accent2">
              <a:lumMod val="20000"/>
              <a:lumOff val="80000"/>
            </a:schemeClr>
          </a:solidFill>
        </p:spPr>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63550"/>
            <a:endParaRPr lang="en-US" sz="1200" b="1">
              <a:solidFill>
                <a:schemeClr val="bg1"/>
              </a:solidFill>
            </a:endParaRPr>
          </a:p>
          <a:p>
            <a:pPr marL="463550"/>
            <a:r>
              <a:rPr lang="en-US" sz="1200" b="1">
                <a:solidFill>
                  <a:schemeClr val="tx1">
                    <a:lumMod val="75000"/>
                    <a:lumOff val="25000"/>
                  </a:schemeClr>
                </a:solidFill>
                <a:latin typeface="Century Gothic" panose="020B0502020202020204" pitchFamily="34" charset="0"/>
              </a:rPr>
              <a:t>FER Users &amp; What They Care About</a:t>
            </a:r>
          </a:p>
          <a:p>
            <a:pPr marL="463550"/>
            <a:r>
              <a:rPr lang="en-US" sz="3600" b="1">
                <a:solidFill>
                  <a:schemeClr val="tx1">
                    <a:lumMod val="75000"/>
                    <a:lumOff val="25000"/>
                  </a:schemeClr>
                </a:solidFill>
                <a:latin typeface="Century Gothic" panose="020B0502020202020204" pitchFamily="34" charset="0"/>
              </a:rPr>
              <a:t>Answer Sheet </a:t>
            </a:r>
            <a:r>
              <a:rPr lang="en-US" sz="4800" b="1">
                <a:solidFill>
                  <a:srgbClr val="0070C0"/>
                </a:solidFill>
                <a:latin typeface="Century Gothic" panose="020B0502020202020204" pitchFamily="34" charset="0"/>
              </a:rPr>
              <a:t>2</a:t>
            </a:r>
          </a:p>
        </p:txBody>
      </p:sp>
      <p:pic>
        <p:nvPicPr>
          <p:cNvPr id="3" name="Picture 2"/>
          <p:cNvPicPr>
            <a:picLocks noChangeAspect="1"/>
          </p:cNvPicPr>
          <p:nvPr/>
        </p:nvPicPr>
        <p:blipFill>
          <a:blip r:embed="rId3"/>
          <a:stretch>
            <a:fillRect/>
          </a:stretch>
        </p:blipFill>
        <p:spPr>
          <a:xfrm>
            <a:off x="1709928" y="1170433"/>
            <a:ext cx="8591550" cy="5687568"/>
          </a:xfrm>
          <a:prstGeom prst="rect">
            <a:avLst/>
          </a:prstGeom>
        </p:spPr>
      </p:pic>
    </p:spTree>
    <p:extLst>
      <p:ext uri="{BB962C8B-B14F-4D97-AF65-F5344CB8AC3E}">
        <p14:creationId xmlns:p14="http://schemas.microsoft.com/office/powerpoint/2010/main" val="16064810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1" y="-1624954"/>
            <a:ext cx="12252960" cy="9189720"/>
          </a:xfrm>
          <a:prstGeom prst="rect">
            <a:avLst/>
          </a:prstGeom>
        </p:spPr>
      </p:pic>
      <p:sp>
        <p:nvSpPr>
          <p:cNvPr id="5" name="Title 1"/>
          <p:cNvSpPr txBox="1">
            <a:spLocks/>
          </p:cNvSpPr>
          <p:nvPr/>
        </p:nvSpPr>
        <p:spPr>
          <a:xfrm>
            <a:off x="-30481" y="5577522"/>
            <a:ext cx="12191999" cy="824904"/>
          </a:xfrm>
          <a:prstGeom prst="rect">
            <a:avLst/>
          </a:prstGeom>
          <a:solidFill>
            <a:schemeClr val="bg1">
              <a:alpha val="50000"/>
            </a:schemeClr>
          </a:solidFill>
          <a:ln>
            <a:solidFill>
              <a:schemeClr val="bg1"/>
            </a:solidFill>
          </a:ln>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400" b="1">
              <a:solidFill>
                <a:schemeClr val="tx1">
                  <a:lumMod val="65000"/>
                  <a:lumOff val="35000"/>
                </a:schemeClr>
              </a:solidFill>
            </a:endParaRPr>
          </a:p>
          <a:p>
            <a:pPr marL="463550" algn="ctr"/>
            <a:r>
              <a:rPr lang="en-US" b="1">
                <a:solidFill>
                  <a:schemeClr val="tx1">
                    <a:lumMod val="65000"/>
                    <a:lumOff val="35000"/>
                  </a:schemeClr>
                </a:solidFill>
                <a:latin typeface="Century Gothic" panose="020B0502020202020204" pitchFamily="34" charset="0"/>
              </a:rPr>
              <a:t>The New “Tell Your Story” Guidelines</a:t>
            </a:r>
          </a:p>
        </p:txBody>
      </p:sp>
      <p:sp>
        <p:nvSpPr>
          <p:cNvPr id="4" name="Rectangle 3"/>
          <p:cNvSpPr/>
          <p:nvPr/>
        </p:nvSpPr>
        <p:spPr>
          <a:xfrm>
            <a:off x="9661584" y="7169555"/>
            <a:ext cx="2530415" cy="646331"/>
          </a:xfrm>
          <a:prstGeom prst="rect">
            <a:avLst/>
          </a:prstGeom>
        </p:spPr>
        <p:txBody>
          <a:bodyPr wrap="square">
            <a:spAutoFit/>
          </a:bodyPr>
          <a:lstStyle/>
          <a:p>
            <a:pPr>
              <a:defRPr/>
            </a:pPr>
            <a:r>
              <a:rPr lang="en-US" err="1">
                <a:solidFill>
                  <a:schemeClr val="bg1">
                    <a:lumMod val="65000"/>
                  </a:schemeClr>
                </a:solidFill>
              </a:rPr>
              <a:t>istockphoto</a:t>
            </a:r>
            <a:r>
              <a:rPr lang="en-US">
                <a:solidFill>
                  <a:schemeClr val="bg1">
                    <a:lumMod val="65000"/>
                  </a:schemeClr>
                </a:solidFill>
              </a:rPr>
              <a:t>-Israel McKee</a:t>
            </a:r>
          </a:p>
          <a:p>
            <a:pPr lvl="0">
              <a:defRPr/>
            </a:pPr>
            <a:r>
              <a:rPr lang="en-US">
                <a:solidFill>
                  <a:schemeClr val="bg1">
                    <a:lumMod val="65000"/>
                  </a:schemeClr>
                </a:solidFill>
              </a:rPr>
              <a:t>n</a:t>
            </a:r>
          </a:p>
        </p:txBody>
      </p:sp>
    </p:spTree>
    <p:extLst>
      <p:ext uri="{BB962C8B-B14F-4D97-AF65-F5344CB8AC3E}">
        <p14:creationId xmlns:p14="http://schemas.microsoft.com/office/powerpoint/2010/main" val="22001810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98" t="13008" r="51829" b="39413"/>
          <a:stretch/>
        </p:blipFill>
        <p:spPr bwMode="auto">
          <a:xfrm>
            <a:off x="1219197" y="0"/>
            <a:ext cx="9787470" cy="691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9361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1" y="0"/>
            <a:ext cx="1634993" cy="6858000"/>
          </a:xfrm>
          <a:prstGeom prst="rect">
            <a:avLst/>
          </a:prstGeom>
          <a:solidFill>
            <a:srgbClr val="C00000"/>
          </a:solid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a:solidFill>
                <a:schemeClr val="bg1"/>
              </a:solidFill>
            </a:endParaRPr>
          </a:p>
          <a:p>
            <a:pPr algn="ctr"/>
            <a:r>
              <a:rPr lang="en-US" b="1">
                <a:solidFill>
                  <a:schemeClr val="bg1"/>
                </a:solidFill>
                <a:latin typeface="Century Gothic" panose="020B0502020202020204" pitchFamily="34" charset="0"/>
              </a:rPr>
              <a:t>The New TYS</a:t>
            </a:r>
            <a:r>
              <a:rPr lang="en-US" b="1">
                <a:solidFill>
                  <a:srgbClr val="E36C0A"/>
                </a:solidFill>
                <a:latin typeface="Century Gothic" panose="020B0502020202020204" pitchFamily="34" charset="0"/>
              </a:rPr>
              <a:t/>
            </a:r>
            <a:br>
              <a:rPr lang="en-US" b="1">
                <a:solidFill>
                  <a:srgbClr val="E36C0A"/>
                </a:solidFill>
                <a:latin typeface="Century Gothic" panose="020B0502020202020204" pitchFamily="34" charset="0"/>
              </a:rPr>
            </a:br>
            <a:endParaRPr lang="en-US" b="1">
              <a:solidFill>
                <a:srgbClr val="E36C0A"/>
              </a:solidFill>
              <a:latin typeface="Century Gothic" panose="020B0502020202020204" pitchFamily="34" charset="0"/>
            </a:endParaRPr>
          </a:p>
        </p:txBody>
      </p:sp>
      <p:sp>
        <p:nvSpPr>
          <p:cNvPr id="3" name="Down Arrow 2"/>
          <p:cNvSpPr/>
          <p:nvPr/>
        </p:nvSpPr>
        <p:spPr>
          <a:xfrm>
            <a:off x="3366204" y="1"/>
            <a:ext cx="638721" cy="9144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139" t="10370" r="53417" b="4889"/>
          <a:stretch/>
        </p:blipFill>
        <p:spPr bwMode="auto">
          <a:xfrm>
            <a:off x="1693784" y="1657350"/>
            <a:ext cx="3431490" cy="46075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338366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1" y="0"/>
            <a:ext cx="1634993" cy="6858000"/>
          </a:xfrm>
          <a:prstGeom prst="rect">
            <a:avLst/>
          </a:prstGeom>
          <a:solidFill>
            <a:srgbClr val="C00000"/>
          </a:solid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a:solidFill>
                <a:schemeClr val="bg1"/>
              </a:solidFill>
            </a:endParaRPr>
          </a:p>
          <a:p>
            <a:pPr algn="ctr"/>
            <a:r>
              <a:rPr lang="en-US" b="1">
                <a:solidFill>
                  <a:schemeClr val="bg1"/>
                </a:solidFill>
                <a:latin typeface="Century Gothic" panose="020B0502020202020204" pitchFamily="34" charset="0"/>
              </a:rPr>
              <a:t>The New TYS</a:t>
            </a:r>
            <a:r>
              <a:rPr lang="en-US" b="1">
                <a:solidFill>
                  <a:srgbClr val="E36C0A"/>
                </a:solidFill>
                <a:latin typeface="Century Gothic" panose="020B0502020202020204" pitchFamily="34" charset="0"/>
              </a:rPr>
              <a:t/>
            </a:r>
            <a:br>
              <a:rPr lang="en-US" b="1">
                <a:solidFill>
                  <a:srgbClr val="E36C0A"/>
                </a:solidFill>
                <a:latin typeface="Century Gothic" panose="020B0502020202020204" pitchFamily="34" charset="0"/>
              </a:rPr>
            </a:br>
            <a:endParaRPr lang="en-US" b="1">
              <a:solidFill>
                <a:srgbClr val="E36C0A"/>
              </a:solidFill>
              <a:latin typeface="Century Gothic" panose="020B0502020202020204" pitchFamily="34" charset="0"/>
            </a:endParaRPr>
          </a:p>
        </p:txBody>
      </p:sp>
      <p:sp>
        <p:nvSpPr>
          <p:cNvPr id="3" name="Down Arrow 2"/>
          <p:cNvSpPr/>
          <p:nvPr/>
        </p:nvSpPr>
        <p:spPr>
          <a:xfrm>
            <a:off x="3366204" y="1"/>
            <a:ext cx="638721" cy="9144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6799561" y="0"/>
            <a:ext cx="638721" cy="9144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139" t="10370" r="53417" b="4889"/>
          <a:stretch/>
        </p:blipFill>
        <p:spPr bwMode="auto">
          <a:xfrm>
            <a:off x="1693784" y="1657350"/>
            <a:ext cx="3431490" cy="46075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714" t="9084" r="53270" b="4250"/>
          <a:stretch/>
        </p:blipFill>
        <p:spPr bwMode="auto">
          <a:xfrm>
            <a:off x="5294353" y="1658238"/>
            <a:ext cx="3318079" cy="46066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131492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1" y="0"/>
            <a:ext cx="1634993" cy="6858000"/>
          </a:xfrm>
          <a:prstGeom prst="rect">
            <a:avLst/>
          </a:prstGeom>
          <a:solidFill>
            <a:srgbClr val="C00000"/>
          </a:solid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a:solidFill>
                <a:schemeClr val="bg1"/>
              </a:solidFill>
            </a:endParaRPr>
          </a:p>
          <a:p>
            <a:pPr algn="ctr"/>
            <a:r>
              <a:rPr lang="en-US" b="1">
                <a:solidFill>
                  <a:schemeClr val="bg1"/>
                </a:solidFill>
                <a:latin typeface="Century Gothic" panose="020B0502020202020204" pitchFamily="34" charset="0"/>
              </a:rPr>
              <a:t>The New TYS</a:t>
            </a:r>
            <a:r>
              <a:rPr lang="en-US" b="1">
                <a:solidFill>
                  <a:srgbClr val="E36C0A"/>
                </a:solidFill>
                <a:latin typeface="Century Gothic" panose="020B0502020202020204" pitchFamily="34" charset="0"/>
              </a:rPr>
              <a:t/>
            </a:r>
            <a:br>
              <a:rPr lang="en-US" b="1">
                <a:solidFill>
                  <a:srgbClr val="E36C0A"/>
                </a:solidFill>
                <a:latin typeface="Century Gothic" panose="020B0502020202020204" pitchFamily="34" charset="0"/>
              </a:rPr>
            </a:br>
            <a:endParaRPr lang="en-US" b="1">
              <a:solidFill>
                <a:srgbClr val="E36C0A"/>
              </a:solidFill>
              <a:latin typeface="Century Gothic" panose="020B0502020202020204" pitchFamily="34" charset="0"/>
            </a:endParaRPr>
          </a:p>
        </p:txBody>
      </p:sp>
      <p:sp>
        <p:nvSpPr>
          <p:cNvPr id="3" name="Down Arrow 2"/>
          <p:cNvSpPr/>
          <p:nvPr/>
        </p:nvSpPr>
        <p:spPr>
          <a:xfrm>
            <a:off x="3366204" y="1"/>
            <a:ext cx="638721" cy="9144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6799561" y="0"/>
            <a:ext cx="638721" cy="9144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10162353" y="0"/>
            <a:ext cx="638721" cy="9144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139" t="10370" r="53417" b="4889"/>
          <a:stretch/>
        </p:blipFill>
        <p:spPr bwMode="auto">
          <a:xfrm>
            <a:off x="1693784" y="1657350"/>
            <a:ext cx="3431490" cy="46075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714" t="9084" r="53270" b="4250"/>
          <a:stretch/>
        </p:blipFill>
        <p:spPr bwMode="auto">
          <a:xfrm>
            <a:off x="5294353" y="1658238"/>
            <a:ext cx="3318079" cy="46066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912" t="10541" r="53287" b="5029"/>
          <a:stretch/>
        </p:blipFill>
        <p:spPr bwMode="auto">
          <a:xfrm>
            <a:off x="8730527" y="1657350"/>
            <a:ext cx="3387353" cy="46066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674700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 y="0"/>
            <a:ext cx="1634993" cy="6858000"/>
          </a:xfrm>
          <a:prstGeom prst="rect">
            <a:avLst/>
          </a:prstGeom>
          <a:solidFill>
            <a:srgbClr val="C00000"/>
          </a:solid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a:solidFill>
                <a:schemeClr val="bg1"/>
              </a:solidFill>
            </a:endParaRPr>
          </a:p>
          <a:p>
            <a:pPr algn="ctr"/>
            <a:r>
              <a:rPr lang="en-US" b="1">
                <a:solidFill>
                  <a:schemeClr val="bg1"/>
                </a:solidFill>
                <a:latin typeface="Century Gothic" panose="020B0502020202020204" pitchFamily="34" charset="0"/>
              </a:rPr>
              <a:t>The New TYS</a:t>
            </a:r>
          </a:p>
          <a:p>
            <a:pPr algn="ctr"/>
            <a:endParaRPr lang="en-US" sz="3600" b="1">
              <a:solidFill>
                <a:schemeClr val="bg1"/>
              </a:solidFill>
              <a:latin typeface="Century Gothic" panose="020B0502020202020204" pitchFamily="34" charset="0"/>
            </a:endParaRPr>
          </a:p>
          <a:p>
            <a:pPr algn="ctr"/>
            <a:r>
              <a:rPr lang="en-US" sz="1800" b="1">
                <a:solidFill>
                  <a:schemeClr val="bg1"/>
                </a:solidFill>
                <a:latin typeface="Century Gothic" panose="020B0502020202020204" pitchFamily="34" charset="0"/>
              </a:rPr>
              <a:t>Overview</a:t>
            </a:r>
          </a:p>
          <a:p>
            <a:pPr algn="ctr"/>
            <a:r>
              <a:rPr lang="en-US" sz="1800" b="1">
                <a:solidFill>
                  <a:schemeClr val="bg1"/>
                </a:solidFill>
                <a:latin typeface="Century Gothic" panose="020B0502020202020204" pitchFamily="34" charset="0"/>
              </a:rPr>
              <a:t>What’s New</a:t>
            </a:r>
          </a:p>
          <a:p>
            <a:pPr algn="ctr"/>
            <a:r>
              <a:rPr lang="en-US" sz="1800" b="1">
                <a:solidFill>
                  <a:schemeClr val="bg1"/>
                </a:solidFill>
                <a:latin typeface="Century Gothic" panose="020B0502020202020204" pitchFamily="34" charset="0"/>
              </a:rPr>
              <a:t>Tools</a:t>
            </a:r>
            <a:r>
              <a:rPr lang="en-US" b="1">
                <a:solidFill>
                  <a:srgbClr val="E36C0A"/>
                </a:solidFill>
                <a:latin typeface="Century Gothic" panose="020B0502020202020204" pitchFamily="34" charset="0"/>
              </a:rPr>
              <a:t/>
            </a:r>
            <a:br>
              <a:rPr lang="en-US" b="1">
                <a:solidFill>
                  <a:srgbClr val="E36C0A"/>
                </a:solidFill>
                <a:latin typeface="Century Gothic" panose="020B0502020202020204" pitchFamily="34" charset="0"/>
              </a:rPr>
            </a:br>
            <a:endParaRPr lang="en-US" sz="1000" b="1">
              <a:solidFill>
                <a:srgbClr val="E36C0A"/>
              </a:solidFill>
              <a:latin typeface="Century Gothic" panose="020B0502020202020204" pitchFamily="34" charset="0"/>
            </a:endParaRPr>
          </a:p>
        </p:txBody>
      </p:sp>
      <p:sp>
        <p:nvSpPr>
          <p:cNvPr id="2" name="TextBox 1"/>
          <p:cNvSpPr txBox="1"/>
          <p:nvPr/>
        </p:nvSpPr>
        <p:spPr>
          <a:xfrm>
            <a:off x="9652000" y="396240"/>
            <a:ext cx="1828800" cy="1938992"/>
          </a:xfrm>
          <a:prstGeom prst="rect">
            <a:avLst/>
          </a:prstGeom>
          <a:noFill/>
        </p:spPr>
        <p:txBody>
          <a:bodyPr wrap="square" rtlCol="0">
            <a:spAutoFit/>
          </a:bodyPr>
          <a:lstStyle/>
          <a:p>
            <a:pPr algn="ctr"/>
            <a:r>
              <a:rPr lang="en-US" sz="4000" b="1">
                <a:solidFill>
                  <a:srgbClr val="C00000"/>
                </a:solidFill>
              </a:rPr>
              <a:t>Space For Notes</a:t>
            </a:r>
          </a:p>
        </p:txBody>
      </p:sp>
      <p:cxnSp>
        <p:nvCxnSpPr>
          <p:cNvPr id="6" name="Elbow Connector 5"/>
          <p:cNvCxnSpPr>
            <a:stCxn id="2" idx="2"/>
          </p:cNvCxnSpPr>
          <p:nvPr/>
        </p:nvCxnSpPr>
        <p:spPr>
          <a:xfrm rot="5400000">
            <a:off x="9554700" y="1721338"/>
            <a:ext cx="397807" cy="1625595"/>
          </a:xfrm>
          <a:prstGeom prst="bentConnector2">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3261360" y="22185"/>
            <a:ext cx="5669280" cy="6813631"/>
          </a:xfrm>
          <a:prstGeom prst="rect">
            <a:avLst/>
          </a:prstGeom>
        </p:spPr>
      </p:pic>
    </p:spTree>
    <p:extLst>
      <p:ext uri="{BB962C8B-B14F-4D97-AF65-F5344CB8AC3E}">
        <p14:creationId xmlns:p14="http://schemas.microsoft.com/office/powerpoint/2010/main" val="3868880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latin typeface="Century Gothic" panose="020B0502020202020204" pitchFamily="34" charset="0"/>
              </a:rPr>
              <a:t>Agenda</a:t>
            </a:r>
          </a:p>
        </p:txBody>
      </p:sp>
      <p:sp>
        <p:nvSpPr>
          <p:cNvPr id="3" name="Content Placeholder 2"/>
          <p:cNvSpPr>
            <a:spLocks noGrp="1"/>
          </p:cNvSpPr>
          <p:nvPr>
            <p:ph idx="1"/>
          </p:nvPr>
        </p:nvSpPr>
        <p:spPr>
          <a:xfrm>
            <a:off x="901699" y="1804946"/>
            <a:ext cx="6614769" cy="4900654"/>
          </a:xfrm>
        </p:spPr>
        <p:txBody>
          <a:bodyPr>
            <a:normAutofit fontScale="92500" lnSpcReduction="10000"/>
          </a:bodyPr>
          <a:lstStyle/>
          <a:p>
            <a:pPr marL="0" indent="0">
              <a:buNone/>
            </a:pPr>
            <a:r>
              <a:rPr lang="en-US" dirty="0" smtClean="0">
                <a:latin typeface="Century Gothic" panose="020B0502020202020204" pitchFamily="34" charset="0"/>
              </a:rPr>
              <a:t>Day 1</a:t>
            </a:r>
          </a:p>
          <a:p>
            <a:pPr marL="0" indent="0">
              <a:buNone/>
            </a:pPr>
            <a:endParaRPr lang="en-US" dirty="0" smtClean="0">
              <a:latin typeface="Century Gothic" panose="020B0502020202020204" pitchFamily="34" charset="0"/>
            </a:endParaRPr>
          </a:p>
          <a:p>
            <a:r>
              <a:rPr lang="en-US" dirty="0" smtClean="0">
                <a:latin typeface="Century Gothic" panose="020B0502020202020204" pitchFamily="34" charset="0"/>
              </a:rPr>
              <a:t>Welcome!</a:t>
            </a:r>
            <a:endParaRPr lang="en-US" dirty="0">
              <a:latin typeface="Century Gothic" panose="020B0502020202020204" pitchFamily="34" charset="0"/>
            </a:endParaRPr>
          </a:p>
          <a:p>
            <a:pPr lvl="1"/>
            <a:r>
              <a:rPr lang="en-US" sz="2800" dirty="0" err="1">
                <a:latin typeface="Century Gothic" panose="020B0502020202020204" pitchFamily="34" charset="0"/>
              </a:rPr>
              <a:t>Ch</a:t>
            </a:r>
            <a:r>
              <a:rPr lang="en-US" sz="2800" dirty="0">
                <a:latin typeface="Century Gothic" panose="020B0502020202020204" pitchFamily="34" charset="0"/>
              </a:rPr>
              <a:t> </a:t>
            </a:r>
            <a:r>
              <a:rPr lang="en-US" sz="2800" dirty="0" err="1">
                <a:latin typeface="Century Gothic" panose="020B0502020202020204" pitchFamily="34" charset="0"/>
              </a:rPr>
              <a:t>Ch</a:t>
            </a:r>
            <a:r>
              <a:rPr lang="en-US" sz="2800" dirty="0">
                <a:latin typeface="Century Gothic" panose="020B0502020202020204" pitchFamily="34" charset="0"/>
              </a:rPr>
              <a:t> </a:t>
            </a:r>
            <a:r>
              <a:rPr lang="en-US" sz="2800" dirty="0" err="1">
                <a:latin typeface="Century Gothic" panose="020B0502020202020204" pitchFamily="34" charset="0"/>
              </a:rPr>
              <a:t>ch</a:t>
            </a:r>
            <a:r>
              <a:rPr lang="en-US" sz="2800" dirty="0">
                <a:latin typeface="Century Gothic" panose="020B0502020202020204" pitchFamily="34" charset="0"/>
              </a:rPr>
              <a:t> Changes</a:t>
            </a:r>
          </a:p>
          <a:p>
            <a:pPr marL="457200" lvl="1" indent="0">
              <a:buNone/>
            </a:pPr>
            <a:endParaRPr lang="en-US" sz="2800" dirty="0">
              <a:latin typeface="Century Gothic" panose="020B0502020202020204" pitchFamily="34" charset="0"/>
            </a:endParaRPr>
          </a:p>
          <a:p>
            <a:r>
              <a:rPr lang="en-US" dirty="0">
                <a:latin typeface="Century Gothic" panose="020B0502020202020204" pitchFamily="34" charset="0"/>
              </a:rPr>
              <a:t>Setting the Stage</a:t>
            </a:r>
          </a:p>
          <a:p>
            <a:pPr lvl="1"/>
            <a:r>
              <a:rPr lang="en-US" sz="2800" dirty="0">
                <a:latin typeface="Century Gothic" panose="020B0502020202020204" pitchFamily="34" charset="0"/>
              </a:rPr>
              <a:t>Aim and Outcome</a:t>
            </a:r>
          </a:p>
          <a:p>
            <a:pPr lvl="1"/>
            <a:r>
              <a:rPr lang="en-US" sz="2800" dirty="0">
                <a:latin typeface="Century Gothic" panose="020B0502020202020204" pitchFamily="34" charset="0"/>
              </a:rPr>
              <a:t>Background</a:t>
            </a:r>
          </a:p>
          <a:p>
            <a:pPr lvl="1"/>
            <a:r>
              <a:rPr lang="en-US" sz="2800" dirty="0">
                <a:latin typeface="Century Gothic" panose="020B0502020202020204" pitchFamily="34" charset="0"/>
              </a:rPr>
              <a:t>Evaluation Methods and </a:t>
            </a:r>
            <a:r>
              <a:rPr lang="en-US" sz="2800" dirty="0" smtClean="0">
                <a:latin typeface="Century Gothic" panose="020B0502020202020204" pitchFamily="34" charset="0"/>
              </a:rPr>
              <a:t>Design</a:t>
            </a:r>
          </a:p>
          <a:p>
            <a:pPr lvl="1"/>
            <a:endParaRPr lang="en-US" sz="2800" dirty="0" smtClean="0">
              <a:latin typeface="Century Gothic" panose="020B0502020202020204" pitchFamily="34" charset="0"/>
            </a:endParaRPr>
          </a:p>
          <a:p>
            <a:r>
              <a:rPr lang="en-US" dirty="0" smtClean="0">
                <a:latin typeface="Century Gothic" panose="020B0502020202020204" pitchFamily="34" charset="0"/>
              </a:rPr>
              <a:t>Connecting </a:t>
            </a:r>
            <a:r>
              <a:rPr lang="en-US" dirty="0">
                <a:latin typeface="Century Gothic" panose="020B0502020202020204" pitchFamily="34" charset="0"/>
              </a:rPr>
              <a:t>Intervention &amp; Evaluation</a:t>
            </a:r>
          </a:p>
          <a:p>
            <a:pPr marL="457200" lvl="1" indent="0">
              <a:buNone/>
            </a:pPr>
            <a:endParaRPr lang="en-US" sz="2800"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5" name="Picture 2" descr="Hourglass, Time, Hours, Sand, Clock, Egg Timer"/>
          <p:cNvPicPr>
            <a:picLocks noChangeAspect="1" noChangeArrowheads="1"/>
          </p:cNvPicPr>
          <p:nvPr/>
        </p:nvPicPr>
        <p:blipFill rotWithShape="1">
          <a:blip r:embed="rId3">
            <a:extLst>
              <a:ext uri="{28A0092B-C50C-407E-A947-70E740481C1C}">
                <a14:useLocalDpi xmlns:a14="http://schemas.microsoft.com/office/drawing/2010/main" val="0"/>
              </a:ext>
            </a:extLst>
          </a:blip>
          <a:srcRect l="21372" r="27282"/>
          <a:stretch/>
        </p:blipFill>
        <p:spPr bwMode="auto">
          <a:xfrm>
            <a:off x="7516469" y="0"/>
            <a:ext cx="46755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9873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Archery, Concentration, Aim, 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164" y="0"/>
            <a:ext cx="1065006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9438198" y="0"/>
            <a:ext cx="2753803" cy="6858000"/>
          </a:xfrm>
          <a:prstGeom prst="rect">
            <a:avLst/>
          </a:prstGeom>
          <a:solidFill>
            <a:schemeClr val="accent6">
              <a:lumMod val="50000"/>
            </a:schemeClr>
          </a:solid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solidFill>
                <a:schemeClr val="bg1"/>
              </a:solidFill>
              <a:latin typeface="Century Gothic" panose="020B0502020202020204" pitchFamily="34" charset="0"/>
            </a:endParaRPr>
          </a:p>
          <a:p>
            <a:pPr algn="ctr"/>
            <a:endParaRPr lang="en-US" b="1" dirty="0">
              <a:solidFill>
                <a:schemeClr val="bg1"/>
              </a:solidFill>
              <a:latin typeface="Century Gothic" panose="020B0502020202020204" pitchFamily="34" charset="0"/>
            </a:endParaRPr>
          </a:p>
          <a:p>
            <a:pPr algn="ctr"/>
            <a:endParaRPr lang="en-US" b="1" dirty="0">
              <a:solidFill>
                <a:schemeClr val="bg1"/>
              </a:solidFill>
              <a:latin typeface="Century Gothic" panose="020B0502020202020204" pitchFamily="34" charset="0"/>
            </a:endParaRPr>
          </a:p>
          <a:p>
            <a:pPr algn="ctr"/>
            <a:endParaRPr lang="en-US" b="1" dirty="0">
              <a:solidFill>
                <a:schemeClr val="bg1"/>
              </a:solidFill>
              <a:latin typeface="Century Gothic" panose="020B0502020202020204" pitchFamily="34" charset="0"/>
            </a:endParaRPr>
          </a:p>
          <a:p>
            <a:pPr algn="ctr"/>
            <a:r>
              <a:rPr lang="en-US" b="1" dirty="0">
                <a:solidFill>
                  <a:schemeClr val="bg1"/>
                </a:solidFill>
                <a:latin typeface="Century Gothic" panose="020B0502020202020204" pitchFamily="34" charset="0"/>
              </a:rPr>
              <a:t>Aim </a:t>
            </a:r>
          </a:p>
          <a:p>
            <a:pPr algn="ctr"/>
            <a:r>
              <a:rPr lang="en-US" b="1" dirty="0">
                <a:solidFill>
                  <a:schemeClr val="bg1"/>
                </a:solidFill>
                <a:latin typeface="Century Gothic" panose="020B0502020202020204" pitchFamily="34" charset="0"/>
              </a:rPr>
              <a:t>&amp; Outcome</a:t>
            </a:r>
            <a:endParaRPr lang="en-US" b="1" dirty="0">
              <a:solidFill>
                <a:srgbClr val="E36C0A"/>
              </a:solidFill>
              <a:latin typeface="Century Gothic" panose="020B0502020202020204" pitchFamily="34" charset="0"/>
            </a:endParaRPr>
          </a:p>
        </p:txBody>
      </p:sp>
    </p:spTree>
    <p:extLst>
      <p:ext uri="{BB962C8B-B14F-4D97-AF65-F5344CB8AC3E}">
        <p14:creationId xmlns:p14="http://schemas.microsoft.com/office/powerpoint/2010/main" val="6948351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4312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1074" y="231202"/>
            <a:ext cx="5041127" cy="968830"/>
          </a:xfrm>
        </p:spPr>
        <p:txBody>
          <a:bodyPr>
            <a:normAutofit/>
          </a:bodyPr>
          <a:lstStyle/>
          <a:p>
            <a:r>
              <a:rPr lang="en-US" b="1">
                <a:latin typeface="Century Gothic" panose="020B0502020202020204" pitchFamily="34" charset="0"/>
              </a:rPr>
              <a:t>Background</a:t>
            </a:r>
          </a:p>
        </p:txBody>
      </p:sp>
      <p:pic>
        <p:nvPicPr>
          <p:cNvPr id="2050" name="Picture 2" descr="New York Times Newspaper, Press Room, 1942, Reporter"/>
          <p:cNvPicPr>
            <a:picLocks noChangeAspect="1" noChangeArrowheads="1"/>
          </p:cNvPicPr>
          <p:nvPr/>
        </p:nvPicPr>
        <p:blipFill rotWithShape="1">
          <a:blip r:embed="rId3">
            <a:extLst>
              <a:ext uri="{28A0092B-C50C-407E-A947-70E740481C1C}">
                <a14:useLocalDpi xmlns:a14="http://schemas.microsoft.com/office/drawing/2010/main" val="0"/>
              </a:ext>
            </a:extLst>
          </a:blip>
          <a:srcRect t="12807" b="28464"/>
          <a:stretch/>
        </p:blipFill>
        <p:spPr bwMode="auto">
          <a:xfrm>
            <a:off x="0" y="1431235"/>
            <a:ext cx="12192000" cy="542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75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524863"/>
          </a:xfrm>
          <a:prstGeom prst="rect">
            <a:avLst/>
          </a:prstGeom>
        </p:spPr>
        <p:txBody>
          <a:bodyPr wrap="square">
            <a:spAutoFit/>
          </a:bodyPr>
          <a:lstStyle/>
          <a:p>
            <a:r>
              <a:rPr lang="en-US" sz="2200"/>
              <a:t>County A is situated on the Southern Coast of California.  The county lies 106 miles south of San </a:t>
            </a:r>
            <a:r>
              <a:rPr lang="en-US" sz="2200" err="1"/>
              <a:t>Filepe</a:t>
            </a:r>
            <a:r>
              <a:rPr lang="en-US" sz="2200"/>
              <a:t> and 241 miles north of Juarez.  It covers a land area of 3,322 square miles and had an estimated population of 408,238 people in 2008.  The county has 12 incorporated cities.  The county is bordered in the north by </a:t>
            </a:r>
            <a:r>
              <a:rPr lang="en-US" sz="2200" err="1"/>
              <a:t>Feliz</a:t>
            </a:r>
            <a:r>
              <a:rPr lang="en-US" sz="2200"/>
              <a:t> County, the west by the Pacific Ocean, the south by Santa Lucia County, and the east by Rodriquez and San Juan Counties. </a:t>
            </a:r>
          </a:p>
          <a:p>
            <a:r>
              <a:rPr lang="en-US" sz="2200"/>
              <a:t>  </a:t>
            </a:r>
          </a:p>
          <a:p>
            <a:r>
              <a:rPr lang="en-US" sz="2200"/>
              <a:t>The Gracias Valley is at the county’s geographic heart.  Known as “the salad bowl of the world”, the valley lies between the Alto and Azure Mountain ranges and runs almost the entire length of the county.  It is the agricultural center of  County and is one of the nation’s major vegetable producing areas.  The city of Mesa Grande, located in the northern part of the Valley serves as the county seat and is the largest city in the county with a population of 150,898 residents, a 5.8 increase from 2000.</a:t>
            </a:r>
          </a:p>
          <a:p>
            <a:r>
              <a:rPr lang="en-US" sz="2200"/>
              <a:t> </a:t>
            </a:r>
          </a:p>
          <a:p>
            <a:r>
              <a:rPr lang="en-US" sz="2200"/>
              <a:t>The  Peninsula, comprised of four small cities, is the other population center of the county.  Salt harvesting and kelp research are the major industries in the coastal areas.  The rest of  County is essentially rural and characterized by agricultural land and mountains.  The small cities of </a:t>
            </a:r>
            <a:r>
              <a:rPr lang="en-US" sz="2200" err="1"/>
              <a:t>Fruita</a:t>
            </a:r>
            <a:r>
              <a:rPr lang="en-US" sz="2200"/>
              <a:t>, </a:t>
            </a:r>
            <a:r>
              <a:rPr lang="en-US" sz="2200" err="1"/>
              <a:t>Orangia</a:t>
            </a:r>
            <a:r>
              <a:rPr lang="en-US" sz="2200"/>
              <a:t>, </a:t>
            </a:r>
            <a:r>
              <a:rPr lang="en-US" sz="2200" err="1"/>
              <a:t>Ananas</a:t>
            </a:r>
            <a:r>
              <a:rPr lang="en-US" sz="2200"/>
              <a:t> and Pina stretch out south of Tapas along U.S. Highway 44 in the area known as South County.  The small communities of </a:t>
            </a:r>
            <a:r>
              <a:rPr lang="en-US" sz="2200" err="1"/>
              <a:t>Birria</a:t>
            </a:r>
            <a:r>
              <a:rPr lang="en-US" sz="2200"/>
              <a:t>, Enchilada and </a:t>
            </a:r>
            <a:r>
              <a:rPr lang="en-US" sz="2200" err="1"/>
              <a:t>Torta</a:t>
            </a:r>
            <a:r>
              <a:rPr lang="en-US" sz="2200"/>
              <a:t> form what is called North County.  There are many farming and coastal communities throughout the county that are unincorporated.  Approximately 24.9% of the population of  County lives in the unincorporated areas.</a:t>
            </a:r>
          </a:p>
        </p:txBody>
      </p:sp>
    </p:spTree>
    <p:extLst>
      <p:ext uri="{BB962C8B-B14F-4D97-AF65-F5344CB8AC3E}">
        <p14:creationId xmlns:p14="http://schemas.microsoft.com/office/powerpoint/2010/main" val="29846614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619" y="397301"/>
            <a:ext cx="2603720" cy="532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71500" y="1783080"/>
            <a:ext cx="2987040" cy="1200329"/>
          </a:xfrm>
          <a:prstGeom prst="rect">
            <a:avLst/>
          </a:prstGeom>
          <a:noFill/>
        </p:spPr>
        <p:txBody>
          <a:bodyPr wrap="square" rtlCol="0">
            <a:spAutoFit/>
          </a:bodyPr>
          <a:lstStyle/>
          <a:p>
            <a:endParaRPr lang="en-US" sz="7200"/>
          </a:p>
        </p:txBody>
      </p:sp>
      <p:sp>
        <p:nvSpPr>
          <p:cNvPr id="7" name="Rectangle 6"/>
          <p:cNvSpPr/>
          <p:nvPr/>
        </p:nvSpPr>
        <p:spPr>
          <a:xfrm>
            <a:off x="0" y="0"/>
            <a:ext cx="304414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8610" y="753248"/>
            <a:ext cx="3512820" cy="2308324"/>
          </a:xfrm>
          <a:prstGeom prst="rect">
            <a:avLst/>
          </a:prstGeom>
          <a:noFill/>
        </p:spPr>
        <p:txBody>
          <a:bodyPr wrap="square" rtlCol="0">
            <a:spAutoFit/>
          </a:bodyPr>
          <a:lstStyle/>
          <a:p>
            <a:r>
              <a:rPr lang="en-US" sz="7200" b="1" dirty="0"/>
              <a:t>Why this?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0000">
            <a:off x="8406407" y="417307"/>
            <a:ext cx="3286221" cy="9454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
            <a:off x="3150996" y="1305312"/>
            <a:ext cx="2474800" cy="529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21876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1500" y="1783080"/>
            <a:ext cx="2987040" cy="1200329"/>
          </a:xfrm>
          <a:prstGeom prst="rect">
            <a:avLst/>
          </a:prstGeom>
          <a:noFill/>
        </p:spPr>
        <p:txBody>
          <a:bodyPr wrap="square" rtlCol="0">
            <a:spAutoFit/>
          </a:bodyPr>
          <a:lstStyle/>
          <a:p>
            <a:endParaRPr lang="en-US" sz="7200"/>
          </a:p>
        </p:txBody>
      </p:sp>
      <p:sp>
        <p:nvSpPr>
          <p:cNvPr id="7" name="Rectangle 6"/>
          <p:cNvSpPr/>
          <p:nvPr/>
        </p:nvSpPr>
        <p:spPr>
          <a:xfrm>
            <a:off x="0" y="0"/>
            <a:ext cx="374142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41086" y="849086"/>
            <a:ext cx="3400334" cy="2308324"/>
          </a:xfrm>
          <a:prstGeom prst="rect">
            <a:avLst/>
          </a:prstGeom>
          <a:noFill/>
        </p:spPr>
        <p:txBody>
          <a:bodyPr wrap="square" rtlCol="0">
            <a:spAutoFit/>
          </a:bodyPr>
          <a:lstStyle/>
          <a:p>
            <a:r>
              <a:rPr lang="en-US" sz="7200" b="1"/>
              <a:t>Why here?</a:t>
            </a:r>
          </a:p>
        </p:txBody>
      </p:sp>
      <p:pic>
        <p:nvPicPr>
          <p:cNvPr id="2" name="Picture 1"/>
          <p:cNvPicPr>
            <a:picLocks noChangeAspect="1"/>
          </p:cNvPicPr>
          <p:nvPr/>
        </p:nvPicPr>
        <p:blipFill rotWithShape="1">
          <a:blip r:embed="rId3"/>
          <a:srcRect l="18548" t="30799" r="-3094" b="-22660"/>
          <a:stretch/>
        </p:blipFill>
        <p:spPr>
          <a:xfrm>
            <a:off x="3766456" y="14514"/>
            <a:ext cx="8745583" cy="8959306"/>
          </a:xfrm>
          <a:prstGeom prst="rect">
            <a:avLst/>
          </a:prstGeom>
        </p:spPr>
      </p:pic>
    </p:spTree>
    <p:extLst>
      <p:ext uri="{BB962C8B-B14F-4D97-AF65-F5344CB8AC3E}">
        <p14:creationId xmlns:p14="http://schemas.microsoft.com/office/powerpoint/2010/main" val="13570651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1500" y="1783080"/>
            <a:ext cx="2987040" cy="1200329"/>
          </a:xfrm>
          <a:prstGeom prst="rect">
            <a:avLst/>
          </a:prstGeom>
          <a:noFill/>
        </p:spPr>
        <p:txBody>
          <a:bodyPr wrap="square" rtlCol="0">
            <a:spAutoFit/>
          </a:bodyPr>
          <a:lstStyle/>
          <a:p>
            <a:endParaRPr lang="en-US" sz="7200"/>
          </a:p>
        </p:txBody>
      </p:sp>
      <p:sp>
        <p:nvSpPr>
          <p:cNvPr id="7" name="Rectangle 6"/>
          <p:cNvSpPr/>
          <p:nvPr/>
        </p:nvSpPr>
        <p:spPr>
          <a:xfrm>
            <a:off x="0" y="-813160"/>
            <a:ext cx="3403600" cy="767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6220" y="664934"/>
            <a:ext cx="3619500" cy="2308324"/>
          </a:xfrm>
          <a:prstGeom prst="rect">
            <a:avLst/>
          </a:prstGeom>
          <a:noFill/>
        </p:spPr>
        <p:txBody>
          <a:bodyPr wrap="square" rtlCol="0">
            <a:spAutoFit/>
          </a:bodyPr>
          <a:lstStyle/>
          <a:p>
            <a:r>
              <a:rPr lang="en-US" sz="7200" b="1"/>
              <a:t>Why now?</a:t>
            </a:r>
          </a:p>
        </p:txBody>
      </p:sp>
      <p:pic>
        <p:nvPicPr>
          <p:cNvPr id="2" name="Picture 1"/>
          <p:cNvPicPr>
            <a:picLocks noChangeAspect="1"/>
          </p:cNvPicPr>
          <p:nvPr/>
        </p:nvPicPr>
        <p:blipFill rotWithShape="1">
          <a:blip r:embed="rId3"/>
          <a:srcRect l="11158" r="12976"/>
          <a:stretch/>
        </p:blipFill>
        <p:spPr>
          <a:xfrm>
            <a:off x="3251201" y="-94343"/>
            <a:ext cx="9855564" cy="6952343"/>
          </a:xfrm>
          <a:prstGeom prst="rect">
            <a:avLst/>
          </a:prstGeom>
        </p:spPr>
      </p:pic>
    </p:spTree>
    <p:extLst>
      <p:ext uri="{BB962C8B-B14F-4D97-AF65-F5344CB8AC3E}">
        <p14:creationId xmlns:p14="http://schemas.microsoft.com/office/powerpoint/2010/main" val="5776123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0227" y="1727199"/>
            <a:ext cx="5101772" cy="2554545"/>
          </a:xfrm>
          <a:prstGeom prst="rect">
            <a:avLst/>
          </a:prstGeom>
          <a:noFill/>
        </p:spPr>
        <p:txBody>
          <a:bodyPr wrap="square" rtlCol="0">
            <a:spAutoFit/>
          </a:bodyPr>
          <a:lstStyle/>
          <a:p>
            <a:r>
              <a:rPr lang="en-US" sz="4000">
                <a:latin typeface="Century Gothic" panose="020B0502020202020204" pitchFamily="34" charset="0"/>
              </a:rPr>
              <a:t>During the CX process, we identified this as </a:t>
            </a:r>
            <a:br>
              <a:rPr lang="en-US" sz="4000">
                <a:latin typeface="Century Gothic" panose="020B0502020202020204" pitchFamily="34" charset="0"/>
              </a:rPr>
            </a:br>
            <a:r>
              <a:rPr lang="en-US" sz="4000">
                <a:latin typeface="Century Gothic" panose="020B0502020202020204" pitchFamily="34" charset="0"/>
              </a:rPr>
              <a:t>a top priority…</a:t>
            </a:r>
          </a:p>
        </p:txBody>
      </p:sp>
    </p:spTree>
    <p:extLst>
      <p:ext uri="{BB962C8B-B14F-4D97-AF65-F5344CB8AC3E}">
        <p14:creationId xmlns:p14="http://schemas.microsoft.com/office/powerpoint/2010/main" val="31297840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3901" t="27168" r="72919" b="66139"/>
          <a:stretch/>
        </p:blipFill>
        <p:spPr>
          <a:xfrm>
            <a:off x="872048" y="1168219"/>
            <a:ext cx="2109691" cy="602710"/>
          </a:xfrm>
          <a:prstGeom prst="rect">
            <a:avLst/>
          </a:prstGeom>
        </p:spPr>
      </p:pic>
      <p:sp>
        <p:nvSpPr>
          <p:cNvPr id="3" name="TextBox 2"/>
          <p:cNvSpPr txBox="1"/>
          <p:nvPr/>
        </p:nvSpPr>
        <p:spPr>
          <a:xfrm>
            <a:off x="253956" y="422661"/>
            <a:ext cx="11938044" cy="769441"/>
          </a:xfrm>
          <a:prstGeom prst="rect">
            <a:avLst/>
          </a:prstGeom>
          <a:noFill/>
        </p:spPr>
        <p:txBody>
          <a:bodyPr wrap="square" rtlCol="0">
            <a:spAutoFit/>
          </a:bodyPr>
          <a:lstStyle/>
          <a:p>
            <a:r>
              <a:rPr lang="en-US" sz="2200" dirty="0">
                <a:latin typeface="Century Gothic" panose="020B0502020202020204" pitchFamily="34" charset="0"/>
              </a:rPr>
              <a:t>Read background section </a:t>
            </a:r>
            <a:r>
              <a:rPr lang="en-US" sz="2200" dirty="0" smtClean="0">
                <a:latin typeface="Century Gothic" panose="020B0502020202020204" pitchFamily="34" charset="0"/>
              </a:rPr>
              <a:t>(p. 9) and note one shortcoming that you noticed. Type this into the </a:t>
            </a:r>
            <a:r>
              <a:rPr lang="en-US" sz="2200" dirty="0" err="1" smtClean="0">
                <a:latin typeface="Century Gothic" panose="020B0502020202020204" pitchFamily="34" charset="0"/>
              </a:rPr>
              <a:t>chatbox</a:t>
            </a:r>
            <a:r>
              <a:rPr lang="en-US" sz="2200" dirty="0" smtClean="0">
                <a:latin typeface="Century Gothic" panose="020B0502020202020204" pitchFamily="34" charset="0"/>
              </a:rPr>
              <a:t>.</a:t>
            </a:r>
            <a:endParaRPr lang="en-US" sz="2200" dirty="0">
              <a:latin typeface="Century Gothic" panose="020B0502020202020204" pitchFamily="34" charset="0"/>
            </a:endParaRP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203" t="29621" r="29082" b="29889"/>
          <a:stretch/>
        </p:blipFill>
        <p:spPr bwMode="auto">
          <a:xfrm>
            <a:off x="1048753" y="1713054"/>
            <a:ext cx="9090670" cy="5144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4943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5715"/>
            <a:ext cx="12192000" cy="8155781"/>
          </a:xfrm>
          <a:prstGeom prst="rect">
            <a:avLst/>
          </a:prstGeom>
        </p:spPr>
      </p:pic>
      <p:sp>
        <p:nvSpPr>
          <p:cNvPr id="4" name="TextBox 3"/>
          <p:cNvSpPr txBox="1"/>
          <p:nvPr/>
        </p:nvSpPr>
        <p:spPr>
          <a:xfrm>
            <a:off x="1" y="-725715"/>
            <a:ext cx="4201610" cy="9325630"/>
          </a:xfrm>
          <a:prstGeom prst="rect">
            <a:avLst/>
          </a:prstGeom>
          <a:solidFill>
            <a:srgbClr val="FFC000"/>
          </a:solidFill>
        </p:spPr>
        <p:txBody>
          <a:bodyPr wrap="square" rtlCol="0">
            <a:spAutoFit/>
          </a:bodyPr>
          <a:lstStyle/>
          <a:p>
            <a:endParaRPr lang="en-US" sz="4000">
              <a:latin typeface="Century Gothic" panose="020B0502020202020204" pitchFamily="34" charset="0"/>
            </a:endParaRPr>
          </a:p>
          <a:p>
            <a:endParaRPr lang="en-US" sz="4000">
              <a:latin typeface="Century Gothic" panose="020B0502020202020204" pitchFamily="34" charset="0"/>
            </a:endParaRPr>
          </a:p>
          <a:p>
            <a:endParaRPr lang="en-US" sz="4000">
              <a:latin typeface="Century Gothic" panose="020B0502020202020204" pitchFamily="34" charset="0"/>
            </a:endParaRPr>
          </a:p>
          <a:p>
            <a:pPr marL="173038"/>
            <a:r>
              <a:rPr lang="en-US" sz="4000">
                <a:latin typeface="Century Gothic" panose="020B0502020202020204" pitchFamily="34" charset="0"/>
              </a:rPr>
              <a:t>What info was missing?</a:t>
            </a:r>
          </a:p>
          <a:p>
            <a:pPr marL="173038"/>
            <a:endParaRPr lang="en-US" sz="4000">
              <a:latin typeface="Century Gothic" panose="020B0502020202020204" pitchFamily="34" charset="0"/>
            </a:endParaRPr>
          </a:p>
          <a:p>
            <a:pPr marL="173038"/>
            <a:r>
              <a:rPr lang="en-US" sz="4000">
                <a:latin typeface="Century Gothic" panose="020B0502020202020204" pitchFamily="34" charset="0"/>
              </a:rPr>
              <a:t>What info seemed irrelevant?</a:t>
            </a:r>
          </a:p>
          <a:p>
            <a:endParaRPr lang="en-US" sz="4000">
              <a:latin typeface="Century Gothic" panose="020B0502020202020204" pitchFamily="34" charset="0"/>
            </a:endParaRPr>
          </a:p>
          <a:p>
            <a:endParaRPr lang="en-US" sz="4000">
              <a:latin typeface="Century Gothic" panose="020B0502020202020204" pitchFamily="34" charset="0"/>
            </a:endParaRPr>
          </a:p>
          <a:p>
            <a:endParaRPr lang="en-US" sz="4000">
              <a:latin typeface="Century Gothic" panose="020B0502020202020204" pitchFamily="34" charset="0"/>
            </a:endParaRPr>
          </a:p>
          <a:p>
            <a:endParaRPr lang="en-US" sz="4000">
              <a:latin typeface="Century Gothic" panose="020B0502020202020204" pitchFamily="34" charset="0"/>
            </a:endParaRPr>
          </a:p>
          <a:p>
            <a:endParaRPr lang="en-US" sz="4000">
              <a:latin typeface="Century Gothic" panose="020B0502020202020204" pitchFamily="34" charset="0"/>
            </a:endParaRPr>
          </a:p>
          <a:p>
            <a:endParaRPr lang="en-US" sz="4000">
              <a:latin typeface="Century Gothic" panose="020B0502020202020204" pitchFamily="34" charset="0"/>
            </a:endParaRPr>
          </a:p>
        </p:txBody>
      </p:sp>
    </p:spTree>
    <p:extLst>
      <p:ext uri="{BB962C8B-B14F-4D97-AF65-F5344CB8AC3E}">
        <p14:creationId xmlns:p14="http://schemas.microsoft.com/office/powerpoint/2010/main" val="4140109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131" y="-12393"/>
            <a:ext cx="8435623" cy="6870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0188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483" y="274638"/>
            <a:ext cx="7418717" cy="1143000"/>
          </a:xfrm>
        </p:spPr>
        <p:txBody>
          <a:bodyPr/>
          <a:lstStyle/>
          <a:p>
            <a:pPr algn="l"/>
            <a:r>
              <a:rPr lang="en-US" b="1">
                <a:latin typeface="Century Gothic" panose="020B0502020202020204" pitchFamily="34" charset="0"/>
              </a:rPr>
              <a:t>Agenda</a:t>
            </a:r>
            <a:r>
              <a:rPr lang="en-US">
                <a:latin typeface="Century Gothic" panose="020B0502020202020204" pitchFamily="34" charset="0"/>
              </a:rPr>
              <a:t> (cont.)</a:t>
            </a:r>
          </a:p>
        </p:txBody>
      </p:sp>
      <p:sp>
        <p:nvSpPr>
          <p:cNvPr id="3" name="Content Placeholder 2"/>
          <p:cNvSpPr>
            <a:spLocks noGrp="1"/>
          </p:cNvSpPr>
          <p:nvPr>
            <p:ph idx="1"/>
          </p:nvPr>
        </p:nvSpPr>
        <p:spPr>
          <a:xfrm>
            <a:off x="4572000" y="1417638"/>
            <a:ext cx="7619999" cy="5364162"/>
          </a:xfrm>
        </p:spPr>
        <p:txBody>
          <a:bodyPr>
            <a:noAutofit/>
          </a:bodyPr>
          <a:lstStyle/>
          <a:p>
            <a:pPr marL="0" indent="0">
              <a:buNone/>
            </a:pPr>
            <a:r>
              <a:rPr lang="en-US" dirty="0" smtClean="0">
                <a:latin typeface="Century Gothic" panose="020B0502020202020204" pitchFamily="34" charset="0"/>
              </a:rPr>
              <a:t>Day 2</a:t>
            </a:r>
          </a:p>
          <a:p>
            <a:pPr marL="0" indent="0">
              <a:buNone/>
            </a:pPr>
            <a:endParaRPr lang="en-US" dirty="0" smtClean="0">
              <a:latin typeface="Century Gothic" panose="020B0502020202020204" pitchFamily="34" charset="0"/>
            </a:endParaRPr>
          </a:p>
          <a:p>
            <a:r>
              <a:rPr lang="en-US" dirty="0" smtClean="0">
                <a:latin typeface="Century Gothic" panose="020B0502020202020204" pitchFamily="34" charset="0"/>
              </a:rPr>
              <a:t>Connecting </a:t>
            </a:r>
            <a:r>
              <a:rPr lang="en-US" dirty="0">
                <a:latin typeface="Century Gothic" panose="020B0502020202020204" pitchFamily="34" charset="0"/>
              </a:rPr>
              <a:t>Intervention &amp; Evaluation</a:t>
            </a:r>
          </a:p>
          <a:p>
            <a:pPr lvl="1"/>
            <a:r>
              <a:rPr lang="en-US" sz="2800" dirty="0">
                <a:latin typeface="Century Gothic" panose="020B0502020202020204" pitchFamily="34" charset="0"/>
              </a:rPr>
              <a:t>Implementation and Results,   Strategies for Writing</a:t>
            </a:r>
          </a:p>
          <a:p>
            <a:pPr marL="457200" lvl="1" indent="0">
              <a:buNone/>
            </a:pPr>
            <a:endParaRPr lang="en-US" sz="2800" dirty="0">
              <a:latin typeface="Century Gothic" panose="020B0502020202020204" pitchFamily="34" charset="0"/>
            </a:endParaRPr>
          </a:p>
          <a:p>
            <a:pPr marL="0" indent="0">
              <a:buNone/>
            </a:pPr>
            <a:endParaRPr lang="en-US" dirty="0">
              <a:latin typeface="Century Gothic" panose="020B0502020202020204" pitchFamily="34" charset="0"/>
            </a:endParaRPr>
          </a:p>
          <a:p>
            <a:r>
              <a:rPr lang="en-US" dirty="0">
                <a:latin typeface="Century Gothic" panose="020B0502020202020204" pitchFamily="34" charset="0"/>
              </a:rPr>
              <a:t>Making it Useful</a:t>
            </a:r>
          </a:p>
          <a:p>
            <a:pPr lvl="1"/>
            <a:r>
              <a:rPr lang="en-US" sz="2800" dirty="0">
                <a:latin typeface="Century Gothic" panose="020B0502020202020204" pitchFamily="34" charset="0"/>
              </a:rPr>
              <a:t>Conclusions and Recommendations, Avoiding </a:t>
            </a:r>
            <a:r>
              <a:rPr lang="en-US" sz="2800" dirty="0" smtClean="0">
                <a:latin typeface="Century Gothic" panose="020B0502020202020204" pitchFamily="34" charset="0"/>
              </a:rPr>
              <a:t>Landmines, “Rap” Up</a:t>
            </a:r>
            <a:endParaRPr lang="en-US" sz="2800" dirty="0">
              <a:latin typeface="Century Gothic" panose="020B0502020202020204" pitchFamily="34" charset="0"/>
            </a:endParaRPr>
          </a:p>
          <a:p>
            <a:pPr marL="0" indent="0">
              <a:buNone/>
            </a:pPr>
            <a:endParaRPr lang="en-US" dirty="0">
              <a:latin typeface="Century Gothic" panose="020B0502020202020204" pitchFamily="34" charset="0"/>
            </a:endParaRPr>
          </a:p>
          <a:p>
            <a:pPr lvl="1"/>
            <a:endParaRPr lang="en-US" sz="2800" dirty="0">
              <a:latin typeface="Century Gothic" panose="020B0502020202020204" pitchFamily="34" charset="0"/>
            </a:endParaRPr>
          </a:p>
        </p:txBody>
      </p:sp>
      <p:pic>
        <p:nvPicPr>
          <p:cNvPr id="5" name="Picture 2" descr="Hourglass, Time, Hours, Sand, Clock, Egg Timer"/>
          <p:cNvPicPr>
            <a:picLocks noChangeAspect="1" noChangeArrowheads="1"/>
          </p:cNvPicPr>
          <p:nvPr/>
        </p:nvPicPr>
        <p:blipFill rotWithShape="1">
          <a:blip r:embed="rId3">
            <a:extLst>
              <a:ext uri="{28A0092B-C50C-407E-A947-70E740481C1C}">
                <a14:useLocalDpi xmlns:a14="http://schemas.microsoft.com/office/drawing/2010/main" val="0"/>
              </a:ext>
            </a:extLst>
          </a:blip>
          <a:srcRect l="21371" r="36057"/>
          <a:stretch/>
        </p:blipFill>
        <p:spPr bwMode="auto">
          <a:xfrm>
            <a:off x="-11837" y="0"/>
            <a:ext cx="38765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9500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treiber\AppData\Local\Microsoft\Windows\Temporary Internet Files\Content.IE5\8EQ5CVAB\graphic_design_by_chrism11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484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00932" y="140474"/>
            <a:ext cx="10979868" cy="980660"/>
          </a:xfrm>
        </p:spPr>
        <p:txBody>
          <a:bodyPr>
            <a:normAutofit fontScale="90000"/>
          </a:bodyPr>
          <a:lstStyle/>
          <a:p>
            <a:r>
              <a:rPr lang="en-US" b="1">
                <a:latin typeface="Century Gothic" panose="020B0502020202020204" pitchFamily="34" charset="0"/>
              </a:rPr>
              <a:t>Evaluation Methods and Design</a:t>
            </a:r>
          </a:p>
        </p:txBody>
      </p:sp>
    </p:spTree>
    <p:extLst>
      <p:ext uri="{BB962C8B-B14F-4D97-AF65-F5344CB8AC3E}">
        <p14:creationId xmlns:p14="http://schemas.microsoft.com/office/powerpoint/2010/main" val="24350019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treiber\AppData\Local\Microsoft\Windows\Temporary Internet Files\Content.IE5\WYJMO58V\Steel_Frame_Commercial_Building_Under_Construction,_Ann_Arbor_Township,_Michiga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12192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treiber\AppData\Local\Microsoft\Windows\Temporary Internet Files\Content.IE5\WYJMO58V\Steel_Frame_Commercial_Building_Under_Construction,_Ann_Arbor_Township,_Michiga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12192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treiber\AppData\Local\Microsoft\Windows\Temporary Internet Files\Content.IE5\WYJMO58V\Steel_Frame_Commercial_Building_Under_Construction,_Ann_Arbor_Township,_Michigan[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8" y="1"/>
            <a:ext cx="12192000" cy="68634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381000"/>
            <a:ext cx="13355856" cy="769441"/>
          </a:xfrm>
          <a:prstGeom prst="rect">
            <a:avLst/>
          </a:prstGeom>
          <a:noFill/>
        </p:spPr>
        <p:txBody>
          <a:bodyPr wrap="square" rtlCol="0">
            <a:spAutoFit/>
          </a:bodyPr>
          <a:lstStyle/>
          <a:p>
            <a:r>
              <a:rPr lang="en-US" sz="4400" b="1">
                <a:latin typeface="Century Gothic" panose="020B0502020202020204" pitchFamily="34" charset="0"/>
              </a:rPr>
              <a:t>Overall Construction: Outcome and Process</a:t>
            </a:r>
          </a:p>
        </p:txBody>
      </p:sp>
    </p:spTree>
    <p:extLst>
      <p:ext uri="{BB962C8B-B14F-4D97-AF65-F5344CB8AC3E}">
        <p14:creationId xmlns:p14="http://schemas.microsoft.com/office/powerpoint/2010/main" val="33041165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491" t="22943" r="8007" b="48240"/>
          <a:stretch/>
        </p:blipFill>
        <p:spPr bwMode="auto">
          <a:xfrm>
            <a:off x="0" y="1684"/>
            <a:ext cx="12192000" cy="6970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60713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Users\jtreiber\AppData\Local\Microsoft\Windows\Temporary Internet Files\Content.IE5\WYJMO58V\River_Shannon_from_Drumsna_brid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95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16922" y="365125"/>
            <a:ext cx="7836877" cy="1325563"/>
          </a:xfrm>
        </p:spPr>
        <p:txBody>
          <a:bodyPr>
            <a:normAutofit fontScale="90000"/>
          </a:bodyPr>
          <a:lstStyle/>
          <a:p>
            <a:r>
              <a:rPr lang="en-US" b="1" dirty="0">
                <a:latin typeface="Century Gothic" panose="020B0502020202020204" pitchFamily="34" charset="0"/>
              </a:rPr>
              <a:t>Methods and Design Section </a:t>
            </a:r>
            <a:br>
              <a:rPr lang="en-US" b="1" dirty="0">
                <a:latin typeface="Century Gothic" panose="020B0502020202020204" pitchFamily="34" charset="0"/>
              </a:rPr>
            </a:br>
            <a:r>
              <a:rPr lang="en-US" b="1" dirty="0">
                <a:latin typeface="Century Gothic" panose="020B0502020202020204" pitchFamily="34" charset="0"/>
              </a:rPr>
              <a:t>Narrative Flow</a:t>
            </a:r>
          </a:p>
        </p:txBody>
      </p:sp>
      <p:sp>
        <p:nvSpPr>
          <p:cNvPr id="3" name="Content Placeholder 2"/>
          <p:cNvSpPr>
            <a:spLocks noGrp="1"/>
          </p:cNvSpPr>
          <p:nvPr>
            <p:ph idx="1"/>
          </p:nvPr>
        </p:nvSpPr>
        <p:spPr>
          <a:xfrm>
            <a:off x="3547068" y="3429000"/>
            <a:ext cx="8848132" cy="3194435"/>
          </a:xfrm>
        </p:spPr>
        <p:txBody>
          <a:bodyPr>
            <a:normAutofit/>
          </a:bodyPr>
          <a:lstStyle/>
          <a:p>
            <a:pPr marL="514350" indent="-514350">
              <a:buFont typeface="+mj-lt"/>
              <a:buAutoNum type="arabicPeriod"/>
            </a:pPr>
            <a:r>
              <a:rPr lang="en-US" b="1" dirty="0">
                <a:solidFill>
                  <a:schemeClr val="bg1"/>
                </a:solidFill>
                <a:latin typeface="Century Gothic" panose="020B0502020202020204" pitchFamily="34" charset="0"/>
              </a:rPr>
              <a:t>Outcome measure</a:t>
            </a:r>
          </a:p>
          <a:p>
            <a:pPr marL="514350" indent="-514350">
              <a:buFont typeface="+mj-lt"/>
              <a:buAutoNum type="arabicPeriod"/>
            </a:pPr>
            <a:r>
              <a:rPr lang="en-US" b="1" dirty="0">
                <a:solidFill>
                  <a:schemeClr val="bg1"/>
                </a:solidFill>
                <a:latin typeface="Century Gothic" panose="020B0502020202020204" pitchFamily="34" charset="0"/>
              </a:rPr>
              <a:t>Process measures</a:t>
            </a:r>
          </a:p>
          <a:p>
            <a:pPr marL="514350" indent="-514350">
              <a:buFont typeface="+mj-lt"/>
              <a:buAutoNum type="arabicPeriod"/>
            </a:pPr>
            <a:r>
              <a:rPr lang="en-US" b="1" dirty="0">
                <a:solidFill>
                  <a:schemeClr val="bg1"/>
                </a:solidFill>
                <a:latin typeface="Century Gothic" panose="020B0502020202020204" pitchFamily="34" charset="0"/>
              </a:rPr>
              <a:t>Data quality </a:t>
            </a:r>
          </a:p>
          <a:p>
            <a:pPr marL="514350" indent="-514350">
              <a:buFont typeface="+mj-lt"/>
              <a:buAutoNum type="arabicPeriod"/>
            </a:pPr>
            <a:r>
              <a:rPr lang="en-US" b="1" dirty="0">
                <a:solidFill>
                  <a:schemeClr val="bg1"/>
                </a:solidFill>
                <a:latin typeface="Century Gothic" panose="020B0502020202020204" pitchFamily="34" charset="0"/>
              </a:rPr>
              <a:t>Data analysis </a:t>
            </a:r>
            <a:r>
              <a:rPr lang="en-US" b="1" dirty="0" smtClean="0">
                <a:solidFill>
                  <a:schemeClr val="bg1"/>
                </a:solidFill>
                <a:latin typeface="Century Gothic" panose="020B0502020202020204" pitchFamily="34" charset="0"/>
              </a:rPr>
              <a:t>(overall qualitative/quantitative)</a:t>
            </a:r>
            <a:endParaRPr lang="en-US" b="1" dirty="0">
              <a:solidFill>
                <a:schemeClr val="bg1"/>
              </a:solidFill>
              <a:latin typeface="Century Gothic" panose="020B0502020202020204" pitchFamily="34" charset="0"/>
            </a:endParaRPr>
          </a:p>
          <a:p>
            <a:pPr marL="514350" indent="-514350">
              <a:buFont typeface="+mj-lt"/>
              <a:buAutoNum type="arabicPeriod" startAt="5"/>
            </a:pPr>
            <a:r>
              <a:rPr lang="en-US" b="1" dirty="0" smtClean="0">
                <a:solidFill>
                  <a:schemeClr val="bg1"/>
                </a:solidFill>
                <a:latin typeface="Century Gothic" panose="020B0502020202020204" pitchFamily="34" charset="0"/>
              </a:rPr>
              <a:t>Limitations</a:t>
            </a:r>
            <a:endParaRPr lang="en-US" b="1" dirty="0">
              <a:solidFill>
                <a:schemeClr val="bg1"/>
              </a:solidFill>
              <a:latin typeface="Century Gothic" panose="020B0502020202020204" pitchFamily="34" charset="0"/>
            </a:endParaRPr>
          </a:p>
          <a:p>
            <a:pPr marL="0" indent="0">
              <a:buNone/>
            </a:pPr>
            <a:endParaRPr lang="en-US" dirty="0">
              <a:latin typeface="Century Gothic" panose="020B0502020202020204" pitchFamily="34" charset="0"/>
            </a:endParaRPr>
          </a:p>
        </p:txBody>
      </p:sp>
    </p:spTree>
    <p:extLst>
      <p:ext uri="{BB962C8B-B14F-4D97-AF65-F5344CB8AC3E}">
        <p14:creationId xmlns:p14="http://schemas.microsoft.com/office/powerpoint/2010/main" val="29232254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135770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219" y="1652961"/>
            <a:ext cx="3244132" cy="830997"/>
          </a:xfrm>
          <a:prstGeom prst="rect">
            <a:avLst/>
          </a:prstGeom>
          <a:noFill/>
        </p:spPr>
        <p:txBody>
          <a:bodyPr wrap="square" rtlCol="0">
            <a:spAutoFit/>
          </a:bodyPr>
          <a:lstStyle/>
          <a:p>
            <a:pPr marL="231775"/>
            <a:r>
              <a:rPr lang="en-US" sz="4800" b="1">
                <a:latin typeface="Century Gothic" panose="020B0502020202020204" pitchFamily="34" charset="0"/>
              </a:rPr>
              <a:t>Integrate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15879128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83849"/>
            <a:ext cx="12194185" cy="8824113"/>
          </a:xfrm>
          <a:prstGeom prst="rect">
            <a:avLst/>
          </a:prstGeom>
        </p:spPr>
      </p:pic>
      <p:sp>
        <p:nvSpPr>
          <p:cNvPr id="3" name="TextBox 2"/>
          <p:cNvSpPr txBox="1"/>
          <p:nvPr/>
        </p:nvSpPr>
        <p:spPr>
          <a:xfrm>
            <a:off x="601883" y="517952"/>
            <a:ext cx="5278055" cy="1015663"/>
          </a:xfrm>
          <a:prstGeom prst="rect">
            <a:avLst/>
          </a:prstGeom>
          <a:solidFill>
            <a:schemeClr val="accent4">
              <a:lumMod val="20000"/>
              <a:lumOff val="80000"/>
            </a:schemeClr>
          </a:solidFill>
        </p:spPr>
        <p:txBody>
          <a:bodyPr wrap="square" rtlCol="0">
            <a:spAutoFit/>
          </a:bodyPr>
          <a:lstStyle/>
          <a:p>
            <a:r>
              <a:rPr lang="en-US" sz="6000" b="1">
                <a:latin typeface="Century Gothic" panose="020B0502020202020204" pitchFamily="34" charset="0"/>
              </a:rPr>
              <a:t>Holistic view</a:t>
            </a:r>
          </a:p>
        </p:txBody>
      </p:sp>
    </p:spTree>
    <p:extLst>
      <p:ext uri="{BB962C8B-B14F-4D97-AF65-F5344CB8AC3E}">
        <p14:creationId xmlns:p14="http://schemas.microsoft.com/office/powerpoint/2010/main" val="42157102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4037"/>
            <a:ext cx="12361762" cy="9273425"/>
          </a:xfrm>
          <a:prstGeom prst="rect">
            <a:avLst/>
          </a:prstGeom>
        </p:spPr>
      </p:pic>
      <p:sp>
        <p:nvSpPr>
          <p:cNvPr id="6" name="TextBox 5"/>
          <p:cNvSpPr txBox="1"/>
          <p:nvPr/>
        </p:nvSpPr>
        <p:spPr>
          <a:xfrm>
            <a:off x="405114" y="5011838"/>
            <a:ext cx="5637878" cy="1015663"/>
          </a:xfrm>
          <a:prstGeom prst="rect">
            <a:avLst/>
          </a:prstGeom>
          <a:solidFill>
            <a:schemeClr val="tx2">
              <a:lumMod val="40000"/>
              <a:lumOff val="60000"/>
            </a:schemeClr>
          </a:solidFill>
        </p:spPr>
        <p:txBody>
          <a:bodyPr wrap="square" rtlCol="0">
            <a:spAutoFit/>
          </a:bodyPr>
          <a:lstStyle/>
          <a:p>
            <a:r>
              <a:rPr lang="en-US" sz="6000" b="1">
                <a:latin typeface="Century Gothic" panose="020B0502020202020204" pitchFamily="34" charset="0"/>
              </a:rPr>
              <a:t>Make</a:t>
            </a:r>
            <a:r>
              <a:rPr lang="en-US" sz="6000">
                <a:latin typeface="Century Gothic" panose="020B0502020202020204" pitchFamily="34" charset="0"/>
              </a:rPr>
              <a:t> </a:t>
            </a:r>
            <a:r>
              <a:rPr lang="en-US" sz="6000" b="1">
                <a:latin typeface="Century Gothic" panose="020B0502020202020204" pitchFamily="34" charset="0"/>
              </a:rPr>
              <a:t>linkages</a:t>
            </a:r>
          </a:p>
        </p:txBody>
      </p:sp>
    </p:spTree>
    <p:extLst>
      <p:ext uri="{BB962C8B-B14F-4D97-AF65-F5344CB8AC3E}">
        <p14:creationId xmlns:p14="http://schemas.microsoft.com/office/powerpoint/2010/main" val="4112113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099" y="596611"/>
            <a:ext cx="9462043" cy="6295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75099" y="147237"/>
            <a:ext cx="8738886" cy="769441"/>
          </a:xfrm>
          <a:prstGeom prst="rect">
            <a:avLst/>
          </a:prstGeom>
          <a:noFill/>
        </p:spPr>
        <p:txBody>
          <a:bodyPr wrap="square" rtlCol="0">
            <a:spAutoFit/>
          </a:bodyPr>
          <a:lstStyle/>
          <a:p>
            <a:r>
              <a:rPr lang="en-US" sz="4400" b="1">
                <a:latin typeface="Century Gothic" panose="020B0502020202020204" pitchFamily="34" charset="0"/>
              </a:rPr>
              <a:t>Timeline of Activities</a:t>
            </a:r>
          </a:p>
        </p:txBody>
      </p:sp>
    </p:spTree>
    <p:extLst>
      <p:ext uri="{BB962C8B-B14F-4D97-AF65-F5344CB8AC3E}">
        <p14:creationId xmlns:p14="http://schemas.microsoft.com/office/powerpoint/2010/main" val="12026725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721" y="0"/>
            <a:ext cx="10152968" cy="6858000"/>
          </a:xfrm>
          <a:prstGeom prst="rect">
            <a:avLst/>
          </a:prstGeom>
        </p:spPr>
      </p:pic>
      <p:sp>
        <p:nvSpPr>
          <p:cNvPr id="3" name="TextBox 2"/>
          <p:cNvSpPr txBox="1"/>
          <p:nvPr/>
        </p:nvSpPr>
        <p:spPr>
          <a:xfrm>
            <a:off x="-115746" y="0"/>
            <a:ext cx="2673752" cy="6863417"/>
          </a:xfrm>
          <a:prstGeom prst="rect">
            <a:avLst/>
          </a:prstGeom>
          <a:noFill/>
        </p:spPr>
        <p:txBody>
          <a:bodyPr wrap="square" rtlCol="0">
            <a:spAutoFit/>
          </a:bodyPr>
          <a:lstStyle/>
          <a:p>
            <a:pPr algn="ctr"/>
            <a:r>
              <a:rPr lang="en-US" sz="8800" b="1">
                <a:latin typeface="Century Gothic" panose="020B0502020202020204" pitchFamily="34" charset="0"/>
                <a:cs typeface="Aharoni" panose="02010803020104030203" pitchFamily="2" charset="-79"/>
              </a:rPr>
              <a:t>S</a:t>
            </a:r>
          </a:p>
          <a:p>
            <a:pPr algn="ctr"/>
            <a:r>
              <a:rPr lang="en-US" sz="8800" b="1">
                <a:latin typeface="Century Gothic" panose="020B0502020202020204" pitchFamily="34" charset="0"/>
                <a:cs typeface="Aharoni" panose="02010803020104030203" pitchFamily="2" charset="-79"/>
              </a:rPr>
              <a:t>P</a:t>
            </a:r>
          </a:p>
          <a:p>
            <a:pPr algn="ctr"/>
            <a:r>
              <a:rPr lang="en-US" sz="8800" b="1">
                <a:latin typeface="Century Gothic" panose="020B0502020202020204" pitchFamily="34" charset="0"/>
                <a:cs typeface="Aharoni" panose="02010803020104030203" pitchFamily="2" charset="-79"/>
              </a:rPr>
              <a:t>O</a:t>
            </a:r>
          </a:p>
          <a:p>
            <a:pPr algn="ctr"/>
            <a:r>
              <a:rPr lang="en-US" sz="8800" b="1">
                <a:latin typeface="Century Gothic" panose="020B0502020202020204" pitchFamily="34" charset="0"/>
                <a:cs typeface="Aharoni" panose="02010803020104030203" pitchFamily="2" charset="-79"/>
              </a:rPr>
              <a:t>U</a:t>
            </a:r>
          </a:p>
          <a:p>
            <a:pPr algn="ctr"/>
            <a:r>
              <a:rPr lang="en-US" sz="8800" b="1">
                <a:latin typeface="Century Gothic" panose="020B0502020202020204" pitchFamily="34" charset="0"/>
                <a:cs typeface="Aharoni" panose="02010803020104030203" pitchFamily="2" charset="-79"/>
              </a:rPr>
              <a:t>T</a:t>
            </a:r>
          </a:p>
        </p:txBody>
      </p:sp>
    </p:spTree>
    <p:extLst>
      <p:ext uri="{BB962C8B-B14F-4D97-AF65-F5344CB8AC3E}">
        <p14:creationId xmlns:p14="http://schemas.microsoft.com/office/powerpoint/2010/main" val="3454353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834" t="20000" r="2222" b="35778"/>
          <a:stretch/>
        </p:blipFill>
        <p:spPr bwMode="auto">
          <a:xfrm>
            <a:off x="1435100" y="0"/>
            <a:ext cx="9220200" cy="6897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66512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6835" y="949124"/>
            <a:ext cx="11868076" cy="4524315"/>
          </a:xfrm>
          <a:prstGeom prst="rect">
            <a:avLst/>
          </a:prstGeom>
          <a:noFill/>
        </p:spPr>
        <p:txBody>
          <a:bodyPr wrap="square" rtlCol="0">
            <a:spAutoFit/>
          </a:bodyPr>
          <a:lstStyle/>
          <a:p>
            <a:r>
              <a:rPr lang="en-US" sz="7200" b="1">
                <a:latin typeface="Century Gothic" panose="020B0502020202020204" pitchFamily="34" charset="0"/>
              </a:rPr>
              <a:t>S</a:t>
            </a:r>
            <a:r>
              <a:rPr lang="en-US" sz="7200">
                <a:latin typeface="Century Gothic" panose="020B0502020202020204" pitchFamily="34" charset="0"/>
              </a:rPr>
              <a:t>pecify what happened</a:t>
            </a:r>
          </a:p>
          <a:p>
            <a:r>
              <a:rPr lang="en-US" sz="7200" b="1">
                <a:latin typeface="Century Gothic" panose="020B0502020202020204" pitchFamily="34" charset="0"/>
              </a:rPr>
              <a:t>P</a:t>
            </a:r>
            <a:r>
              <a:rPr lang="en-US" sz="7200">
                <a:latin typeface="Century Gothic" panose="020B0502020202020204" pitchFamily="34" charset="0"/>
              </a:rPr>
              <a:t>urpose of the activity</a:t>
            </a:r>
          </a:p>
          <a:p>
            <a:r>
              <a:rPr lang="en-US" sz="7200" b="1">
                <a:latin typeface="Century Gothic" panose="020B0502020202020204" pitchFamily="34" charset="0"/>
              </a:rPr>
              <a:t>O</a:t>
            </a:r>
            <a:r>
              <a:rPr lang="en-US" sz="7200">
                <a:latin typeface="Century Gothic" panose="020B0502020202020204" pitchFamily="34" charset="0"/>
              </a:rPr>
              <a:t>utcomes</a:t>
            </a:r>
          </a:p>
          <a:p>
            <a:r>
              <a:rPr lang="en-US" sz="7200" b="1" err="1">
                <a:latin typeface="Century Gothic" panose="020B0502020202020204" pitchFamily="34" charset="0"/>
              </a:rPr>
              <a:t>UT</a:t>
            </a:r>
            <a:r>
              <a:rPr lang="en-US" sz="7200" err="1">
                <a:latin typeface="Century Gothic" panose="020B0502020202020204" pitchFamily="34" charset="0"/>
              </a:rPr>
              <a:t>ility</a:t>
            </a:r>
            <a:endParaRPr lang="en-US" sz="7200">
              <a:latin typeface="Century Gothic" panose="020B0502020202020204" pitchFamily="34" charset="0"/>
            </a:endParaRPr>
          </a:p>
        </p:txBody>
      </p:sp>
    </p:spTree>
    <p:extLst>
      <p:ext uri="{BB962C8B-B14F-4D97-AF65-F5344CB8AC3E}">
        <p14:creationId xmlns:p14="http://schemas.microsoft.com/office/powerpoint/2010/main" val="3058218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01" y="-47404"/>
            <a:ext cx="6362700" cy="6926186"/>
          </a:xfrm>
          <a:prstGeom prst="rect">
            <a:avLst/>
          </a:prstGeom>
        </p:spPr>
      </p:pic>
      <p:sp>
        <p:nvSpPr>
          <p:cNvPr id="3" name="TextBox 2"/>
          <p:cNvSpPr txBox="1"/>
          <p:nvPr/>
        </p:nvSpPr>
        <p:spPr>
          <a:xfrm>
            <a:off x="214685" y="1226916"/>
            <a:ext cx="5017071" cy="1754326"/>
          </a:xfrm>
          <a:prstGeom prst="rect">
            <a:avLst/>
          </a:prstGeom>
          <a:noFill/>
        </p:spPr>
        <p:txBody>
          <a:bodyPr wrap="square" rtlCol="0">
            <a:spAutoFit/>
          </a:bodyPr>
          <a:lstStyle/>
          <a:p>
            <a:r>
              <a:rPr lang="en-US" sz="5400">
                <a:latin typeface="Century Gothic" panose="020B0502020202020204" pitchFamily="34" charset="0"/>
              </a:rPr>
              <a:t>Cultural Competency</a:t>
            </a:r>
          </a:p>
        </p:txBody>
      </p:sp>
    </p:spTree>
    <p:extLst>
      <p:ext uri="{BB962C8B-B14F-4D97-AF65-F5344CB8AC3E}">
        <p14:creationId xmlns:p14="http://schemas.microsoft.com/office/powerpoint/2010/main" val="2433602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
            <a:ext cx="1661993" cy="6858000"/>
          </a:xfrm>
          <a:prstGeom prst="rect">
            <a:avLst/>
          </a:prstGeom>
          <a:solidFill>
            <a:schemeClr val="accent4">
              <a:lumMod val="60000"/>
              <a:lumOff val="40000"/>
            </a:schemeClr>
          </a:solidFill>
        </p:spPr>
        <p:txBody>
          <a:bodyPr vert="vert270" wrap="square" rtlCol="0">
            <a:spAutoFit/>
          </a:bodyPr>
          <a:lstStyle/>
          <a:p>
            <a:pPr algn="ctr"/>
            <a:r>
              <a:rPr lang="en-US" sz="9600" b="1">
                <a:latin typeface="Century Gothic" panose="020B0502020202020204" pitchFamily="34" charset="0"/>
              </a:rPr>
              <a:t>RESULTS</a:t>
            </a:r>
          </a:p>
        </p:txBody>
      </p:sp>
      <p:sp>
        <p:nvSpPr>
          <p:cNvPr id="4" name="TextBox 3"/>
          <p:cNvSpPr txBox="1"/>
          <p:nvPr/>
        </p:nvSpPr>
        <p:spPr>
          <a:xfrm>
            <a:off x="2275840" y="396240"/>
            <a:ext cx="9001760" cy="5693866"/>
          </a:xfrm>
          <a:prstGeom prst="rect">
            <a:avLst/>
          </a:prstGeom>
          <a:noFill/>
        </p:spPr>
        <p:txBody>
          <a:bodyPr wrap="square" rtlCol="0">
            <a:spAutoFit/>
          </a:bodyPr>
          <a:lstStyle/>
          <a:p>
            <a:r>
              <a:rPr lang="en-US" sz="2800" dirty="0" smtClean="0"/>
              <a:t>In May 2015, the project invited local retailers to an informational forum on healthy retailing.  Six </a:t>
            </a:r>
            <a:r>
              <a:rPr lang="en-US" sz="2800" dirty="0"/>
              <a:t>retailers, two from Savannah and four from Serengeti, attended.  Although this was far fewer participants than we hoped, the gathering still produced some useful outcomes.  In discussions, the retailers said the only way to create a level playing field for those who refused to sell tobacco products to minors was for a licensing ordinance to be uniformly enforced.  A TRL was the way to ensure that those who did not obey would suffer consequences.  </a:t>
            </a:r>
            <a:r>
              <a:rPr lang="en-US" sz="2800" b="1" dirty="0">
                <a:solidFill>
                  <a:srgbClr val="FF0000"/>
                </a:solidFill>
              </a:rPr>
              <a:t>Four of the retailers signed a letter of support for a TRL ordinance</a:t>
            </a:r>
            <a:r>
              <a:rPr lang="en-US" sz="2800" dirty="0"/>
              <a:t>.  ACTCP included this information in a summary report to the city council </a:t>
            </a:r>
            <a:r>
              <a:rPr lang="en-US" sz="2800" dirty="0" smtClean="0"/>
              <a:t>members. </a:t>
            </a:r>
            <a:endParaRPr lang="en-US" sz="2800" dirty="0"/>
          </a:p>
        </p:txBody>
      </p:sp>
    </p:spTree>
    <p:extLst>
      <p:ext uri="{BB962C8B-B14F-4D97-AF65-F5344CB8AC3E}">
        <p14:creationId xmlns:p14="http://schemas.microsoft.com/office/powerpoint/2010/main" val="1341365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
            <a:ext cx="1661993" cy="6858000"/>
          </a:xfrm>
          <a:prstGeom prst="rect">
            <a:avLst/>
          </a:prstGeom>
          <a:solidFill>
            <a:schemeClr val="accent4">
              <a:lumMod val="60000"/>
              <a:lumOff val="40000"/>
            </a:schemeClr>
          </a:solidFill>
        </p:spPr>
        <p:txBody>
          <a:bodyPr vert="vert270" wrap="square" rtlCol="0">
            <a:spAutoFit/>
          </a:bodyPr>
          <a:lstStyle/>
          <a:p>
            <a:pPr algn="ctr"/>
            <a:r>
              <a:rPr lang="en-US" sz="9600" b="1">
                <a:latin typeface="Century Gothic" panose="020B0502020202020204" pitchFamily="34" charset="0"/>
              </a:rPr>
              <a:t>RESULTS</a:t>
            </a:r>
          </a:p>
        </p:txBody>
      </p:sp>
      <p:sp>
        <p:nvSpPr>
          <p:cNvPr id="4" name="Rectangle 2"/>
          <p:cNvSpPr>
            <a:spLocks noChangeArrowheads="1"/>
          </p:cNvSpPr>
          <p:nvPr/>
        </p:nvSpPr>
        <p:spPr bwMode="auto">
          <a:xfrm>
            <a:off x="6197600" y="32410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773438773"/>
              </p:ext>
            </p:extLst>
          </p:nvPr>
        </p:nvGraphicFramePr>
        <p:xfrm>
          <a:off x="6685280" y="3241040"/>
          <a:ext cx="5022533" cy="3228975"/>
        </p:xfrm>
        <a:graphic>
          <a:graphicData uri="http://schemas.openxmlformats.org/presentationml/2006/ole">
            <mc:AlternateContent xmlns:mc="http://schemas.openxmlformats.org/markup-compatibility/2006">
              <mc:Choice xmlns:v="urn:schemas-microsoft-com:vml" Requires="v">
                <p:oleObj spid="_x0000_s2061" name="Acrobat Document" r:id="rId4" imgW="6497640" imgH="3295080" progId="Acrobat.Document.11">
                  <p:embed/>
                </p:oleObj>
              </mc:Choice>
              <mc:Fallback>
                <p:oleObj name="Acrobat Document" r:id="rId4" imgW="6497640" imgH="3295080" progId="Acrobat.Documen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5280" y="3241040"/>
                        <a:ext cx="5022533" cy="3228975"/>
                      </a:xfrm>
                      <a:prstGeom prst="rect">
                        <a:avLst/>
                      </a:prstGeom>
                      <a:noFill/>
                    </p:spPr>
                  </p:pic>
                </p:oleObj>
              </mc:Fallback>
            </mc:AlternateContent>
          </a:graphicData>
        </a:graphic>
      </p:graphicFrame>
      <p:pic>
        <p:nvPicPr>
          <p:cNvPr id="8" name="Picture 7"/>
          <p:cNvPicPr>
            <a:picLocks noChangeAspect="1"/>
          </p:cNvPicPr>
          <p:nvPr/>
        </p:nvPicPr>
        <p:blipFill>
          <a:blip r:embed="rId6"/>
          <a:stretch>
            <a:fillRect/>
          </a:stretch>
        </p:blipFill>
        <p:spPr>
          <a:xfrm>
            <a:off x="6685280" y="664224"/>
            <a:ext cx="5169856" cy="1853345"/>
          </a:xfrm>
          <a:prstGeom prst="rect">
            <a:avLst/>
          </a:prstGeom>
        </p:spPr>
      </p:pic>
      <p:pic>
        <p:nvPicPr>
          <p:cNvPr id="9" name="Picture 8"/>
          <p:cNvPicPr>
            <a:picLocks noChangeAspect="1"/>
          </p:cNvPicPr>
          <p:nvPr/>
        </p:nvPicPr>
        <p:blipFill>
          <a:blip r:embed="rId7"/>
          <a:stretch>
            <a:fillRect/>
          </a:stretch>
        </p:blipFill>
        <p:spPr>
          <a:xfrm>
            <a:off x="1716470" y="1267781"/>
            <a:ext cx="4481130" cy="4322439"/>
          </a:xfrm>
          <a:prstGeom prst="rect">
            <a:avLst/>
          </a:prstGeom>
        </p:spPr>
      </p:pic>
    </p:spTree>
    <p:extLst>
      <p:ext uri="{BB962C8B-B14F-4D97-AF65-F5344CB8AC3E}">
        <p14:creationId xmlns:p14="http://schemas.microsoft.com/office/powerpoint/2010/main" val="19444923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
            <a:ext cx="1661993" cy="6858000"/>
          </a:xfrm>
          <a:prstGeom prst="rect">
            <a:avLst/>
          </a:prstGeom>
          <a:solidFill>
            <a:schemeClr val="accent4">
              <a:lumMod val="60000"/>
              <a:lumOff val="40000"/>
            </a:schemeClr>
          </a:solidFill>
        </p:spPr>
        <p:txBody>
          <a:bodyPr vert="vert270" wrap="square" rtlCol="0">
            <a:spAutoFit/>
          </a:bodyPr>
          <a:lstStyle/>
          <a:p>
            <a:pPr algn="ctr"/>
            <a:r>
              <a:rPr lang="en-US" sz="9600" b="1">
                <a:latin typeface="Century Gothic" panose="020B0502020202020204" pitchFamily="34" charset="0"/>
              </a:rPr>
              <a:t>RESULTS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240" y="764541"/>
            <a:ext cx="5328920" cy="5328920"/>
          </a:xfrm>
          <a:prstGeom prst="rect">
            <a:avLst/>
          </a:prstGeom>
        </p:spPr>
      </p:pic>
    </p:spTree>
    <p:extLst>
      <p:ext uri="{BB962C8B-B14F-4D97-AF65-F5344CB8AC3E}">
        <p14:creationId xmlns:p14="http://schemas.microsoft.com/office/powerpoint/2010/main" val="134012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5376816" cy="6858001"/>
          </a:xfrm>
          <a:prstGeom prst="rect">
            <a:avLst/>
          </a:prstGeom>
        </p:spPr>
      </p:pic>
      <p:sp>
        <p:nvSpPr>
          <p:cNvPr id="4" name="TextBox 3"/>
          <p:cNvSpPr txBox="1"/>
          <p:nvPr/>
        </p:nvSpPr>
        <p:spPr>
          <a:xfrm>
            <a:off x="6493397" y="795526"/>
            <a:ext cx="4572000" cy="2862322"/>
          </a:xfrm>
          <a:prstGeom prst="rect">
            <a:avLst/>
          </a:prstGeom>
          <a:noFill/>
        </p:spPr>
        <p:txBody>
          <a:bodyPr wrap="square" rtlCol="0">
            <a:spAutoFit/>
          </a:bodyPr>
          <a:lstStyle/>
          <a:p>
            <a:r>
              <a:rPr lang="en-US" sz="6000" b="1" dirty="0" smtClean="0">
                <a:latin typeface="Century Gothic" panose="020B0502020202020204" pitchFamily="34" charset="0"/>
              </a:rPr>
              <a:t>Too much or too little detail?</a:t>
            </a:r>
            <a:endParaRPr lang="en-US" sz="6000" b="1" dirty="0">
              <a:latin typeface="Century Gothic" panose="020B0502020202020204" pitchFamily="34" charset="0"/>
            </a:endParaRPr>
          </a:p>
        </p:txBody>
      </p:sp>
    </p:spTree>
    <p:extLst>
      <p:ext uri="{BB962C8B-B14F-4D97-AF65-F5344CB8AC3E}">
        <p14:creationId xmlns:p14="http://schemas.microsoft.com/office/powerpoint/2010/main" val="42048960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0790" y="1980154"/>
            <a:ext cx="3281724" cy="2462213"/>
          </a:xfrm>
          <a:prstGeom prst="rect">
            <a:avLst/>
          </a:prstGeom>
          <a:noFill/>
        </p:spPr>
        <p:txBody>
          <a:bodyPr wrap="square" rtlCol="0">
            <a:spAutoFit/>
          </a:bodyPr>
          <a:lstStyle/>
          <a:p>
            <a:r>
              <a:rPr lang="en-US" sz="2200" dirty="0">
                <a:latin typeface="Century Gothic" panose="020B0502020202020204" pitchFamily="34" charset="0"/>
              </a:rPr>
              <a:t>Read </a:t>
            </a:r>
            <a:r>
              <a:rPr lang="en-US" sz="2200" dirty="0" smtClean="0">
                <a:latin typeface="Century Gothic" panose="020B0502020202020204" pitchFamily="34" charset="0"/>
              </a:rPr>
              <a:t>the </a:t>
            </a:r>
            <a:r>
              <a:rPr lang="en-US" sz="2200" dirty="0">
                <a:latin typeface="Century Gothic" panose="020B0502020202020204" pitchFamily="34" charset="0"/>
              </a:rPr>
              <a:t>section and </a:t>
            </a:r>
            <a:r>
              <a:rPr lang="en-US" sz="2200" dirty="0" smtClean="0">
                <a:latin typeface="Century Gothic" panose="020B0502020202020204" pitchFamily="34" charset="0"/>
              </a:rPr>
              <a:t>score </a:t>
            </a:r>
            <a:r>
              <a:rPr lang="en-US" sz="2200" dirty="0">
                <a:latin typeface="Century Gothic" panose="020B0502020202020204" pitchFamily="34" charset="0"/>
              </a:rPr>
              <a:t>it according to the </a:t>
            </a:r>
            <a:r>
              <a:rPr lang="en-US" sz="2200" dirty="0" smtClean="0">
                <a:latin typeface="Century Gothic" panose="020B0502020202020204" pitchFamily="34" charset="0"/>
              </a:rPr>
              <a:t>six measures </a:t>
            </a:r>
            <a:r>
              <a:rPr lang="en-US" sz="2200" dirty="0">
                <a:latin typeface="Century Gothic" panose="020B0502020202020204" pitchFamily="34" charset="0"/>
              </a:rPr>
              <a:t>on the rubric.  Also note specific feedback you could provide the authors.</a:t>
            </a:r>
          </a:p>
        </p:txBody>
      </p:sp>
      <p:pic>
        <p:nvPicPr>
          <p:cNvPr id="6" name="Picture 5"/>
          <p:cNvPicPr/>
          <p:nvPr/>
        </p:nvPicPr>
        <p:blipFill rotWithShape="1">
          <a:blip r:embed="rId3"/>
          <a:srcRect l="25026" t="27564" r="25540" b="16219"/>
          <a:stretch/>
        </p:blipFill>
        <p:spPr bwMode="auto">
          <a:xfrm>
            <a:off x="5064369" y="1356527"/>
            <a:ext cx="7127631" cy="6383495"/>
          </a:xfrm>
          <a:prstGeom prst="rect">
            <a:avLst/>
          </a:prstGeom>
          <a:ln>
            <a:noFill/>
          </a:ln>
          <a:extLst>
            <a:ext uri="{53640926-AAD7-44D8-BBD7-CCE9431645EC}">
              <a14:shadowObscured xmlns:a14="http://schemas.microsoft.com/office/drawing/2010/main"/>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4839"/>
          <a:stretch/>
        </p:blipFill>
        <p:spPr bwMode="auto">
          <a:xfrm>
            <a:off x="5064369" y="-1"/>
            <a:ext cx="7127631" cy="198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02417" y="156198"/>
            <a:ext cx="4421275" cy="1200329"/>
          </a:xfrm>
          <a:prstGeom prst="rect">
            <a:avLst/>
          </a:prstGeom>
          <a:noFill/>
        </p:spPr>
        <p:txBody>
          <a:bodyPr wrap="square" rtlCol="0">
            <a:spAutoFit/>
          </a:bodyPr>
          <a:lstStyle/>
          <a:p>
            <a:r>
              <a:rPr lang="en-US" sz="3600" b="1" dirty="0" smtClean="0">
                <a:solidFill>
                  <a:schemeClr val="accent2">
                    <a:lumMod val="75000"/>
                  </a:schemeClr>
                </a:solidFill>
              </a:rPr>
              <a:t>Implementation and Results</a:t>
            </a:r>
            <a:endParaRPr lang="en-US" sz="3600" b="1" dirty="0">
              <a:solidFill>
                <a:schemeClr val="accent2">
                  <a:lumMod val="75000"/>
                </a:schemeClr>
              </a:solidFill>
            </a:endParaRPr>
          </a:p>
        </p:txBody>
      </p:sp>
    </p:spTree>
    <p:extLst>
      <p:ext uri="{BB962C8B-B14F-4D97-AF65-F5344CB8AC3E}">
        <p14:creationId xmlns:p14="http://schemas.microsoft.com/office/powerpoint/2010/main" val="4636435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latin typeface="Century Gothic" panose="020B0502020202020204" pitchFamily="34" charset="0"/>
              </a:rPr>
              <a:t>Agenda</a:t>
            </a:r>
          </a:p>
        </p:txBody>
      </p:sp>
      <p:sp>
        <p:nvSpPr>
          <p:cNvPr id="3" name="Content Placeholder 2"/>
          <p:cNvSpPr>
            <a:spLocks noGrp="1"/>
          </p:cNvSpPr>
          <p:nvPr>
            <p:ph idx="1"/>
          </p:nvPr>
        </p:nvSpPr>
        <p:spPr>
          <a:xfrm>
            <a:off x="901699" y="1804946"/>
            <a:ext cx="6614769" cy="4900654"/>
          </a:xfrm>
        </p:spPr>
        <p:txBody>
          <a:bodyPr>
            <a:normAutofit fontScale="92500" lnSpcReduction="10000"/>
          </a:bodyPr>
          <a:lstStyle/>
          <a:p>
            <a:pPr marL="0" indent="0">
              <a:buNone/>
            </a:pPr>
            <a:r>
              <a:rPr lang="en-US" dirty="0" smtClean="0">
                <a:latin typeface="Century Gothic" panose="020B0502020202020204" pitchFamily="34" charset="0"/>
              </a:rPr>
              <a:t>Day 1</a:t>
            </a:r>
          </a:p>
          <a:p>
            <a:pPr marL="0" indent="0">
              <a:buNone/>
            </a:pPr>
            <a:endParaRPr lang="en-US" dirty="0" smtClean="0">
              <a:latin typeface="Century Gothic" panose="020B0502020202020204" pitchFamily="34" charset="0"/>
            </a:endParaRPr>
          </a:p>
          <a:p>
            <a:r>
              <a:rPr lang="en-US" dirty="0" smtClean="0">
                <a:latin typeface="Century Gothic" panose="020B0502020202020204" pitchFamily="34" charset="0"/>
              </a:rPr>
              <a:t>Welcome!</a:t>
            </a:r>
            <a:endParaRPr lang="en-US" dirty="0">
              <a:latin typeface="Century Gothic" panose="020B0502020202020204" pitchFamily="34" charset="0"/>
            </a:endParaRPr>
          </a:p>
          <a:p>
            <a:pPr lvl="1"/>
            <a:r>
              <a:rPr lang="en-US" sz="2800" dirty="0" err="1">
                <a:latin typeface="Century Gothic" panose="020B0502020202020204" pitchFamily="34" charset="0"/>
              </a:rPr>
              <a:t>Ch</a:t>
            </a:r>
            <a:r>
              <a:rPr lang="en-US" sz="2800" dirty="0">
                <a:latin typeface="Century Gothic" panose="020B0502020202020204" pitchFamily="34" charset="0"/>
              </a:rPr>
              <a:t> </a:t>
            </a:r>
            <a:r>
              <a:rPr lang="en-US" sz="2800" dirty="0" err="1">
                <a:latin typeface="Century Gothic" panose="020B0502020202020204" pitchFamily="34" charset="0"/>
              </a:rPr>
              <a:t>Ch</a:t>
            </a:r>
            <a:r>
              <a:rPr lang="en-US" sz="2800" dirty="0">
                <a:latin typeface="Century Gothic" panose="020B0502020202020204" pitchFamily="34" charset="0"/>
              </a:rPr>
              <a:t> </a:t>
            </a:r>
            <a:r>
              <a:rPr lang="en-US" sz="2800" dirty="0" err="1">
                <a:latin typeface="Century Gothic" panose="020B0502020202020204" pitchFamily="34" charset="0"/>
              </a:rPr>
              <a:t>ch</a:t>
            </a:r>
            <a:r>
              <a:rPr lang="en-US" sz="2800" dirty="0">
                <a:latin typeface="Century Gothic" panose="020B0502020202020204" pitchFamily="34" charset="0"/>
              </a:rPr>
              <a:t> Changes</a:t>
            </a:r>
          </a:p>
          <a:p>
            <a:pPr marL="457200" lvl="1" indent="0">
              <a:buNone/>
            </a:pPr>
            <a:endParaRPr lang="en-US" sz="2800" dirty="0">
              <a:latin typeface="Century Gothic" panose="020B0502020202020204" pitchFamily="34" charset="0"/>
            </a:endParaRPr>
          </a:p>
          <a:p>
            <a:r>
              <a:rPr lang="en-US" dirty="0">
                <a:latin typeface="Century Gothic" panose="020B0502020202020204" pitchFamily="34" charset="0"/>
              </a:rPr>
              <a:t>Setting the Stage</a:t>
            </a:r>
          </a:p>
          <a:p>
            <a:pPr lvl="1"/>
            <a:r>
              <a:rPr lang="en-US" sz="2800" dirty="0">
                <a:latin typeface="Century Gothic" panose="020B0502020202020204" pitchFamily="34" charset="0"/>
              </a:rPr>
              <a:t>Aim and Outcome</a:t>
            </a:r>
          </a:p>
          <a:p>
            <a:pPr lvl="1"/>
            <a:r>
              <a:rPr lang="en-US" sz="2800" dirty="0">
                <a:latin typeface="Century Gothic" panose="020B0502020202020204" pitchFamily="34" charset="0"/>
              </a:rPr>
              <a:t>Background</a:t>
            </a:r>
          </a:p>
          <a:p>
            <a:pPr lvl="1"/>
            <a:r>
              <a:rPr lang="en-US" sz="2800" dirty="0">
                <a:latin typeface="Century Gothic" panose="020B0502020202020204" pitchFamily="34" charset="0"/>
              </a:rPr>
              <a:t>Evaluation Methods and </a:t>
            </a:r>
            <a:r>
              <a:rPr lang="en-US" sz="2800" dirty="0" smtClean="0">
                <a:latin typeface="Century Gothic" panose="020B0502020202020204" pitchFamily="34" charset="0"/>
              </a:rPr>
              <a:t>Design</a:t>
            </a:r>
          </a:p>
          <a:p>
            <a:pPr lvl="1"/>
            <a:endParaRPr lang="en-US" sz="2800" dirty="0" smtClean="0">
              <a:latin typeface="Century Gothic" panose="020B0502020202020204" pitchFamily="34" charset="0"/>
            </a:endParaRPr>
          </a:p>
          <a:p>
            <a:r>
              <a:rPr lang="en-US" dirty="0" smtClean="0">
                <a:latin typeface="Century Gothic" panose="020B0502020202020204" pitchFamily="34" charset="0"/>
              </a:rPr>
              <a:t>Connecting </a:t>
            </a:r>
            <a:r>
              <a:rPr lang="en-US" dirty="0">
                <a:latin typeface="Century Gothic" panose="020B0502020202020204" pitchFamily="34" charset="0"/>
              </a:rPr>
              <a:t>Intervention &amp; Evaluation</a:t>
            </a:r>
          </a:p>
          <a:p>
            <a:pPr marL="457200" lvl="1" indent="0">
              <a:buNone/>
            </a:pPr>
            <a:endParaRPr lang="en-US" sz="2800"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5" name="Picture 2" descr="Hourglass, Time, Hours, Sand, Clock, Egg Timer"/>
          <p:cNvPicPr>
            <a:picLocks noChangeAspect="1" noChangeArrowheads="1"/>
          </p:cNvPicPr>
          <p:nvPr/>
        </p:nvPicPr>
        <p:blipFill rotWithShape="1">
          <a:blip r:embed="rId3">
            <a:extLst>
              <a:ext uri="{28A0092B-C50C-407E-A947-70E740481C1C}">
                <a14:useLocalDpi xmlns:a14="http://schemas.microsoft.com/office/drawing/2010/main" val="0"/>
              </a:ext>
            </a:extLst>
          </a:blip>
          <a:srcRect l="21372" r="27282"/>
          <a:stretch/>
        </p:blipFill>
        <p:spPr bwMode="auto">
          <a:xfrm>
            <a:off x="7516469" y="0"/>
            <a:ext cx="46755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2893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b="1" dirty="0">
                <a:solidFill>
                  <a:srgbClr val="FF6600"/>
                </a:solidFill>
                <a:latin typeface="Century Gothic" panose="020B0502020202020204" pitchFamily="34" charset="0"/>
                <a:ea typeface="Verdana"/>
                <a:cs typeface="Verdana"/>
              </a:rPr>
              <a:t>Questions?</a:t>
            </a:r>
            <a:endParaRPr lang="en-US" b="1" dirty="0">
              <a:solidFill>
                <a:srgbClr val="FF6600"/>
              </a:solidFill>
              <a:latin typeface="Century Gothic" panose="020B0502020202020204" pitchFamily="34" charset="0"/>
            </a:endParaRPr>
          </a:p>
        </p:txBody>
      </p:sp>
      <p:sp>
        <p:nvSpPr>
          <p:cNvPr id="3" name="Content Placeholder 2"/>
          <p:cNvSpPr>
            <a:spLocks noGrp="1"/>
          </p:cNvSpPr>
          <p:nvPr>
            <p:ph idx="1"/>
          </p:nvPr>
        </p:nvSpPr>
        <p:spPr>
          <a:xfrm>
            <a:off x="838200" y="2153171"/>
            <a:ext cx="10515600" cy="4023792"/>
          </a:xfrm>
        </p:spPr>
        <p:txBody>
          <a:bodyPr vert="horz" lIns="91440" tIns="45720" rIns="91440" bIns="45720" rtlCol="0" anchor="t">
            <a:normAutofit/>
          </a:bodyPr>
          <a:lstStyle/>
          <a:p>
            <a:pPr marL="0" indent="0" algn="ctr">
              <a:buNone/>
            </a:pPr>
            <a:r>
              <a:rPr lang="en-US" b="1" dirty="0">
                <a:latin typeface="Century Gothic" panose="020B0502020202020204" pitchFamily="34" charset="0"/>
                <a:ea typeface="Verdana"/>
                <a:cs typeface="Verdana"/>
                <a:sym typeface="Wingdings"/>
                <a:hlinkClick r:id="rId3"/>
              </a:rPr>
              <a:t>http</a:t>
            </a:r>
            <a:r>
              <a:rPr lang="en-US" b="1" dirty="0">
                <a:latin typeface="Century Gothic" panose="020B0502020202020204" pitchFamily="34" charset="0"/>
                <a:ea typeface="Verdana"/>
                <a:cs typeface="Verdana"/>
                <a:sym typeface="Wingdings"/>
                <a:hlinkClick r:id="rId4" invalidUrl="http://://tobaccoeval.ucdavis.edu"/>
              </a:rPr>
              <a:t>://tobaccoeval.ucdavis.edu</a:t>
            </a:r>
          </a:p>
          <a:p>
            <a:pPr marL="0" indent="0" algn="ctr">
              <a:buNone/>
            </a:pPr>
            <a:r>
              <a:rPr lang="en-US" b="1" dirty="0">
                <a:latin typeface="Century Gothic" panose="020B0502020202020204" pitchFamily="34" charset="0"/>
                <a:ea typeface="Verdana"/>
                <a:cs typeface="Verdana"/>
                <a:sym typeface="Wingdings"/>
                <a:hlinkClick r:id="rId5"/>
              </a:rPr>
              <a:t>tobaccoeval@ucdavis.edu</a:t>
            </a:r>
          </a:p>
          <a:p>
            <a:pPr marL="0" indent="0" algn="ctr">
              <a:buNone/>
            </a:pPr>
            <a:r>
              <a:rPr lang="en-US" b="1" dirty="0">
                <a:latin typeface="Century Gothic" panose="020B0502020202020204" pitchFamily="34" charset="0"/>
                <a:ea typeface="Verdana"/>
                <a:cs typeface="Verdana"/>
                <a:sym typeface="Wingdings"/>
              </a:rPr>
              <a:t>530.752.9951</a:t>
            </a:r>
          </a:p>
          <a:p>
            <a:pPr marL="0" indent="0" algn="ctr">
              <a:buNone/>
            </a:pPr>
            <a:endParaRPr lang="en-US" dirty="0">
              <a:latin typeface="Century Gothic" panose="020B0502020202020204" pitchFamily="34" charset="0"/>
              <a:ea typeface="Verdana"/>
              <a:cs typeface="Verdana"/>
              <a:sym typeface="Wingdings"/>
            </a:endParaRPr>
          </a:p>
          <a:p>
            <a:pPr marL="0" indent="0" algn="ctr">
              <a:buNone/>
            </a:pPr>
            <a:r>
              <a:rPr lang="en-US" dirty="0">
                <a:latin typeface="Century Gothic" panose="020B0502020202020204" pitchFamily="34" charset="0"/>
                <a:ea typeface="Verdana"/>
                <a:cs typeface="Verdana"/>
              </a:rPr>
              <a:t>TCEC is the statewide technical assistance provider on evaluation for all Prop. 99-funded projects in California</a:t>
            </a:r>
          </a:p>
          <a:p>
            <a:pPr marL="0" indent="0" algn="ctr">
              <a:buNone/>
            </a:pPr>
            <a:endParaRPr lang="en-US" dirty="0">
              <a:solidFill>
                <a:srgbClr val="000000"/>
              </a:solidFill>
              <a:latin typeface="Century Gothic" panose="020B0502020202020204" pitchFamily="34" charset="0"/>
            </a:endParaRPr>
          </a:p>
        </p:txBody>
      </p:sp>
      <p:pic>
        <p:nvPicPr>
          <p:cNvPr id="4" name="Picture 3"/>
          <p:cNvPicPr>
            <a:picLocks noChangeAspect="1"/>
          </p:cNvPicPr>
          <p:nvPr/>
        </p:nvPicPr>
        <p:blipFill>
          <a:blip r:embed="rId6"/>
          <a:stretch>
            <a:fillRect/>
          </a:stretch>
        </p:blipFill>
        <p:spPr>
          <a:xfrm>
            <a:off x="400050" y="228600"/>
            <a:ext cx="2743200" cy="1257651"/>
          </a:xfrm>
          <a:prstGeom prst="rect">
            <a:avLst/>
          </a:prstGeom>
        </p:spPr>
      </p:pic>
    </p:spTree>
    <p:extLst>
      <p:ext uri="{BB962C8B-B14F-4D97-AF65-F5344CB8AC3E}">
        <p14:creationId xmlns:p14="http://schemas.microsoft.com/office/powerpoint/2010/main" val="1737260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Users\jtreiber\AppData\Local\Microsoft\Windows\Temporary Internet Files\Content.IE5\Q1D4IOX9\typing-04083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87300" cy="6967856"/>
          </a:xfrm>
          <a:prstGeom prst="rect">
            <a:avLst/>
          </a:prstGeom>
          <a:noFill/>
          <a:effectLst>
            <a:glow rad="127000">
              <a:schemeClr val="accent1">
                <a:alpha val="49000"/>
              </a:schemeClr>
            </a:glo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89780" y="2133601"/>
            <a:ext cx="12002219" cy="968221"/>
          </a:xfrm>
          <a:noFill/>
        </p:spPr>
        <p:txBody>
          <a:bodyPr>
            <a:noAutofit/>
          </a:bodyPr>
          <a:lstStyle/>
          <a:p>
            <a:pPr algn="l"/>
            <a:r>
              <a:rPr lang="en-US" sz="6600" b="1">
                <a:solidFill>
                  <a:schemeClr val="bg1"/>
                </a:solidFill>
                <a:latin typeface="Century Gothic" panose="020B0502020202020204" pitchFamily="34" charset="0"/>
                <a:cs typeface="Times New Roman" panose="02020603050405020304" pitchFamily="18" charset="0"/>
              </a:rPr>
              <a:t>Tell Your </a:t>
            </a:r>
            <a:r>
              <a:rPr lang="en-US" sz="7200" b="1">
                <a:solidFill>
                  <a:schemeClr val="bg1"/>
                </a:solidFill>
                <a:latin typeface="Century Gothic" panose="020B0502020202020204" pitchFamily="34" charset="0"/>
                <a:cs typeface="Times New Roman" panose="02020603050405020304" pitchFamily="18" charset="0"/>
              </a:rPr>
              <a:t>Story</a:t>
            </a:r>
            <a:r>
              <a:rPr lang="en-US" sz="6600" b="1">
                <a:solidFill>
                  <a:schemeClr val="bg1"/>
                </a:solidFill>
                <a:latin typeface="Century Gothic" panose="020B0502020202020204" pitchFamily="34" charset="0"/>
                <a:cs typeface="Times New Roman" panose="02020603050405020304" pitchFamily="18" charset="0"/>
              </a:rPr>
              <a:t> 3.0:</a:t>
            </a:r>
          </a:p>
        </p:txBody>
      </p:sp>
      <p:sp>
        <p:nvSpPr>
          <p:cNvPr id="3" name="Subtitle 2"/>
          <p:cNvSpPr>
            <a:spLocks noGrp="1"/>
          </p:cNvSpPr>
          <p:nvPr>
            <p:ph type="subTitle" idx="1"/>
          </p:nvPr>
        </p:nvSpPr>
        <p:spPr>
          <a:xfrm>
            <a:off x="396037" y="3013363"/>
            <a:ext cx="6891452" cy="1219200"/>
          </a:xfrm>
          <a:noFill/>
        </p:spPr>
        <p:txBody>
          <a:bodyPr>
            <a:noAutofit/>
          </a:bodyPr>
          <a:lstStyle/>
          <a:p>
            <a:pPr algn="l"/>
            <a:r>
              <a:rPr lang="en-US" b="1">
                <a:solidFill>
                  <a:schemeClr val="bg1"/>
                </a:solidFill>
                <a:latin typeface="Century Gothic" panose="020B0502020202020204" pitchFamily="34" charset="0"/>
                <a:cs typeface="Times New Roman" panose="02020603050405020304" pitchFamily="18" charset="0"/>
              </a:rPr>
              <a:t>New Final Evaluation Report Guidelines </a:t>
            </a:r>
            <a:endParaRPr lang="en-US" b="1">
              <a:solidFill>
                <a:schemeClr val="bg1"/>
              </a:solidFill>
              <a:latin typeface="Century Gothic" panose="020B0502020202020204" pitchFamily="34" charset="0"/>
            </a:endParaRPr>
          </a:p>
        </p:txBody>
      </p:sp>
      <p:sp>
        <p:nvSpPr>
          <p:cNvPr id="4" name="TextBox 3"/>
          <p:cNvSpPr txBox="1"/>
          <p:nvPr/>
        </p:nvSpPr>
        <p:spPr>
          <a:xfrm>
            <a:off x="423747" y="3120258"/>
            <a:ext cx="2704587" cy="1200329"/>
          </a:xfrm>
          <a:prstGeom prst="rect">
            <a:avLst/>
          </a:prstGeom>
          <a:noFill/>
        </p:spPr>
        <p:txBody>
          <a:bodyPr wrap="none" rtlCol="0">
            <a:spAutoFit/>
          </a:bodyPr>
          <a:lstStyle/>
          <a:p>
            <a:endParaRPr lang="en-US" sz="2400" b="1" dirty="0" smtClean="0">
              <a:solidFill>
                <a:schemeClr val="bg1"/>
              </a:solidFill>
              <a:latin typeface="Century Gothic" panose="020B0502020202020204" pitchFamily="34" charset="0"/>
            </a:endParaRPr>
          </a:p>
          <a:p>
            <a:r>
              <a:rPr lang="en-US" sz="2400" b="1" dirty="0" smtClean="0">
                <a:solidFill>
                  <a:schemeClr val="bg1"/>
                </a:solidFill>
                <a:latin typeface="Century Gothic" panose="020B0502020202020204" pitchFamily="34" charset="0"/>
              </a:rPr>
              <a:t>May 10-11,  2017</a:t>
            </a:r>
          </a:p>
          <a:p>
            <a:r>
              <a:rPr lang="en-US" sz="2400" b="1" dirty="0" smtClean="0">
                <a:solidFill>
                  <a:schemeClr val="bg1"/>
                </a:solidFill>
                <a:latin typeface="Century Gothic" panose="020B0502020202020204" pitchFamily="34" charset="0"/>
              </a:rPr>
              <a:t>10:00-11:30 a.m.</a:t>
            </a:r>
            <a:endParaRPr lang="en-US" sz="2400" b="1" dirty="0">
              <a:solidFill>
                <a:schemeClr val="bg1"/>
              </a:solidFill>
              <a:latin typeface="Century Gothic" panose="020B0502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261" y="5414377"/>
            <a:ext cx="3298719" cy="1511913"/>
          </a:xfrm>
          <a:prstGeom prst="rect">
            <a:avLst/>
          </a:prstGeom>
        </p:spPr>
      </p:pic>
    </p:spTree>
    <p:extLst>
      <p:ext uri="{BB962C8B-B14F-4D97-AF65-F5344CB8AC3E}">
        <p14:creationId xmlns:p14="http://schemas.microsoft.com/office/powerpoint/2010/main" val="3981352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2438400" cy="1143000"/>
          </a:xfrm>
        </p:spPr>
        <p:txBody>
          <a:bodyPr/>
          <a:lstStyle/>
          <a:p>
            <a:pPr algn="l"/>
            <a:r>
              <a:rPr lang="en-US" b="1">
                <a:latin typeface="Century Gothic" panose="020B0502020202020204" pitchFamily="34" charset="0"/>
              </a:rPr>
              <a:t>Utility</a:t>
            </a:r>
          </a:p>
        </p:txBody>
      </p:sp>
      <p:pic>
        <p:nvPicPr>
          <p:cNvPr id="4" name="Picture 2" descr="Army, Blade, Compact, Cut, Equipment, Isolated, Knif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672322">
            <a:off x="1780189" y="-188132"/>
            <a:ext cx="10240703" cy="682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9451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483" y="274638"/>
            <a:ext cx="7418717" cy="1143000"/>
          </a:xfrm>
        </p:spPr>
        <p:txBody>
          <a:bodyPr/>
          <a:lstStyle/>
          <a:p>
            <a:pPr algn="l"/>
            <a:r>
              <a:rPr lang="en-US" b="1">
                <a:latin typeface="Century Gothic" panose="020B0502020202020204" pitchFamily="34" charset="0"/>
              </a:rPr>
              <a:t>Agenda</a:t>
            </a:r>
            <a:r>
              <a:rPr lang="en-US">
                <a:latin typeface="Century Gothic" panose="020B0502020202020204" pitchFamily="34" charset="0"/>
              </a:rPr>
              <a:t> (cont.)</a:t>
            </a:r>
          </a:p>
        </p:txBody>
      </p:sp>
      <p:sp>
        <p:nvSpPr>
          <p:cNvPr id="3" name="Content Placeholder 2"/>
          <p:cNvSpPr>
            <a:spLocks noGrp="1"/>
          </p:cNvSpPr>
          <p:nvPr>
            <p:ph idx="1"/>
          </p:nvPr>
        </p:nvSpPr>
        <p:spPr>
          <a:xfrm>
            <a:off x="4572000" y="1417638"/>
            <a:ext cx="7619999" cy="5364162"/>
          </a:xfrm>
        </p:spPr>
        <p:txBody>
          <a:bodyPr>
            <a:noAutofit/>
          </a:bodyPr>
          <a:lstStyle/>
          <a:p>
            <a:pPr marL="0" indent="0">
              <a:buNone/>
            </a:pPr>
            <a:r>
              <a:rPr lang="en-US" dirty="0" smtClean="0">
                <a:latin typeface="Century Gothic" panose="020B0502020202020204" pitchFamily="34" charset="0"/>
              </a:rPr>
              <a:t>Day 2</a:t>
            </a:r>
          </a:p>
          <a:p>
            <a:pPr marL="0" indent="0">
              <a:buNone/>
            </a:pPr>
            <a:endParaRPr lang="en-US" dirty="0" smtClean="0">
              <a:latin typeface="Century Gothic" panose="020B0502020202020204" pitchFamily="34" charset="0"/>
            </a:endParaRPr>
          </a:p>
          <a:p>
            <a:r>
              <a:rPr lang="en-US" dirty="0" smtClean="0">
                <a:latin typeface="Century Gothic" panose="020B0502020202020204" pitchFamily="34" charset="0"/>
              </a:rPr>
              <a:t>Questions from Yesterday?</a:t>
            </a:r>
          </a:p>
          <a:p>
            <a:endParaRPr lang="en-US" dirty="0">
              <a:latin typeface="Century Gothic" panose="020B0502020202020204" pitchFamily="34" charset="0"/>
            </a:endParaRPr>
          </a:p>
          <a:p>
            <a:r>
              <a:rPr lang="en-US" dirty="0" smtClean="0">
                <a:latin typeface="Century Gothic" panose="020B0502020202020204" pitchFamily="34" charset="0"/>
              </a:rPr>
              <a:t>Connecting </a:t>
            </a:r>
            <a:r>
              <a:rPr lang="en-US" dirty="0">
                <a:latin typeface="Century Gothic" panose="020B0502020202020204" pitchFamily="34" charset="0"/>
              </a:rPr>
              <a:t>Intervention &amp; Evaluation</a:t>
            </a:r>
          </a:p>
          <a:p>
            <a:pPr lvl="1"/>
            <a:r>
              <a:rPr lang="en-US" sz="2800" dirty="0">
                <a:latin typeface="Century Gothic" panose="020B0502020202020204" pitchFamily="34" charset="0"/>
              </a:rPr>
              <a:t>Implementation and Results,   Strategies for Writing</a:t>
            </a:r>
          </a:p>
          <a:p>
            <a:pPr marL="0" indent="0">
              <a:buNone/>
            </a:pPr>
            <a:endParaRPr lang="en-US" dirty="0">
              <a:latin typeface="Century Gothic" panose="020B0502020202020204" pitchFamily="34" charset="0"/>
            </a:endParaRPr>
          </a:p>
          <a:p>
            <a:r>
              <a:rPr lang="en-US" dirty="0">
                <a:latin typeface="Century Gothic" panose="020B0502020202020204" pitchFamily="34" charset="0"/>
              </a:rPr>
              <a:t>Making it Useful</a:t>
            </a:r>
          </a:p>
          <a:p>
            <a:pPr lvl="1"/>
            <a:r>
              <a:rPr lang="en-US" sz="2800" dirty="0">
                <a:latin typeface="Century Gothic" panose="020B0502020202020204" pitchFamily="34" charset="0"/>
              </a:rPr>
              <a:t>Conclusions and Recommendations, Avoiding </a:t>
            </a:r>
            <a:r>
              <a:rPr lang="en-US" sz="2800" dirty="0" smtClean="0">
                <a:latin typeface="Century Gothic" panose="020B0502020202020204" pitchFamily="34" charset="0"/>
              </a:rPr>
              <a:t>Landmines, “Rap” Up</a:t>
            </a:r>
            <a:endParaRPr lang="en-US" sz="2800" dirty="0">
              <a:latin typeface="Century Gothic" panose="020B0502020202020204" pitchFamily="34" charset="0"/>
            </a:endParaRPr>
          </a:p>
          <a:p>
            <a:pPr marL="0" indent="0">
              <a:buNone/>
            </a:pPr>
            <a:endParaRPr lang="en-US" dirty="0">
              <a:latin typeface="Century Gothic" panose="020B0502020202020204" pitchFamily="34" charset="0"/>
            </a:endParaRPr>
          </a:p>
          <a:p>
            <a:pPr lvl="1"/>
            <a:endParaRPr lang="en-US" sz="2800" dirty="0">
              <a:latin typeface="Century Gothic" panose="020B0502020202020204" pitchFamily="34" charset="0"/>
            </a:endParaRPr>
          </a:p>
        </p:txBody>
      </p:sp>
      <p:pic>
        <p:nvPicPr>
          <p:cNvPr id="5" name="Picture 2" descr="Hourglass, Time, Hours, Sand, Clock, Egg Timer"/>
          <p:cNvPicPr>
            <a:picLocks noChangeAspect="1" noChangeArrowheads="1"/>
          </p:cNvPicPr>
          <p:nvPr/>
        </p:nvPicPr>
        <p:blipFill rotWithShape="1">
          <a:blip r:embed="rId3">
            <a:extLst>
              <a:ext uri="{28A0092B-C50C-407E-A947-70E740481C1C}">
                <a14:useLocalDpi xmlns:a14="http://schemas.microsoft.com/office/drawing/2010/main" val="0"/>
              </a:ext>
            </a:extLst>
          </a:blip>
          <a:srcRect l="21371" r="36057"/>
          <a:stretch/>
        </p:blipFill>
        <p:spPr bwMode="auto">
          <a:xfrm>
            <a:off x="-11837" y="0"/>
            <a:ext cx="38765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8538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b="1" dirty="0">
                <a:solidFill>
                  <a:srgbClr val="FF6600"/>
                </a:solidFill>
                <a:latin typeface="Century Gothic" panose="020B0502020202020204" pitchFamily="34" charset="0"/>
                <a:ea typeface="Verdana"/>
                <a:cs typeface="Verdana"/>
              </a:rPr>
              <a:t>Questions?</a:t>
            </a:r>
            <a:endParaRPr lang="en-US" b="1" dirty="0">
              <a:solidFill>
                <a:srgbClr val="FF6600"/>
              </a:solidFill>
              <a:latin typeface="Century Gothic" panose="020B0502020202020204" pitchFamily="34" charset="0"/>
            </a:endParaRPr>
          </a:p>
        </p:txBody>
      </p:sp>
      <p:sp>
        <p:nvSpPr>
          <p:cNvPr id="3" name="Content Placeholder 2"/>
          <p:cNvSpPr>
            <a:spLocks noGrp="1"/>
          </p:cNvSpPr>
          <p:nvPr>
            <p:ph idx="1"/>
          </p:nvPr>
        </p:nvSpPr>
        <p:spPr>
          <a:xfrm>
            <a:off x="838200" y="2153171"/>
            <a:ext cx="10515600" cy="4023792"/>
          </a:xfrm>
        </p:spPr>
        <p:txBody>
          <a:bodyPr vert="horz" lIns="91440" tIns="45720" rIns="91440" bIns="45720" rtlCol="0" anchor="t">
            <a:normAutofit/>
          </a:bodyPr>
          <a:lstStyle/>
          <a:p>
            <a:pPr marL="0" indent="0" algn="ctr">
              <a:buNone/>
            </a:pPr>
            <a:r>
              <a:rPr lang="en-US" b="1" dirty="0">
                <a:latin typeface="Century Gothic" panose="020B0502020202020204" pitchFamily="34" charset="0"/>
                <a:ea typeface="Verdana"/>
                <a:cs typeface="Verdana"/>
                <a:sym typeface="Wingdings"/>
                <a:hlinkClick r:id="rId3"/>
              </a:rPr>
              <a:t>http</a:t>
            </a:r>
            <a:r>
              <a:rPr lang="en-US" b="1" dirty="0">
                <a:latin typeface="Century Gothic" panose="020B0502020202020204" pitchFamily="34" charset="0"/>
                <a:ea typeface="Verdana"/>
                <a:cs typeface="Verdana"/>
                <a:sym typeface="Wingdings"/>
                <a:hlinkClick r:id="rId4" invalidUrl="http://://tobaccoeval.ucdavis.edu"/>
              </a:rPr>
              <a:t>://tobaccoeval.ucdavis.edu</a:t>
            </a:r>
          </a:p>
          <a:p>
            <a:pPr marL="0" indent="0" algn="ctr">
              <a:buNone/>
            </a:pPr>
            <a:r>
              <a:rPr lang="en-US" b="1" dirty="0">
                <a:latin typeface="Century Gothic" panose="020B0502020202020204" pitchFamily="34" charset="0"/>
                <a:ea typeface="Verdana"/>
                <a:cs typeface="Verdana"/>
                <a:sym typeface="Wingdings"/>
                <a:hlinkClick r:id="rId5"/>
              </a:rPr>
              <a:t>tobaccoeval@ucdavis.edu</a:t>
            </a:r>
          </a:p>
          <a:p>
            <a:pPr marL="0" indent="0" algn="ctr">
              <a:buNone/>
            </a:pPr>
            <a:r>
              <a:rPr lang="en-US" b="1" dirty="0">
                <a:latin typeface="Century Gothic" panose="020B0502020202020204" pitchFamily="34" charset="0"/>
                <a:ea typeface="Verdana"/>
                <a:cs typeface="Verdana"/>
                <a:sym typeface="Wingdings"/>
              </a:rPr>
              <a:t>530.752.9951</a:t>
            </a:r>
          </a:p>
          <a:p>
            <a:pPr marL="0" indent="0" algn="ctr">
              <a:buNone/>
            </a:pPr>
            <a:endParaRPr lang="en-US" dirty="0">
              <a:latin typeface="Century Gothic" panose="020B0502020202020204" pitchFamily="34" charset="0"/>
              <a:ea typeface="Verdana"/>
              <a:cs typeface="Verdana"/>
              <a:sym typeface="Wingdings"/>
            </a:endParaRPr>
          </a:p>
          <a:p>
            <a:pPr marL="0" indent="0" algn="ctr">
              <a:buNone/>
            </a:pPr>
            <a:r>
              <a:rPr lang="en-US" dirty="0">
                <a:latin typeface="Century Gothic" panose="020B0502020202020204" pitchFamily="34" charset="0"/>
                <a:ea typeface="Verdana"/>
                <a:cs typeface="Verdana"/>
              </a:rPr>
              <a:t>TCEC is the statewide technical assistance provider on evaluation for all Prop. 99-funded projects in California</a:t>
            </a:r>
          </a:p>
          <a:p>
            <a:pPr marL="0" indent="0" algn="ctr">
              <a:buNone/>
            </a:pPr>
            <a:endParaRPr lang="en-US" dirty="0">
              <a:solidFill>
                <a:srgbClr val="000000"/>
              </a:solidFill>
              <a:latin typeface="Century Gothic" panose="020B0502020202020204" pitchFamily="34" charset="0"/>
            </a:endParaRPr>
          </a:p>
        </p:txBody>
      </p:sp>
      <p:pic>
        <p:nvPicPr>
          <p:cNvPr id="4" name="Picture 3"/>
          <p:cNvPicPr>
            <a:picLocks noChangeAspect="1"/>
          </p:cNvPicPr>
          <p:nvPr/>
        </p:nvPicPr>
        <p:blipFill>
          <a:blip r:embed="rId6"/>
          <a:stretch>
            <a:fillRect/>
          </a:stretch>
        </p:blipFill>
        <p:spPr>
          <a:xfrm>
            <a:off x="400050" y="228600"/>
            <a:ext cx="2743200" cy="1257651"/>
          </a:xfrm>
          <a:prstGeom prst="rect">
            <a:avLst/>
          </a:prstGeom>
        </p:spPr>
      </p:pic>
    </p:spTree>
    <p:extLst>
      <p:ext uri="{BB962C8B-B14F-4D97-AF65-F5344CB8AC3E}">
        <p14:creationId xmlns:p14="http://schemas.microsoft.com/office/powerpoint/2010/main" val="38980720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jtreiber\AppData\Local\Microsoft\Windows\Temporary Internet Files\Content.IE5\H0XCEYPL\em2L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9468" y="1690688"/>
            <a:ext cx="3952159" cy="33986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5"/>
          </a:solidFill>
        </p:spPr>
        <p:txBody>
          <a:bodyPr>
            <a:normAutofit/>
          </a:bodyPr>
          <a:lstStyle/>
          <a:p>
            <a:r>
              <a:rPr lang="en-US" b="1" dirty="0">
                <a:latin typeface="Century Gothic" panose="020B0502020202020204" pitchFamily="34" charset="0"/>
              </a:rPr>
              <a:t>Themes</a:t>
            </a:r>
          </a:p>
        </p:txBody>
      </p:sp>
      <p:sp>
        <p:nvSpPr>
          <p:cNvPr id="3" name="Content Placeholder 2"/>
          <p:cNvSpPr>
            <a:spLocks noGrp="1"/>
          </p:cNvSpPr>
          <p:nvPr>
            <p:ph idx="1"/>
          </p:nvPr>
        </p:nvSpPr>
        <p:spPr>
          <a:xfrm>
            <a:off x="781627" y="2217718"/>
            <a:ext cx="10972800" cy="4525963"/>
          </a:xfrm>
        </p:spPr>
        <p:txBody>
          <a:bodyPr>
            <a:noAutofit/>
          </a:bodyPr>
          <a:lstStyle/>
          <a:p>
            <a:pPr marL="0" indent="0">
              <a:buNone/>
            </a:pPr>
            <a:endParaRPr lang="en-US" sz="6000" dirty="0">
              <a:latin typeface="Century Gothic" panose="020B0502020202020204" pitchFamily="34" charset="0"/>
            </a:endParaRPr>
          </a:p>
          <a:p>
            <a:pPr marL="0" indent="0">
              <a:buNone/>
            </a:pPr>
            <a:r>
              <a:rPr lang="en-US" sz="6000" dirty="0">
                <a:latin typeface="Century Gothic" panose="020B0502020202020204" pitchFamily="34" charset="0"/>
              </a:rPr>
              <a:t>Utility</a:t>
            </a:r>
          </a:p>
          <a:p>
            <a:pPr marL="0" indent="0">
              <a:buNone/>
            </a:pPr>
            <a:r>
              <a:rPr lang="en-US" sz="6000" dirty="0">
                <a:latin typeface="Century Gothic" panose="020B0502020202020204" pitchFamily="34" charset="0"/>
              </a:rPr>
              <a:t>Connectivity </a:t>
            </a:r>
          </a:p>
          <a:p>
            <a:pPr marL="0" indent="0">
              <a:buNone/>
            </a:pPr>
            <a:r>
              <a:rPr lang="en-US" sz="6000" dirty="0">
                <a:latin typeface="Century Gothic" panose="020B0502020202020204" pitchFamily="34" charset="0"/>
              </a:rPr>
              <a:t>Cultural competence </a:t>
            </a:r>
          </a:p>
        </p:txBody>
      </p:sp>
    </p:spTree>
    <p:extLst>
      <p:ext uri="{BB962C8B-B14F-4D97-AF65-F5344CB8AC3E}">
        <p14:creationId xmlns:p14="http://schemas.microsoft.com/office/powerpoint/2010/main" val="32176445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2110" y="1940072"/>
            <a:ext cx="11868076" cy="4524315"/>
          </a:xfrm>
          <a:prstGeom prst="rect">
            <a:avLst/>
          </a:prstGeom>
          <a:noFill/>
        </p:spPr>
        <p:txBody>
          <a:bodyPr wrap="square" rtlCol="0">
            <a:spAutoFit/>
          </a:bodyPr>
          <a:lstStyle/>
          <a:p>
            <a:r>
              <a:rPr lang="en-US" sz="7200" b="1" dirty="0">
                <a:latin typeface="Century Gothic" panose="020B0502020202020204" pitchFamily="34" charset="0"/>
              </a:rPr>
              <a:t>S</a:t>
            </a:r>
            <a:r>
              <a:rPr lang="en-US" sz="7200" dirty="0">
                <a:latin typeface="Century Gothic" panose="020B0502020202020204" pitchFamily="34" charset="0"/>
              </a:rPr>
              <a:t>pecify what happened</a:t>
            </a:r>
          </a:p>
          <a:p>
            <a:r>
              <a:rPr lang="en-US" sz="7200" b="1" dirty="0">
                <a:latin typeface="Century Gothic" panose="020B0502020202020204" pitchFamily="34" charset="0"/>
              </a:rPr>
              <a:t>P</a:t>
            </a:r>
            <a:r>
              <a:rPr lang="en-US" sz="7200" dirty="0">
                <a:latin typeface="Century Gothic" panose="020B0502020202020204" pitchFamily="34" charset="0"/>
              </a:rPr>
              <a:t>urpose of the activity</a:t>
            </a:r>
          </a:p>
          <a:p>
            <a:r>
              <a:rPr lang="en-US" sz="7200" b="1" dirty="0">
                <a:latin typeface="Century Gothic" panose="020B0502020202020204" pitchFamily="34" charset="0"/>
              </a:rPr>
              <a:t>O</a:t>
            </a:r>
            <a:r>
              <a:rPr lang="en-US" sz="7200" dirty="0">
                <a:latin typeface="Century Gothic" panose="020B0502020202020204" pitchFamily="34" charset="0"/>
              </a:rPr>
              <a:t>utcomes</a:t>
            </a:r>
          </a:p>
          <a:p>
            <a:r>
              <a:rPr lang="en-US" sz="7200" b="1" dirty="0" err="1">
                <a:latin typeface="Century Gothic" panose="020B0502020202020204" pitchFamily="34" charset="0"/>
              </a:rPr>
              <a:t>UT</a:t>
            </a:r>
            <a:r>
              <a:rPr lang="en-US" sz="7200" dirty="0" err="1">
                <a:latin typeface="Century Gothic" panose="020B0502020202020204" pitchFamily="34" charset="0"/>
              </a:rPr>
              <a:t>ility</a:t>
            </a:r>
            <a:endParaRPr lang="en-US" sz="7200" dirty="0">
              <a:latin typeface="Century Gothic" panose="020B0502020202020204" pitchFamily="34" charset="0"/>
            </a:endParaRPr>
          </a:p>
        </p:txBody>
      </p:sp>
      <p:sp>
        <p:nvSpPr>
          <p:cNvPr id="4" name="Title 1"/>
          <p:cNvSpPr txBox="1">
            <a:spLocks/>
          </p:cNvSpPr>
          <p:nvPr/>
        </p:nvSpPr>
        <p:spPr>
          <a:xfrm>
            <a:off x="990600" y="517525"/>
            <a:ext cx="10515600" cy="1325563"/>
          </a:xfrm>
          <a:prstGeom prst="rect">
            <a:avLst/>
          </a:prstGeom>
          <a:solidFill>
            <a:schemeClr val="accent4"/>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b="1" dirty="0" smtClean="0">
                <a:latin typeface="Century Gothic" panose="020B0502020202020204" pitchFamily="34" charset="0"/>
              </a:rPr>
              <a:t>S  P  O  U  T</a:t>
            </a:r>
            <a:endParaRPr lang="en-US" sz="8800" b="1" dirty="0">
              <a:latin typeface="Century Gothic" panose="020B0502020202020204" pitchFamily="34" charset="0"/>
            </a:endParaRPr>
          </a:p>
        </p:txBody>
      </p:sp>
    </p:spTree>
    <p:extLst>
      <p:ext uri="{BB962C8B-B14F-4D97-AF65-F5344CB8AC3E}">
        <p14:creationId xmlns:p14="http://schemas.microsoft.com/office/powerpoint/2010/main" val="28712209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 y="0"/>
            <a:ext cx="1634993" cy="6858000"/>
          </a:xfrm>
          <a:prstGeom prst="rect">
            <a:avLst/>
          </a:prstGeom>
          <a:solidFill>
            <a:srgbClr val="C00000"/>
          </a:solid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a:solidFill>
                <a:schemeClr val="bg1"/>
              </a:solidFill>
            </a:endParaRPr>
          </a:p>
          <a:p>
            <a:pPr algn="ctr"/>
            <a:r>
              <a:rPr lang="en-US" b="1">
                <a:solidFill>
                  <a:schemeClr val="bg1"/>
                </a:solidFill>
                <a:latin typeface="Century Gothic" panose="020B0502020202020204" pitchFamily="34" charset="0"/>
              </a:rPr>
              <a:t>The New TYS</a:t>
            </a:r>
          </a:p>
          <a:p>
            <a:pPr algn="ctr"/>
            <a:endParaRPr lang="en-US" sz="3600" b="1">
              <a:solidFill>
                <a:schemeClr val="bg1"/>
              </a:solidFill>
              <a:latin typeface="Century Gothic" panose="020B0502020202020204" pitchFamily="34" charset="0"/>
            </a:endParaRPr>
          </a:p>
          <a:p>
            <a:pPr algn="ctr"/>
            <a:r>
              <a:rPr lang="en-US" sz="1800" b="1">
                <a:solidFill>
                  <a:schemeClr val="bg1"/>
                </a:solidFill>
                <a:latin typeface="Century Gothic" panose="020B0502020202020204" pitchFamily="34" charset="0"/>
              </a:rPr>
              <a:t>Overview</a:t>
            </a:r>
          </a:p>
          <a:p>
            <a:pPr algn="ctr"/>
            <a:r>
              <a:rPr lang="en-US" sz="1800" b="1">
                <a:solidFill>
                  <a:schemeClr val="bg1"/>
                </a:solidFill>
                <a:latin typeface="Century Gothic" panose="020B0502020202020204" pitchFamily="34" charset="0"/>
              </a:rPr>
              <a:t>What’s New</a:t>
            </a:r>
          </a:p>
          <a:p>
            <a:pPr algn="ctr"/>
            <a:r>
              <a:rPr lang="en-US" sz="1800" b="1">
                <a:solidFill>
                  <a:schemeClr val="bg1"/>
                </a:solidFill>
                <a:latin typeface="Century Gothic" panose="020B0502020202020204" pitchFamily="34" charset="0"/>
              </a:rPr>
              <a:t>Tools</a:t>
            </a:r>
            <a:r>
              <a:rPr lang="en-US" b="1">
                <a:solidFill>
                  <a:srgbClr val="E36C0A"/>
                </a:solidFill>
                <a:latin typeface="Century Gothic" panose="020B0502020202020204" pitchFamily="34" charset="0"/>
              </a:rPr>
              <a:t/>
            </a:r>
            <a:br>
              <a:rPr lang="en-US" b="1">
                <a:solidFill>
                  <a:srgbClr val="E36C0A"/>
                </a:solidFill>
                <a:latin typeface="Century Gothic" panose="020B0502020202020204" pitchFamily="34" charset="0"/>
              </a:rPr>
            </a:br>
            <a:endParaRPr lang="en-US" sz="1000" b="1">
              <a:solidFill>
                <a:srgbClr val="E36C0A"/>
              </a:solidFill>
              <a:latin typeface="Century Gothic" panose="020B0502020202020204" pitchFamily="34" charset="0"/>
            </a:endParaRPr>
          </a:p>
        </p:txBody>
      </p:sp>
      <p:sp>
        <p:nvSpPr>
          <p:cNvPr id="2" name="TextBox 1"/>
          <p:cNvSpPr txBox="1"/>
          <p:nvPr/>
        </p:nvSpPr>
        <p:spPr>
          <a:xfrm>
            <a:off x="9652000" y="396240"/>
            <a:ext cx="1828800" cy="1938992"/>
          </a:xfrm>
          <a:prstGeom prst="rect">
            <a:avLst/>
          </a:prstGeom>
          <a:noFill/>
        </p:spPr>
        <p:txBody>
          <a:bodyPr wrap="square" rtlCol="0">
            <a:spAutoFit/>
          </a:bodyPr>
          <a:lstStyle/>
          <a:p>
            <a:pPr algn="ctr"/>
            <a:r>
              <a:rPr lang="en-US" sz="4000" b="1">
                <a:solidFill>
                  <a:srgbClr val="C00000"/>
                </a:solidFill>
              </a:rPr>
              <a:t>Space For Notes</a:t>
            </a:r>
          </a:p>
        </p:txBody>
      </p:sp>
      <p:cxnSp>
        <p:nvCxnSpPr>
          <p:cNvPr id="6" name="Elbow Connector 5"/>
          <p:cNvCxnSpPr>
            <a:stCxn id="2" idx="2"/>
          </p:cNvCxnSpPr>
          <p:nvPr/>
        </p:nvCxnSpPr>
        <p:spPr>
          <a:xfrm rot="5400000">
            <a:off x="9554700" y="1721338"/>
            <a:ext cx="397807" cy="1625595"/>
          </a:xfrm>
          <a:prstGeom prst="bentConnector2">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3261360" y="22185"/>
            <a:ext cx="5669280" cy="6813631"/>
          </a:xfrm>
          <a:prstGeom prst="rect">
            <a:avLst/>
          </a:prstGeom>
        </p:spPr>
      </p:pic>
    </p:spTree>
    <p:extLst>
      <p:ext uri="{BB962C8B-B14F-4D97-AF65-F5344CB8AC3E}">
        <p14:creationId xmlns:p14="http://schemas.microsoft.com/office/powerpoint/2010/main" val="24754512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3956" y="422660"/>
            <a:ext cx="3281724" cy="2462213"/>
          </a:xfrm>
          <a:prstGeom prst="rect">
            <a:avLst/>
          </a:prstGeom>
          <a:noFill/>
        </p:spPr>
        <p:txBody>
          <a:bodyPr wrap="square" rtlCol="0">
            <a:spAutoFit/>
          </a:bodyPr>
          <a:lstStyle/>
          <a:p>
            <a:r>
              <a:rPr lang="en-US" sz="2200" dirty="0">
                <a:latin typeface="Century Gothic" panose="020B0502020202020204" pitchFamily="34" charset="0"/>
              </a:rPr>
              <a:t>Read </a:t>
            </a:r>
            <a:r>
              <a:rPr lang="en-US" sz="2200" dirty="0" smtClean="0">
                <a:latin typeface="Century Gothic" panose="020B0502020202020204" pitchFamily="34" charset="0"/>
              </a:rPr>
              <a:t>the </a:t>
            </a:r>
            <a:r>
              <a:rPr lang="en-US" sz="2200" dirty="0">
                <a:latin typeface="Century Gothic" panose="020B0502020202020204" pitchFamily="34" charset="0"/>
              </a:rPr>
              <a:t>section and </a:t>
            </a:r>
            <a:r>
              <a:rPr lang="en-US" sz="2200" dirty="0" smtClean="0">
                <a:latin typeface="Century Gothic" panose="020B0502020202020204" pitchFamily="34" charset="0"/>
              </a:rPr>
              <a:t>score </a:t>
            </a:r>
            <a:r>
              <a:rPr lang="en-US" sz="2200" dirty="0">
                <a:latin typeface="Century Gothic" panose="020B0502020202020204" pitchFamily="34" charset="0"/>
              </a:rPr>
              <a:t>it according to the </a:t>
            </a:r>
            <a:r>
              <a:rPr lang="en-US" sz="2200" dirty="0" smtClean="0">
                <a:latin typeface="Century Gothic" panose="020B0502020202020204" pitchFamily="34" charset="0"/>
              </a:rPr>
              <a:t>six measures </a:t>
            </a:r>
            <a:r>
              <a:rPr lang="en-US" sz="2200" dirty="0">
                <a:latin typeface="Century Gothic" panose="020B0502020202020204" pitchFamily="34" charset="0"/>
              </a:rPr>
              <a:t>on the rubric.  Also note specific feedback you could provide the authors.</a:t>
            </a:r>
          </a:p>
        </p:txBody>
      </p:sp>
      <p:pic>
        <p:nvPicPr>
          <p:cNvPr id="6" name="Picture 5"/>
          <p:cNvPicPr/>
          <p:nvPr/>
        </p:nvPicPr>
        <p:blipFill rotWithShape="1">
          <a:blip r:embed="rId3"/>
          <a:srcRect l="25026" t="27564" r="25540" b="16219"/>
          <a:stretch/>
        </p:blipFill>
        <p:spPr bwMode="auto">
          <a:xfrm>
            <a:off x="3864780" y="244754"/>
            <a:ext cx="8056880" cy="64922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07884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5173"/>
          <a:stretch/>
        </p:blipFill>
        <p:spPr bwMode="auto">
          <a:xfrm>
            <a:off x="233822" y="2361364"/>
            <a:ext cx="11842710" cy="3004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1500" y="844062"/>
            <a:ext cx="11213960" cy="707886"/>
          </a:xfrm>
          <a:prstGeom prst="rect">
            <a:avLst/>
          </a:prstGeom>
          <a:noFill/>
        </p:spPr>
        <p:txBody>
          <a:bodyPr wrap="square" rtlCol="0">
            <a:spAutoFit/>
          </a:bodyPr>
          <a:lstStyle/>
          <a:p>
            <a:r>
              <a:rPr lang="en-US" sz="4000" b="1" dirty="0" smtClean="0">
                <a:solidFill>
                  <a:schemeClr val="accent2">
                    <a:lumMod val="75000"/>
                  </a:schemeClr>
                </a:solidFill>
              </a:rPr>
              <a:t>Rating Scale</a:t>
            </a:r>
            <a:endParaRPr lang="en-US" sz="4000" b="1" dirty="0">
              <a:solidFill>
                <a:schemeClr val="accent2">
                  <a:lumMod val="75000"/>
                </a:schemeClr>
              </a:solidFill>
            </a:endParaRPr>
          </a:p>
        </p:txBody>
      </p:sp>
    </p:spTree>
    <p:extLst>
      <p:ext uri="{BB962C8B-B14F-4D97-AF65-F5344CB8AC3E}">
        <p14:creationId xmlns:p14="http://schemas.microsoft.com/office/powerpoint/2010/main" val="9110883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5715"/>
            <a:ext cx="12192000" cy="8155781"/>
          </a:xfrm>
          <a:prstGeom prst="rect">
            <a:avLst/>
          </a:prstGeom>
        </p:spPr>
      </p:pic>
      <p:sp>
        <p:nvSpPr>
          <p:cNvPr id="4" name="TextBox 3"/>
          <p:cNvSpPr txBox="1"/>
          <p:nvPr/>
        </p:nvSpPr>
        <p:spPr>
          <a:xfrm>
            <a:off x="1" y="-725715"/>
            <a:ext cx="4201610" cy="9941183"/>
          </a:xfrm>
          <a:prstGeom prst="rect">
            <a:avLst/>
          </a:prstGeom>
          <a:solidFill>
            <a:srgbClr val="FFC000"/>
          </a:solidFill>
        </p:spPr>
        <p:txBody>
          <a:bodyPr wrap="square" rtlCol="0">
            <a:spAutoFit/>
          </a:bodyPr>
          <a:lstStyle/>
          <a:p>
            <a:endParaRPr lang="en-US" sz="4000" dirty="0">
              <a:latin typeface="Century Gothic" panose="020B0502020202020204" pitchFamily="34" charset="0"/>
            </a:endParaRPr>
          </a:p>
          <a:p>
            <a:pPr marL="173038"/>
            <a:r>
              <a:rPr lang="en-US" sz="4000" dirty="0" smtClean="0">
                <a:latin typeface="Century Gothic" panose="020B0502020202020204" pitchFamily="34" charset="0"/>
              </a:rPr>
              <a:t>How well could you follow the story?</a:t>
            </a:r>
            <a:endParaRPr lang="en-US" sz="4000" dirty="0">
              <a:latin typeface="Century Gothic" panose="020B0502020202020204" pitchFamily="34" charset="0"/>
            </a:endParaRPr>
          </a:p>
          <a:p>
            <a:pPr marL="173038"/>
            <a:endParaRPr lang="en-US" sz="4000" dirty="0">
              <a:latin typeface="Century Gothic" panose="020B0502020202020204" pitchFamily="34" charset="0"/>
            </a:endParaRPr>
          </a:p>
          <a:p>
            <a:pPr marL="173038"/>
            <a:r>
              <a:rPr lang="en-US" sz="4000" dirty="0" smtClean="0">
                <a:latin typeface="Century Gothic" panose="020B0502020202020204" pitchFamily="34" charset="0"/>
              </a:rPr>
              <a:t>Were there any gaps?</a:t>
            </a:r>
          </a:p>
          <a:p>
            <a:pPr marL="173038"/>
            <a:endParaRPr lang="en-US" sz="4000" dirty="0" smtClean="0">
              <a:latin typeface="Century Gothic" panose="020B0502020202020204" pitchFamily="34" charset="0"/>
            </a:endParaRPr>
          </a:p>
          <a:p>
            <a:pPr marL="173038"/>
            <a:r>
              <a:rPr lang="en-US" sz="4000" dirty="0" smtClean="0">
                <a:latin typeface="Century Gothic" panose="020B0502020202020204" pitchFamily="34" charset="0"/>
              </a:rPr>
              <a:t>Were results interpreted?</a:t>
            </a:r>
            <a:endParaRPr lang="en-US" sz="4000" dirty="0">
              <a:latin typeface="Century Gothic" panose="020B0502020202020204" pitchFamily="34" charset="0"/>
            </a:endParaRPr>
          </a:p>
          <a:p>
            <a:endParaRPr lang="en-US" sz="4000" dirty="0">
              <a:latin typeface="Century Gothic" panose="020B0502020202020204" pitchFamily="34" charset="0"/>
            </a:endParaRPr>
          </a:p>
          <a:p>
            <a:endParaRPr lang="en-US" sz="4000" dirty="0">
              <a:latin typeface="Century Gothic" panose="020B0502020202020204" pitchFamily="34" charset="0"/>
            </a:endParaRPr>
          </a:p>
          <a:p>
            <a:endParaRPr lang="en-US" sz="4000" dirty="0">
              <a:latin typeface="Century Gothic" panose="020B0502020202020204" pitchFamily="34" charset="0"/>
            </a:endParaRPr>
          </a:p>
          <a:p>
            <a:endParaRPr lang="en-US" sz="4000" dirty="0">
              <a:latin typeface="Century Gothic" panose="020B0502020202020204" pitchFamily="34" charset="0"/>
            </a:endParaRPr>
          </a:p>
          <a:p>
            <a:endParaRPr lang="en-US" sz="4000" dirty="0">
              <a:latin typeface="Century Gothic" panose="020B0502020202020204" pitchFamily="34" charset="0"/>
            </a:endParaRPr>
          </a:p>
          <a:p>
            <a:endParaRPr lang="en-US" sz="4000" dirty="0">
              <a:latin typeface="Century Gothic" panose="020B0502020202020204" pitchFamily="34" charset="0"/>
            </a:endParaRPr>
          </a:p>
        </p:txBody>
      </p:sp>
    </p:spTree>
    <p:extLst>
      <p:ext uri="{BB962C8B-B14F-4D97-AF65-F5344CB8AC3E}">
        <p14:creationId xmlns:p14="http://schemas.microsoft.com/office/powerpoint/2010/main" val="9791694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8825"/>
          <a:stretch/>
        </p:blipFill>
        <p:spPr>
          <a:xfrm>
            <a:off x="0" y="0"/>
            <a:ext cx="6400800" cy="6878321"/>
          </a:xfrm>
          <a:prstGeom prst="rect">
            <a:avLst/>
          </a:prstGeom>
        </p:spPr>
      </p:pic>
      <p:sp>
        <p:nvSpPr>
          <p:cNvPr id="9" name="Title 1"/>
          <p:cNvSpPr txBox="1">
            <a:spLocks/>
          </p:cNvSpPr>
          <p:nvPr/>
        </p:nvSpPr>
        <p:spPr>
          <a:xfrm>
            <a:off x="0" y="518161"/>
            <a:ext cx="12395200" cy="558799"/>
          </a:xfrm>
          <a:prstGeom prst="rect">
            <a:avLst/>
          </a:prstGeom>
          <a:solidFill>
            <a:schemeClr val="bg1">
              <a:alpha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tx1">
                    <a:lumMod val="65000"/>
                    <a:lumOff val="35000"/>
                  </a:schemeClr>
                </a:solidFill>
                <a:latin typeface="Century Gothic" panose="020B0502020202020204" pitchFamily="34" charset="0"/>
              </a:rPr>
              <a:t>                                            Connecting Intervention &amp; Evaluation Activities</a:t>
            </a:r>
            <a:endParaRPr lang="en-US" b="1">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2267140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35537"/>
          <a:stretch/>
        </p:blipFill>
        <p:spPr>
          <a:xfrm>
            <a:off x="6400800" y="-10159"/>
            <a:ext cx="5841735" cy="6858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28825"/>
          <a:stretch/>
        </p:blipFill>
        <p:spPr>
          <a:xfrm>
            <a:off x="0" y="0"/>
            <a:ext cx="6400800" cy="6878321"/>
          </a:xfrm>
          <a:prstGeom prst="rect">
            <a:avLst/>
          </a:prstGeom>
        </p:spPr>
      </p:pic>
      <p:sp>
        <p:nvSpPr>
          <p:cNvPr id="7" name="Right Arrow 6"/>
          <p:cNvSpPr/>
          <p:nvPr/>
        </p:nvSpPr>
        <p:spPr>
          <a:xfrm>
            <a:off x="5781040" y="2926080"/>
            <a:ext cx="1280160" cy="833120"/>
          </a:xfrm>
          <a:prstGeom prst="rightArrow">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0" y="518161"/>
            <a:ext cx="12395200" cy="558799"/>
          </a:xfrm>
          <a:prstGeom prst="rect">
            <a:avLst/>
          </a:prstGeom>
          <a:solidFill>
            <a:schemeClr val="bg1">
              <a:alpha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tx1">
                    <a:lumMod val="65000"/>
                    <a:lumOff val="35000"/>
                  </a:schemeClr>
                </a:solidFill>
                <a:latin typeface="Century Gothic" panose="020B0502020202020204" pitchFamily="34" charset="0"/>
              </a:rPr>
              <a:t>                                            Connecting Intervention &amp; Evaluation Activities</a:t>
            </a:r>
            <a:endParaRPr lang="en-US" b="1">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250980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4436" y="1003300"/>
            <a:ext cx="4673600" cy="1143000"/>
          </a:xfrm>
        </p:spPr>
        <p:txBody>
          <a:bodyPr/>
          <a:lstStyle/>
          <a:p>
            <a:r>
              <a:rPr lang="en-US" b="1">
                <a:latin typeface="Century Gothic" panose="020B0502020202020204" pitchFamily="34" charset="0"/>
              </a:rPr>
              <a:t>Connectivity</a:t>
            </a:r>
          </a:p>
        </p:txBody>
      </p:sp>
      <p:pic>
        <p:nvPicPr>
          <p:cNvPr id="2052" name="Picture 4" descr="Chain, Steel, Metal, Link, I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293"/>
            <a:ext cx="6081873" cy="686229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hains, Links Of The Chain, Iron, Me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671" y="3426853"/>
            <a:ext cx="6095329" cy="3431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3270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5740" y="365761"/>
            <a:ext cx="6195060" cy="690880"/>
          </a:xfrm>
          <a:prstGeom prst="rect">
            <a:avLst/>
          </a:prstGeom>
          <a:solidFill>
            <a:schemeClr val="bg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Century Gothic" panose="020B0502020202020204" pitchFamily="34" charset="0"/>
              </a:rPr>
              <a:t>Connecting Intervention &amp; Evaluation Activities</a:t>
            </a:r>
            <a:endParaRPr lang="en-US" b="1">
              <a:solidFill>
                <a:schemeClr val="bg1"/>
              </a:solidFill>
              <a:latin typeface="Century Gothic" panose="020B0502020202020204" pitchFamily="34" charset="0"/>
            </a:endParaRPr>
          </a:p>
        </p:txBody>
      </p:sp>
      <p:sp>
        <p:nvSpPr>
          <p:cNvPr id="7" name="Right Arrow 6"/>
          <p:cNvSpPr/>
          <p:nvPr/>
        </p:nvSpPr>
        <p:spPr>
          <a:xfrm>
            <a:off x="5781040" y="2926080"/>
            <a:ext cx="1280160" cy="833120"/>
          </a:xfrm>
          <a:prstGeom prst="rightArrow">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 y="-9574"/>
            <a:ext cx="5286222" cy="6858000"/>
          </a:xfrm>
          <a:prstGeom prst="rect">
            <a:avLst/>
          </a:prstGeom>
        </p:spPr>
      </p:pic>
      <p:sp>
        <p:nvSpPr>
          <p:cNvPr id="9" name="Title 1"/>
          <p:cNvSpPr txBox="1">
            <a:spLocks/>
          </p:cNvSpPr>
          <p:nvPr/>
        </p:nvSpPr>
        <p:spPr>
          <a:xfrm>
            <a:off x="0" y="518161"/>
            <a:ext cx="12395200" cy="558799"/>
          </a:xfrm>
          <a:prstGeom prst="rect">
            <a:avLst/>
          </a:prstGeom>
          <a:solidFill>
            <a:schemeClr val="bg1">
              <a:alpha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tx1">
                    <a:lumMod val="65000"/>
                    <a:lumOff val="35000"/>
                  </a:schemeClr>
                </a:solidFill>
                <a:latin typeface="Century Gothic" panose="020B0502020202020204" pitchFamily="34" charset="0"/>
              </a:rPr>
              <a:t>                             Connecting Intervention &amp; Evaluation Activities</a:t>
            </a:r>
            <a:endParaRPr lang="en-US" b="1">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37559688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5740" y="365761"/>
            <a:ext cx="6195060" cy="690880"/>
          </a:xfrm>
          <a:prstGeom prst="rect">
            <a:avLst/>
          </a:prstGeom>
          <a:solidFill>
            <a:schemeClr val="bg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Century Gothic" panose="020B0502020202020204" pitchFamily="34" charset="0"/>
              </a:rPr>
              <a:t>Connecting Intervention &amp; Evaluation Activities</a:t>
            </a:r>
            <a:endParaRPr lang="en-US" b="1">
              <a:solidFill>
                <a:schemeClr val="bg1"/>
              </a:solidFill>
              <a:latin typeface="Century Gothic" panose="020B0502020202020204" pitchFamily="34" charset="0"/>
            </a:endParaRPr>
          </a:p>
        </p:txBody>
      </p:sp>
      <p:sp>
        <p:nvSpPr>
          <p:cNvPr id="7" name="Right Arrow 6"/>
          <p:cNvSpPr/>
          <p:nvPr/>
        </p:nvSpPr>
        <p:spPr>
          <a:xfrm>
            <a:off x="5781040" y="2926080"/>
            <a:ext cx="1280160" cy="833120"/>
          </a:xfrm>
          <a:prstGeom prst="rightArrow">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 y="-9574"/>
            <a:ext cx="5286222" cy="6858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31444"/>
          <a:stretch/>
        </p:blipFill>
        <p:spPr>
          <a:xfrm>
            <a:off x="5296382" y="-9574"/>
            <a:ext cx="6895618" cy="6867573"/>
          </a:xfrm>
          <a:prstGeom prst="rect">
            <a:avLst/>
          </a:prstGeom>
        </p:spPr>
      </p:pic>
      <p:sp>
        <p:nvSpPr>
          <p:cNvPr id="9" name="Title 1"/>
          <p:cNvSpPr txBox="1">
            <a:spLocks/>
          </p:cNvSpPr>
          <p:nvPr/>
        </p:nvSpPr>
        <p:spPr>
          <a:xfrm>
            <a:off x="0" y="518161"/>
            <a:ext cx="12395200" cy="558799"/>
          </a:xfrm>
          <a:prstGeom prst="rect">
            <a:avLst/>
          </a:prstGeom>
          <a:solidFill>
            <a:schemeClr val="bg1">
              <a:alpha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tx1">
                    <a:lumMod val="65000"/>
                    <a:lumOff val="35000"/>
                  </a:schemeClr>
                </a:solidFill>
                <a:latin typeface="Century Gothic" panose="020B0502020202020204" pitchFamily="34" charset="0"/>
              </a:rPr>
              <a:t>                             Connecting Intervention &amp; Evaluation Activities</a:t>
            </a:r>
            <a:endParaRPr lang="en-US" b="1">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8598358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807" y="0"/>
            <a:ext cx="10121900" cy="1325563"/>
          </a:xfrm>
        </p:spPr>
        <p:txBody>
          <a:bodyPr>
            <a:normAutofit/>
          </a:bodyPr>
          <a:lstStyle/>
          <a:p>
            <a:r>
              <a:rPr lang="en-US" sz="1300">
                <a:latin typeface="Century Gothic" panose="020B0502020202020204" pitchFamily="34" charset="0"/>
              </a:rPr>
              <a:t>Connecting Intervention&amp; Evaluation Activities</a:t>
            </a:r>
            <a:br>
              <a:rPr lang="en-US" sz="1300">
                <a:latin typeface="Century Gothic" panose="020B0502020202020204" pitchFamily="34" charset="0"/>
              </a:rPr>
            </a:br>
            <a:r>
              <a:rPr lang="en-US" b="1">
                <a:solidFill>
                  <a:srgbClr val="E36C0A"/>
                </a:solidFill>
                <a:latin typeface="Century Gothic" panose="020B0502020202020204" pitchFamily="34" charset="0"/>
              </a:rPr>
              <a:t>1</a:t>
            </a:r>
            <a:r>
              <a:rPr lang="en-US" b="1" baseline="30000">
                <a:solidFill>
                  <a:srgbClr val="E36C0A"/>
                </a:solidFill>
                <a:latin typeface="Century Gothic" panose="020B0502020202020204" pitchFamily="34" charset="0"/>
              </a:rPr>
              <a:t>st</a:t>
            </a:r>
            <a:r>
              <a:rPr lang="en-US" b="1">
                <a:solidFill>
                  <a:srgbClr val="E36C0A"/>
                </a:solidFill>
                <a:latin typeface="Century Gothic" panose="020B0502020202020204" pitchFamily="34" charset="0"/>
              </a:rPr>
              <a:t> Step</a:t>
            </a:r>
          </a:p>
        </p:txBody>
      </p:sp>
      <p:graphicFrame>
        <p:nvGraphicFramePr>
          <p:cNvPr id="4" name="Diagram 3"/>
          <p:cNvGraphicFramePr/>
          <p:nvPr>
            <p:extLst>
              <p:ext uri="{D42A27DB-BD31-4B8C-83A1-F6EECF244321}">
                <p14:modId xmlns:p14="http://schemas.microsoft.com/office/powerpoint/2010/main" val="2566693073"/>
              </p:ext>
            </p:extLst>
          </p:nvPr>
        </p:nvGraphicFramePr>
        <p:xfrm>
          <a:off x="20781" y="1392381"/>
          <a:ext cx="12119264" cy="4842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04980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388" y="0"/>
            <a:ext cx="11235891" cy="1147467"/>
          </a:xfrm>
        </p:spPr>
        <p:txBody>
          <a:bodyPr>
            <a:normAutofit/>
          </a:bodyPr>
          <a:lstStyle/>
          <a:p>
            <a:r>
              <a:rPr lang="en-US" sz="1300" dirty="0">
                <a:latin typeface="Century Gothic" panose="020B0502020202020204" pitchFamily="34" charset="0"/>
              </a:rPr>
              <a:t>Connecting Intervention&amp; Evaluation Activities </a:t>
            </a:r>
            <a:br>
              <a:rPr lang="en-US" sz="1300" dirty="0">
                <a:latin typeface="Century Gothic" panose="020B0502020202020204" pitchFamily="34" charset="0"/>
              </a:rPr>
            </a:br>
            <a:r>
              <a:rPr lang="en-US" b="1" dirty="0" smtClean="0">
                <a:solidFill>
                  <a:srgbClr val="E36C0A"/>
                </a:solidFill>
                <a:latin typeface="Century Gothic" panose="020B0502020202020204" pitchFamily="34" charset="0"/>
              </a:rPr>
              <a:t>Group Discussion – Dial *7 to unmute</a:t>
            </a:r>
            <a:endParaRPr lang="en-US" sz="2000" b="1" dirty="0">
              <a:solidFill>
                <a:srgbClr val="E36C0A"/>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0" y="1243584"/>
            <a:ext cx="12192000" cy="5669280"/>
          </a:xfrm>
          <a:prstGeom prst="rect">
            <a:avLst/>
          </a:prstGeom>
        </p:spPr>
      </p:pic>
      <p:sp>
        <p:nvSpPr>
          <p:cNvPr id="4" name="TextBox 3"/>
          <p:cNvSpPr txBox="1"/>
          <p:nvPr/>
        </p:nvSpPr>
        <p:spPr>
          <a:xfrm>
            <a:off x="843280" y="3190240"/>
            <a:ext cx="2753360" cy="646331"/>
          </a:xfrm>
          <a:prstGeom prst="rect">
            <a:avLst/>
          </a:prstGeom>
          <a:noFill/>
        </p:spPr>
        <p:txBody>
          <a:bodyPr wrap="square" rtlCol="0">
            <a:spAutoFit/>
          </a:bodyPr>
          <a:lstStyle/>
          <a:p>
            <a:pPr algn="ctr"/>
            <a:r>
              <a:rPr lang="en-US" b="1"/>
              <a:t>Who</a:t>
            </a:r>
            <a:r>
              <a:rPr lang="en-US" b="1">
                <a:solidFill>
                  <a:srgbClr val="E36C0A"/>
                </a:solidFill>
              </a:rPr>
              <a:t> needs to be involved in the writing process?</a:t>
            </a:r>
          </a:p>
        </p:txBody>
      </p:sp>
      <p:sp>
        <p:nvSpPr>
          <p:cNvPr id="5" name="TextBox 4"/>
          <p:cNvSpPr txBox="1"/>
          <p:nvPr/>
        </p:nvSpPr>
        <p:spPr>
          <a:xfrm>
            <a:off x="3965942" y="4483795"/>
            <a:ext cx="2861578" cy="646331"/>
          </a:xfrm>
          <a:prstGeom prst="rect">
            <a:avLst/>
          </a:prstGeom>
          <a:noFill/>
        </p:spPr>
        <p:txBody>
          <a:bodyPr wrap="square" rtlCol="0">
            <a:spAutoFit/>
          </a:bodyPr>
          <a:lstStyle/>
          <a:p>
            <a:pPr algn="ctr"/>
            <a:r>
              <a:rPr lang="en-US" b="1">
                <a:solidFill>
                  <a:srgbClr val="E36C0A"/>
                </a:solidFill>
              </a:rPr>
              <a:t>What </a:t>
            </a:r>
            <a:r>
              <a:rPr lang="en-US" b="1"/>
              <a:t>pieces of information </a:t>
            </a:r>
            <a:r>
              <a:rPr lang="en-US" b="1">
                <a:solidFill>
                  <a:srgbClr val="E36C0A"/>
                </a:solidFill>
              </a:rPr>
              <a:t>need to be included?</a:t>
            </a:r>
          </a:p>
        </p:txBody>
      </p:sp>
      <p:sp>
        <p:nvSpPr>
          <p:cNvPr id="6" name="TextBox 5"/>
          <p:cNvSpPr txBox="1"/>
          <p:nvPr/>
        </p:nvSpPr>
        <p:spPr>
          <a:xfrm>
            <a:off x="8575040" y="3374906"/>
            <a:ext cx="3190240" cy="923330"/>
          </a:xfrm>
          <a:prstGeom prst="rect">
            <a:avLst/>
          </a:prstGeom>
          <a:noFill/>
        </p:spPr>
        <p:txBody>
          <a:bodyPr wrap="square" rtlCol="0">
            <a:spAutoFit/>
          </a:bodyPr>
          <a:lstStyle/>
          <a:p>
            <a:pPr algn="ctr"/>
            <a:r>
              <a:rPr lang="en-US" b="1">
                <a:solidFill>
                  <a:srgbClr val="E36C0A"/>
                </a:solidFill>
              </a:rPr>
              <a:t>What </a:t>
            </a:r>
            <a:r>
              <a:rPr lang="en-US" b="1"/>
              <a:t>strategies</a:t>
            </a:r>
            <a:r>
              <a:rPr lang="en-US" b="1">
                <a:solidFill>
                  <a:srgbClr val="E36C0A"/>
                </a:solidFill>
              </a:rPr>
              <a:t> could be used to integrate intervention with evaluation activities?</a:t>
            </a:r>
          </a:p>
        </p:txBody>
      </p:sp>
    </p:spTree>
    <p:extLst>
      <p:ext uri="{BB962C8B-B14F-4D97-AF65-F5344CB8AC3E}">
        <p14:creationId xmlns:p14="http://schemas.microsoft.com/office/powerpoint/2010/main" val="10708780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6334" y="67120"/>
            <a:ext cx="9896354" cy="1938992"/>
          </a:xfrm>
          <a:prstGeom prst="rect">
            <a:avLst/>
          </a:prstGeom>
          <a:noFill/>
        </p:spPr>
        <p:txBody>
          <a:bodyPr wrap="square" rtlCol="0">
            <a:spAutoFit/>
          </a:bodyPr>
          <a:lstStyle/>
          <a:p>
            <a:r>
              <a:rPr lang="en-US" sz="6000" b="1" dirty="0">
                <a:latin typeface="Century Gothic" panose="020B0502020202020204" pitchFamily="34" charset="0"/>
              </a:rPr>
              <a:t>Conclusions:</a:t>
            </a:r>
          </a:p>
          <a:p>
            <a:r>
              <a:rPr lang="en-US" sz="6000" b="1" dirty="0">
                <a:latin typeface="Century Gothic" panose="020B0502020202020204" pitchFamily="34" charset="0"/>
              </a:rPr>
              <a:t>Assess what worked</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675" y="2717800"/>
            <a:ext cx="5449888"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03" t="21773" r="-1603" b="16455"/>
          <a:stretch/>
        </p:blipFill>
        <p:spPr>
          <a:xfrm>
            <a:off x="1419582" y="2327818"/>
            <a:ext cx="9537124" cy="4543063"/>
          </a:xfrm>
          <a:prstGeom prst="rect">
            <a:avLst/>
          </a:prstGeom>
        </p:spPr>
      </p:pic>
    </p:spTree>
    <p:extLst>
      <p:ext uri="{BB962C8B-B14F-4D97-AF65-F5344CB8AC3E}">
        <p14:creationId xmlns:p14="http://schemas.microsoft.com/office/powerpoint/2010/main" val="24536831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551" y="0"/>
            <a:ext cx="11614897" cy="6858000"/>
          </a:xfrm>
          <a:prstGeom prst="rect">
            <a:avLst/>
          </a:prstGeom>
        </p:spPr>
      </p:pic>
    </p:spTree>
    <p:extLst>
      <p:ext uri="{BB962C8B-B14F-4D97-AF65-F5344CB8AC3E}">
        <p14:creationId xmlns:p14="http://schemas.microsoft.com/office/powerpoint/2010/main" val="6282268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560" y="0"/>
            <a:ext cx="8902880" cy="6858000"/>
          </a:xfrm>
          <a:prstGeom prst="rect">
            <a:avLst/>
          </a:prstGeom>
        </p:spPr>
      </p:pic>
    </p:spTree>
    <p:extLst>
      <p:ext uri="{BB962C8B-B14F-4D97-AF65-F5344CB8AC3E}">
        <p14:creationId xmlns:p14="http://schemas.microsoft.com/office/powerpoint/2010/main" val="65103940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8684" y="716555"/>
            <a:ext cx="5157787" cy="823912"/>
          </a:xfrm>
          <a:solidFill>
            <a:schemeClr val="accent2">
              <a:lumMod val="75000"/>
            </a:schemeClr>
          </a:solidFill>
          <a:ln>
            <a:solidFill>
              <a:schemeClr val="accent2">
                <a:lumMod val="75000"/>
              </a:schemeClr>
            </a:solidFill>
          </a:ln>
        </p:spPr>
        <p:txBody>
          <a:bodyPr>
            <a:normAutofit/>
          </a:bodyPr>
          <a:lstStyle/>
          <a:p>
            <a:pPr algn="ctr"/>
            <a:r>
              <a:rPr lang="en-US" sz="4400" dirty="0" smtClean="0">
                <a:latin typeface="Century Gothic" panose="020B0502020202020204" pitchFamily="34" charset="0"/>
              </a:rPr>
              <a:t>Conclusions</a:t>
            </a:r>
            <a:endParaRPr lang="en-US" sz="4400" dirty="0">
              <a:latin typeface="Century Gothic" panose="020B0502020202020204" pitchFamily="34" charset="0"/>
            </a:endParaRPr>
          </a:p>
        </p:txBody>
      </p:sp>
      <p:sp>
        <p:nvSpPr>
          <p:cNvPr id="4" name="Content Placeholder 3"/>
          <p:cNvSpPr>
            <a:spLocks noGrp="1"/>
          </p:cNvSpPr>
          <p:nvPr>
            <p:ph sz="half" idx="2"/>
          </p:nvPr>
        </p:nvSpPr>
        <p:spPr>
          <a:xfrm>
            <a:off x="608684" y="1540466"/>
            <a:ext cx="5157787" cy="3785159"/>
          </a:xfrm>
          <a:ln>
            <a:solidFill>
              <a:schemeClr val="accent2">
                <a:lumMod val="75000"/>
              </a:schemeClr>
            </a:solidFill>
          </a:ln>
        </p:spPr>
        <p:txBody>
          <a:bodyPr>
            <a:normAutofit lnSpcReduction="10000"/>
          </a:bodyPr>
          <a:lstStyle/>
          <a:p>
            <a:pPr>
              <a:lnSpc>
                <a:spcPct val="114000"/>
              </a:lnSpc>
              <a:buFont typeface="Wingdings" panose="05000000000000000000" pitchFamily="2" charset="2"/>
              <a:buChar char="§"/>
            </a:pPr>
            <a:r>
              <a:rPr lang="en-US" sz="3200" dirty="0">
                <a:latin typeface="Century Gothic" panose="020B0502020202020204" pitchFamily="34" charset="0"/>
              </a:rPr>
              <a:t>Identify which </a:t>
            </a:r>
            <a:r>
              <a:rPr lang="en-US" sz="3200" dirty="0" smtClean="0">
                <a:latin typeface="Century Gothic" panose="020B0502020202020204" pitchFamily="34" charset="0"/>
              </a:rPr>
              <a:t>activities and tactics </a:t>
            </a:r>
            <a:r>
              <a:rPr lang="en-US" sz="3200" dirty="0">
                <a:latin typeface="Century Gothic" panose="020B0502020202020204" pitchFamily="34" charset="0"/>
              </a:rPr>
              <a:t>proved most crucial to the effort</a:t>
            </a:r>
          </a:p>
          <a:p>
            <a:pPr>
              <a:lnSpc>
                <a:spcPct val="114000"/>
              </a:lnSpc>
              <a:buFont typeface="Wingdings" panose="05000000000000000000" pitchFamily="2" charset="2"/>
              <a:buChar char="§"/>
            </a:pPr>
            <a:r>
              <a:rPr lang="en-US" sz="3200" dirty="0">
                <a:latin typeface="Century Gothic" panose="020B0502020202020204" pitchFamily="34" charset="0"/>
              </a:rPr>
              <a:t>Assess what worked or didn’t work well and explain </a:t>
            </a:r>
            <a:r>
              <a:rPr lang="en-US" sz="3200" dirty="0" smtClean="0">
                <a:latin typeface="Century Gothic" panose="020B0502020202020204" pitchFamily="34" charset="0"/>
              </a:rPr>
              <a:t>why</a:t>
            </a:r>
            <a:endParaRPr lang="en-US" sz="3200" dirty="0">
              <a:latin typeface="Century Gothic" panose="020B0502020202020204" pitchFamily="34" charset="0"/>
            </a:endParaRPr>
          </a:p>
        </p:txBody>
      </p:sp>
      <p:sp>
        <p:nvSpPr>
          <p:cNvPr id="5" name="Text Placeholder 4"/>
          <p:cNvSpPr>
            <a:spLocks noGrp="1"/>
          </p:cNvSpPr>
          <p:nvPr>
            <p:ph type="body" sz="quarter" idx="3"/>
          </p:nvPr>
        </p:nvSpPr>
        <p:spPr>
          <a:xfrm>
            <a:off x="6169688" y="716555"/>
            <a:ext cx="5336420" cy="823912"/>
          </a:xfrm>
          <a:solidFill>
            <a:schemeClr val="accent2">
              <a:lumMod val="75000"/>
            </a:schemeClr>
          </a:solidFill>
          <a:ln>
            <a:solidFill>
              <a:schemeClr val="accent2">
                <a:lumMod val="75000"/>
              </a:schemeClr>
            </a:solidFill>
          </a:ln>
        </p:spPr>
        <p:txBody>
          <a:bodyPr>
            <a:normAutofit/>
          </a:bodyPr>
          <a:lstStyle/>
          <a:p>
            <a:pPr algn="ctr"/>
            <a:r>
              <a:rPr lang="en-US" sz="4400" dirty="0" smtClean="0">
                <a:latin typeface="Century Gothic" panose="020B0502020202020204" pitchFamily="34" charset="0"/>
              </a:rPr>
              <a:t>Recommendations</a:t>
            </a:r>
            <a:endParaRPr lang="en-US" sz="4400" dirty="0">
              <a:latin typeface="Century Gothic" panose="020B0502020202020204" pitchFamily="34" charset="0"/>
            </a:endParaRPr>
          </a:p>
        </p:txBody>
      </p:sp>
      <p:sp>
        <p:nvSpPr>
          <p:cNvPr id="6" name="Content Placeholder 5"/>
          <p:cNvSpPr>
            <a:spLocks noGrp="1"/>
          </p:cNvSpPr>
          <p:nvPr>
            <p:ph sz="quarter" idx="4"/>
          </p:nvPr>
        </p:nvSpPr>
        <p:spPr>
          <a:xfrm>
            <a:off x="6169688" y="1540467"/>
            <a:ext cx="5336420" cy="3775111"/>
          </a:xfrm>
          <a:ln>
            <a:solidFill>
              <a:schemeClr val="accent2">
                <a:lumMod val="75000"/>
              </a:schemeClr>
            </a:solidFill>
          </a:ln>
        </p:spPr>
        <p:txBody>
          <a:bodyPr>
            <a:normAutofit/>
          </a:bodyPr>
          <a:lstStyle/>
          <a:p>
            <a:pPr>
              <a:lnSpc>
                <a:spcPct val="114000"/>
              </a:lnSpc>
              <a:buFont typeface="Wingdings" panose="05000000000000000000" pitchFamily="2" charset="2"/>
              <a:buChar char="§"/>
            </a:pPr>
            <a:r>
              <a:rPr lang="en-US" sz="3200" dirty="0">
                <a:latin typeface="Century Gothic" panose="020B0502020202020204" pitchFamily="34" charset="0"/>
              </a:rPr>
              <a:t>What would you do again?</a:t>
            </a:r>
          </a:p>
          <a:p>
            <a:pPr>
              <a:buFont typeface="Wingdings" panose="05000000000000000000" pitchFamily="2" charset="2"/>
              <a:buChar char="§"/>
            </a:pPr>
            <a:r>
              <a:rPr lang="en-US" sz="3200" dirty="0">
                <a:latin typeface="Century Gothic" panose="020B0502020202020204" pitchFamily="34" charset="0"/>
              </a:rPr>
              <a:t>What would you do differently?</a:t>
            </a:r>
          </a:p>
          <a:p>
            <a:pPr>
              <a:buFont typeface="Wingdings" panose="05000000000000000000" pitchFamily="2" charset="2"/>
              <a:buChar char="§"/>
            </a:pPr>
            <a:r>
              <a:rPr lang="en-US" sz="3200" dirty="0">
                <a:latin typeface="Century Gothic" panose="020B0502020202020204" pitchFamily="34" charset="0"/>
              </a:rPr>
              <a:t>What strategies or activities would you recommend to others?</a:t>
            </a:r>
          </a:p>
          <a:p>
            <a:endParaRPr lang="en-US" dirty="0"/>
          </a:p>
        </p:txBody>
      </p:sp>
    </p:spTree>
    <p:extLst>
      <p:ext uri="{BB962C8B-B14F-4D97-AF65-F5344CB8AC3E}">
        <p14:creationId xmlns:p14="http://schemas.microsoft.com/office/powerpoint/2010/main" val="11875846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1354" y="425163"/>
            <a:ext cx="5335675" cy="823912"/>
          </a:xfrm>
          <a:solidFill>
            <a:schemeClr val="accent2">
              <a:lumMod val="75000"/>
            </a:schemeClr>
          </a:solidFill>
          <a:ln>
            <a:solidFill>
              <a:schemeClr val="accent2">
                <a:lumMod val="75000"/>
              </a:schemeClr>
            </a:solidFill>
          </a:ln>
        </p:spPr>
        <p:txBody>
          <a:bodyPr>
            <a:normAutofit/>
          </a:bodyPr>
          <a:lstStyle/>
          <a:p>
            <a:pPr algn="ctr"/>
            <a:r>
              <a:rPr lang="en-US" sz="4400" dirty="0" smtClean="0">
                <a:latin typeface="Century Gothic" panose="020B0502020202020204" pitchFamily="34" charset="0"/>
              </a:rPr>
              <a:t>Conclusion</a:t>
            </a:r>
            <a:endParaRPr lang="en-US" sz="4400" dirty="0">
              <a:latin typeface="Century Gothic" panose="020B0502020202020204" pitchFamily="34" charset="0"/>
            </a:endParaRPr>
          </a:p>
        </p:txBody>
      </p:sp>
      <p:sp>
        <p:nvSpPr>
          <p:cNvPr id="4" name="Content Placeholder 3"/>
          <p:cNvSpPr>
            <a:spLocks noGrp="1"/>
          </p:cNvSpPr>
          <p:nvPr>
            <p:ph sz="half" idx="2"/>
          </p:nvPr>
        </p:nvSpPr>
        <p:spPr>
          <a:xfrm>
            <a:off x="271306" y="1249074"/>
            <a:ext cx="5335674" cy="5141688"/>
          </a:xfrm>
          <a:ln>
            <a:solidFill>
              <a:schemeClr val="accent2">
                <a:lumMod val="75000"/>
              </a:schemeClr>
            </a:solidFill>
          </a:ln>
        </p:spPr>
        <p:txBody>
          <a:bodyPr>
            <a:normAutofit fontScale="92500" lnSpcReduction="20000"/>
          </a:bodyPr>
          <a:lstStyle/>
          <a:p>
            <a:pPr marL="0" indent="0">
              <a:lnSpc>
                <a:spcPct val="114000"/>
              </a:lnSpc>
              <a:buNone/>
            </a:pPr>
            <a:r>
              <a:rPr lang="en-US" sz="3200" dirty="0"/>
              <a:t>The timing of intervention activities is of great importance. Our paid media spots might have been more effective following rather than preceding the regional media event.  As it was, our budget could not support sufficient frequency of the ad placement to impress our messaging into public consciousness. </a:t>
            </a:r>
            <a:endParaRPr lang="en-US" sz="3200" dirty="0">
              <a:latin typeface="Century Gothic" panose="020B0502020202020204" pitchFamily="34" charset="0"/>
            </a:endParaRPr>
          </a:p>
        </p:txBody>
      </p:sp>
      <p:sp>
        <p:nvSpPr>
          <p:cNvPr id="5" name="Text Placeholder 4"/>
          <p:cNvSpPr>
            <a:spLocks noGrp="1"/>
          </p:cNvSpPr>
          <p:nvPr>
            <p:ph type="body" sz="quarter" idx="3"/>
          </p:nvPr>
        </p:nvSpPr>
        <p:spPr>
          <a:xfrm>
            <a:off x="5848141" y="425163"/>
            <a:ext cx="6059158" cy="823912"/>
          </a:xfrm>
          <a:solidFill>
            <a:schemeClr val="accent2">
              <a:lumMod val="75000"/>
            </a:schemeClr>
          </a:solidFill>
          <a:ln>
            <a:solidFill>
              <a:schemeClr val="accent2">
                <a:lumMod val="75000"/>
              </a:schemeClr>
            </a:solidFill>
          </a:ln>
        </p:spPr>
        <p:txBody>
          <a:bodyPr>
            <a:normAutofit/>
          </a:bodyPr>
          <a:lstStyle/>
          <a:p>
            <a:pPr algn="ctr"/>
            <a:r>
              <a:rPr lang="en-US" sz="4400" dirty="0" smtClean="0">
                <a:latin typeface="Century Gothic" panose="020B0502020202020204" pitchFamily="34" charset="0"/>
              </a:rPr>
              <a:t>Recommendation</a:t>
            </a:r>
            <a:endParaRPr lang="en-US" sz="4400" dirty="0">
              <a:latin typeface="Century Gothic" panose="020B0502020202020204" pitchFamily="34" charset="0"/>
            </a:endParaRPr>
          </a:p>
        </p:txBody>
      </p:sp>
      <p:sp>
        <p:nvSpPr>
          <p:cNvPr id="6" name="Content Placeholder 5"/>
          <p:cNvSpPr>
            <a:spLocks noGrp="1"/>
          </p:cNvSpPr>
          <p:nvPr>
            <p:ph sz="quarter" idx="4"/>
          </p:nvPr>
        </p:nvSpPr>
        <p:spPr>
          <a:xfrm>
            <a:off x="5858188" y="1249075"/>
            <a:ext cx="6039060" cy="5141687"/>
          </a:xfrm>
          <a:ln>
            <a:solidFill>
              <a:schemeClr val="accent2">
                <a:lumMod val="75000"/>
              </a:schemeClr>
            </a:solidFill>
          </a:ln>
        </p:spPr>
        <p:txBody>
          <a:bodyPr>
            <a:normAutofit/>
          </a:bodyPr>
          <a:lstStyle/>
          <a:p>
            <a:pPr marL="0" indent="0">
              <a:buNone/>
            </a:pPr>
            <a:r>
              <a:rPr lang="en-US" sz="3000" dirty="0"/>
              <a:t>Don’t wait until the </a:t>
            </a:r>
            <a:r>
              <a:rPr lang="en-US" sz="3000" dirty="0" smtClean="0"/>
              <a:t>end to think re: conclusions &amp; recommendations.  </a:t>
            </a:r>
            <a:r>
              <a:rPr lang="en-US" sz="3000" dirty="0"/>
              <a:t>Meet with staff regularly to find out what happened, what worked/didn’t, what strategies need to be tweaked, etc.  Document results and outcomes and recommendations as they’re happening and keep it in a document for organizational history, so when it comes to writing, it’s all right there.</a:t>
            </a:r>
          </a:p>
          <a:p>
            <a:pPr marL="0" indent="0">
              <a:buNone/>
            </a:pPr>
            <a:endParaRPr lang="en-US" dirty="0"/>
          </a:p>
        </p:txBody>
      </p:sp>
    </p:spTree>
    <p:extLst>
      <p:ext uri="{BB962C8B-B14F-4D97-AF65-F5344CB8AC3E}">
        <p14:creationId xmlns:p14="http://schemas.microsoft.com/office/powerpoint/2010/main" val="33622410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216815"/>
          </a:xfrm>
          <a:prstGeom prst="rect">
            <a:avLst/>
          </a:prstGeom>
          <a:ln>
            <a:noFill/>
          </a:ln>
        </p:spPr>
      </p:pic>
      <p:sp>
        <p:nvSpPr>
          <p:cNvPr id="5" name="Oval 4"/>
          <p:cNvSpPr/>
          <p:nvPr/>
        </p:nvSpPr>
        <p:spPr>
          <a:xfrm>
            <a:off x="4676172" y="717630"/>
            <a:ext cx="5382228" cy="2106593"/>
          </a:xfrm>
          <a:prstGeom prst="ellipse">
            <a:avLst/>
          </a:prstGeom>
          <a:solidFill>
            <a:srgbClr val="CD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entury Gothic" panose="020B0502020202020204" pitchFamily="34" charset="0"/>
            </a:endParaRPr>
          </a:p>
        </p:txBody>
      </p:sp>
      <p:sp>
        <p:nvSpPr>
          <p:cNvPr id="6" name="TextBox 5"/>
          <p:cNvSpPr txBox="1"/>
          <p:nvPr/>
        </p:nvSpPr>
        <p:spPr>
          <a:xfrm>
            <a:off x="4780345" y="1447760"/>
            <a:ext cx="5463250" cy="646331"/>
          </a:xfrm>
          <a:prstGeom prst="rect">
            <a:avLst/>
          </a:prstGeom>
          <a:noFill/>
        </p:spPr>
        <p:txBody>
          <a:bodyPr wrap="square" rtlCol="0">
            <a:spAutoFit/>
          </a:bodyPr>
          <a:lstStyle/>
          <a:p>
            <a:r>
              <a:rPr lang="en-US" sz="3600" b="1" dirty="0">
                <a:latin typeface="Century Gothic" panose="020B0502020202020204" pitchFamily="34" charset="0"/>
                <a:cs typeface="Aharoni" panose="02010803020104030203" pitchFamily="2" charset="-79"/>
              </a:rPr>
              <a:t>Think of a time when…</a:t>
            </a:r>
          </a:p>
        </p:txBody>
      </p:sp>
    </p:spTree>
    <p:extLst>
      <p:ext uri="{BB962C8B-B14F-4D97-AF65-F5344CB8AC3E}">
        <p14:creationId xmlns:p14="http://schemas.microsoft.com/office/powerpoint/2010/main" val="32833487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5" y="0"/>
            <a:ext cx="5384800" cy="1752600"/>
          </a:xfrm>
        </p:spPr>
        <p:txBody>
          <a:bodyPr>
            <a:normAutofit/>
          </a:bodyPr>
          <a:lstStyle/>
          <a:p>
            <a:pPr algn="ctr"/>
            <a:r>
              <a:rPr lang="en-US" b="1">
                <a:latin typeface="Century Gothic" panose="020B0502020202020204" pitchFamily="34" charset="0"/>
              </a:rPr>
              <a:t>Cultural Competency</a:t>
            </a:r>
          </a:p>
        </p:txBody>
      </p:sp>
      <p:sp>
        <p:nvSpPr>
          <p:cNvPr id="6" name="Title 1"/>
          <p:cNvSpPr txBox="1">
            <a:spLocks/>
          </p:cNvSpPr>
          <p:nvPr/>
        </p:nvSpPr>
        <p:spPr>
          <a:xfrm>
            <a:off x="6553200" y="5138835"/>
            <a:ext cx="5626100" cy="1752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latin typeface="Century Gothic" panose="020B0502020202020204" pitchFamily="34" charset="0"/>
              </a:rPr>
              <a:t>Tailor to Your Audience</a:t>
            </a:r>
          </a:p>
        </p:txBody>
      </p:sp>
      <p:pic>
        <p:nvPicPr>
          <p:cNvPr id="7" name="Picture 2" descr="Free stock photo of people, men, grass, sport"/>
          <p:cNvPicPr>
            <a:picLocks noChangeAspect="1" noChangeArrowheads="1"/>
          </p:cNvPicPr>
          <p:nvPr/>
        </p:nvPicPr>
        <p:blipFill rotWithShape="1">
          <a:blip r:embed="rId3">
            <a:extLst>
              <a:ext uri="{28A0092B-C50C-407E-A947-70E740481C1C}">
                <a14:useLocalDpi xmlns:a14="http://schemas.microsoft.com/office/drawing/2010/main" val="0"/>
              </a:ext>
            </a:extLst>
          </a:blip>
          <a:srcRect l="272" r="11346"/>
          <a:stretch/>
        </p:blipFill>
        <p:spPr bwMode="auto">
          <a:xfrm>
            <a:off x="0" y="2008352"/>
            <a:ext cx="6464300" cy="48575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ction, adult, American football"/>
          <p:cNvPicPr>
            <a:picLocks noChangeAspect="1" noChangeArrowheads="1"/>
          </p:cNvPicPr>
          <p:nvPr/>
        </p:nvPicPr>
        <p:blipFill rotWithShape="1">
          <a:blip r:embed="rId4">
            <a:extLst>
              <a:ext uri="{28A0092B-C50C-407E-A947-70E740481C1C}">
                <a14:useLocalDpi xmlns:a14="http://schemas.microsoft.com/office/drawing/2010/main" val="0"/>
              </a:ext>
            </a:extLst>
          </a:blip>
          <a:srcRect l="22081" r="-18"/>
          <a:stretch/>
        </p:blipFill>
        <p:spPr bwMode="auto">
          <a:xfrm>
            <a:off x="6464300" y="0"/>
            <a:ext cx="5727700" cy="490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1619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932" y="798653"/>
            <a:ext cx="11455717" cy="2123658"/>
          </a:xfrm>
          <a:prstGeom prst="rect">
            <a:avLst/>
          </a:prstGeom>
          <a:noFill/>
        </p:spPr>
        <p:txBody>
          <a:bodyPr wrap="square" rtlCol="0">
            <a:spAutoFit/>
          </a:bodyPr>
          <a:lstStyle/>
          <a:p>
            <a:pPr algn="ctr"/>
            <a:r>
              <a:rPr lang="en-US" sz="4400">
                <a:latin typeface="Century Gothic" panose="020B0502020202020204" pitchFamily="34" charset="0"/>
              </a:rPr>
              <a:t>In 1-3 sentences, write a specific recommendation that would create </a:t>
            </a:r>
            <a:br>
              <a:rPr lang="en-US" sz="4400">
                <a:latin typeface="Century Gothic" panose="020B0502020202020204" pitchFamily="34" charset="0"/>
              </a:rPr>
            </a:br>
            <a:r>
              <a:rPr lang="en-US" sz="4400">
                <a:latin typeface="Century Gothic" panose="020B0502020202020204" pitchFamily="34" charset="0"/>
              </a:rPr>
              <a:t>a road map for other projects to follow.</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2491" y="3074153"/>
            <a:ext cx="5107881" cy="3389228"/>
          </a:xfrm>
          <a:prstGeom prst="rect">
            <a:avLst/>
          </a:prstGeom>
        </p:spPr>
      </p:pic>
    </p:spTree>
    <p:extLst>
      <p:ext uri="{BB962C8B-B14F-4D97-AF65-F5344CB8AC3E}">
        <p14:creationId xmlns:p14="http://schemas.microsoft.com/office/powerpoint/2010/main" val="40603319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365125"/>
            <a:ext cx="11388436" cy="1325563"/>
          </a:xfrm>
          <a:solidFill>
            <a:schemeClr val="accent6">
              <a:lumMod val="75000"/>
            </a:schemeClr>
          </a:solidFill>
        </p:spPr>
        <p:txBody>
          <a:bodyPr/>
          <a:lstStyle/>
          <a:p>
            <a:r>
              <a:rPr lang="en-US" b="1" dirty="0" smtClean="0">
                <a:solidFill>
                  <a:schemeClr val="bg1"/>
                </a:solidFill>
                <a:latin typeface="Century Gothic" panose="020B0502020202020204" pitchFamily="34" charset="0"/>
                <a:ea typeface="Verdana"/>
                <a:cs typeface="Verdana"/>
              </a:rPr>
              <a:t>Upcoming </a:t>
            </a:r>
            <a:r>
              <a:rPr lang="en-US" b="1" dirty="0" err="1" smtClean="0">
                <a:solidFill>
                  <a:schemeClr val="bg1"/>
                </a:solidFill>
                <a:latin typeface="Century Gothic" panose="020B0502020202020204" pitchFamily="34" charset="0"/>
                <a:ea typeface="Verdana"/>
                <a:cs typeface="Verdana"/>
              </a:rPr>
              <a:t>TYS</a:t>
            </a:r>
            <a:r>
              <a:rPr lang="en-US" b="1" dirty="0" smtClean="0">
                <a:solidFill>
                  <a:schemeClr val="bg1"/>
                </a:solidFill>
                <a:latin typeface="Century Gothic" panose="020B0502020202020204" pitchFamily="34" charset="0"/>
                <a:ea typeface="Verdana"/>
                <a:cs typeface="Verdana"/>
              </a:rPr>
              <a:t> Trainings and Resources</a:t>
            </a:r>
            <a:endParaRPr lang="en-US" dirty="0">
              <a:solidFill>
                <a:schemeClr val="bg1"/>
              </a:solidFill>
              <a:latin typeface="Century Gothic" panose="020B0502020202020204" pitchFamily="34" charset="0"/>
            </a:endParaRPr>
          </a:p>
        </p:txBody>
      </p:sp>
      <p:sp>
        <p:nvSpPr>
          <p:cNvPr id="3" name="Content Placeholder 2"/>
          <p:cNvSpPr>
            <a:spLocks noGrp="1"/>
          </p:cNvSpPr>
          <p:nvPr>
            <p:ph idx="1"/>
          </p:nvPr>
        </p:nvSpPr>
        <p:spPr>
          <a:xfrm>
            <a:off x="355600" y="1981489"/>
            <a:ext cx="11836400" cy="4727575"/>
          </a:xfrm>
        </p:spPr>
        <p:txBody>
          <a:bodyPr vert="horz" lIns="91440" tIns="45720" rIns="91440" bIns="45720" rtlCol="0" anchor="t">
            <a:normAutofit/>
          </a:bodyPr>
          <a:lstStyle/>
          <a:p>
            <a:pPr marL="0" indent="0">
              <a:buNone/>
            </a:pPr>
            <a:r>
              <a:rPr lang="en-US" b="1" dirty="0" smtClean="0">
                <a:latin typeface="Century Gothic" panose="020B0502020202020204" pitchFamily="34" charset="0"/>
                <a:ea typeface="Verdana"/>
                <a:cs typeface="Verdana"/>
              </a:rPr>
              <a:t>Tell </a:t>
            </a:r>
            <a:r>
              <a:rPr lang="en-US" b="1" dirty="0">
                <a:latin typeface="Century Gothic" panose="020B0502020202020204" pitchFamily="34" charset="0"/>
                <a:ea typeface="Verdana"/>
                <a:cs typeface="Verdana"/>
              </a:rPr>
              <a:t>Your Story 3.0 Q/A</a:t>
            </a:r>
          </a:p>
          <a:p>
            <a:pPr marL="914400" indent="0">
              <a:buNone/>
            </a:pPr>
            <a:r>
              <a:rPr lang="en-US" dirty="0">
                <a:latin typeface="Century Gothic" panose="020B0502020202020204" pitchFamily="34" charset="0"/>
                <a:ea typeface="Verdana"/>
                <a:cs typeface="Verdana"/>
              </a:rPr>
              <a:t>May 18</a:t>
            </a:r>
            <a:r>
              <a:rPr lang="en-US" baseline="30000" dirty="0">
                <a:latin typeface="Century Gothic" panose="020B0502020202020204" pitchFamily="34" charset="0"/>
                <a:ea typeface="Verdana"/>
                <a:cs typeface="Verdana"/>
              </a:rPr>
              <a:t>th</a:t>
            </a:r>
            <a:r>
              <a:rPr lang="en-US" dirty="0">
                <a:latin typeface="Century Gothic" panose="020B0502020202020204" pitchFamily="34" charset="0"/>
                <a:ea typeface="Verdana"/>
                <a:cs typeface="Verdana"/>
              </a:rPr>
              <a:t> </a:t>
            </a:r>
          </a:p>
          <a:p>
            <a:pPr marL="914400" indent="0">
              <a:buNone/>
            </a:pPr>
            <a:r>
              <a:rPr lang="en-US" dirty="0" smtClean="0">
                <a:latin typeface="Century Gothic" panose="020B0502020202020204" pitchFamily="34" charset="0"/>
                <a:ea typeface="Verdana"/>
                <a:cs typeface="Verdana"/>
              </a:rPr>
              <a:t>2:00 – 3:00 p.m.</a:t>
            </a:r>
          </a:p>
          <a:p>
            <a:endParaRPr lang="en-US" dirty="0">
              <a:latin typeface="Century Gothic" panose="020B0502020202020204" pitchFamily="34" charset="0"/>
              <a:ea typeface="Verdana"/>
              <a:cs typeface="Verdana"/>
            </a:endParaRPr>
          </a:p>
          <a:p>
            <a:pPr marL="0" indent="0">
              <a:buNone/>
            </a:pPr>
            <a:r>
              <a:rPr lang="en-US" b="1" dirty="0" smtClean="0">
                <a:latin typeface="Century Gothic" panose="020B0502020202020204" pitchFamily="34" charset="0"/>
                <a:ea typeface="Verdana"/>
                <a:cs typeface="Verdana"/>
              </a:rPr>
              <a:t>“Tell Your Story” </a:t>
            </a:r>
            <a:r>
              <a:rPr lang="en-US" dirty="0" smtClean="0">
                <a:latin typeface="Century Gothic" panose="020B0502020202020204" pitchFamily="34" charset="0"/>
                <a:ea typeface="Verdana"/>
                <a:cs typeface="Verdana"/>
              </a:rPr>
              <a:t>on the TCEC website: </a:t>
            </a:r>
            <a:r>
              <a:rPr lang="en-US" sz="2400" dirty="0" err="1" smtClean="0">
                <a:latin typeface="Century Gothic" panose="020B0502020202020204" pitchFamily="34" charset="0"/>
                <a:ea typeface="Verdana"/>
                <a:cs typeface="Verdana"/>
                <a:hlinkClick r:id="rId3"/>
              </a:rPr>
              <a:t>www.tobaccoeval.ucdavis.edu</a:t>
            </a:r>
            <a:r>
              <a:rPr lang="en-US" sz="2400" dirty="0" smtClean="0">
                <a:latin typeface="Century Gothic" panose="020B0502020202020204" pitchFamily="34" charset="0"/>
                <a:ea typeface="Verdana"/>
                <a:cs typeface="Verdana"/>
              </a:rPr>
              <a:t> </a:t>
            </a:r>
          </a:p>
          <a:p>
            <a:pPr marL="0" indent="0" algn="ctr">
              <a:buNone/>
            </a:pPr>
            <a:r>
              <a:rPr lang="en-US" dirty="0" smtClean="0">
                <a:latin typeface="Century Gothic" panose="020B0502020202020204" pitchFamily="34" charset="0"/>
                <a:ea typeface="Verdana"/>
                <a:cs typeface="Verdana"/>
              </a:rPr>
              <a:t>Analysis &amp; Reporting </a:t>
            </a:r>
            <a:r>
              <a:rPr lang="en-US" dirty="0" smtClean="0">
                <a:latin typeface="Century Gothic" panose="020B0502020202020204" pitchFamily="34" charset="0"/>
                <a:ea typeface="Verdana"/>
                <a:cs typeface="Verdana"/>
                <a:sym typeface="Wingdings" panose="05000000000000000000" pitchFamily="2" charset="2"/>
              </a:rPr>
              <a:t> Reporting Results  Tell Your Story</a:t>
            </a:r>
            <a:endParaRPr lang="en-US" dirty="0" smtClean="0">
              <a:latin typeface="Century Gothic" panose="020B0502020202020204" pitchFamily="34" charset="0"/>
              <a:ea typeface="Verdana"/>
              <a:cs typeface="Verdana"/>
            </a:endParaRPr>
          </a:p>
          <a:p>
            <a:pPr marL="0" indent="0">
              <a:buNone/>
            </a:pPr>
            <a:endParaRPr lang="en-US" dirty="0" smtClean="0">
              <a:solidFill>
                <a:srgbClr val="000000"/>
              </a:solidFill>
              <a:latin typeface="Century Gothic" panose="020B0502020202020204" pitchFamily="34" charset="0"/>
            </a:endParaRPr>
          </a:p>
          <a:p>
            <a:pPr marL="0" indent="0">
              <a:buNone/>
            </a:pPr>
            <a:r>
              <a:rPr lang="en-US" b="1" dirty="0" smtClean="0">
                <a:solidFill>
                  <a:srgbClr val="000000"/>
                </a:solidFill>
                <a:latin typeface="Century Gothic" panose="020B0502020202020204" pitchFamily="34" charset="0"/>
              </a:rPr>
              <a:t>Webinar recordings, data visualization templates, sample BER, and many more resources on the way!</a:t>
            </a:r>
            <a:endParaRPr lang="en-US"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89702702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b="1" dirty="0">
                <a:solidFill>
                  <a:srgbClr val="FF6600"/>
                </a:solidFill>
                <a:latin typeface="Century Gothic" panose="020B0502020202020204" pitchFamily="34" charset="0"/>
                <a:ea typeface="Verdana"/>
                <a:cs typeface="Verdana"/>
              </a:rPr>
              <a:t>Questions?</a:t>
            </a:r>
            <a:endParaRPr lang="en-US" b="1" dirty="0">
              <a:solidFill>
                <a:srgbClr val="FF6600"/>
              </a:solidFill>
              <a:latin typeface="Century Gothic" panose="020B0502020202020204" pitchFamily="34" charset="0"/>
            </a:endParaRPr>
          </a:p>
        </p:txBody>
      </p:sp>
      <p:sp>
        <p:nvSpPr>
          <p:cNvPr id="3" name="Content Placeholder 2"/>
          <p:cNvSpPr>
            <a:spLocks noGrp="1"/>
          </p:cNvSpPr>
          <p:nvPr>
            <p:ph idx="1"/>
          </p:nvPr>
        </p:nvSpPr>
        <p:spPr>
          <a:xfrm>
            <a:off x="838200" y="2153171"/>
            <a:ext cx="10515600" cy="4023792"/>
          </a:xfrm>
        </p:spPr>
        <p:txBody>
          <a:bodyPr vert="horz" lIns="91440" tIns="45720" rIns="91440" bIns="45720" rtlCol="0" anchor="t">
            <a:normAutofit/>
          </a:bodyPr>
          <a:lstStyle/>
          <a:p>
            <a:pPr marL="0" indent="0" algn="ctr">
              <a:buNone/>
            </a:pPr>
            <a:r>
              <a:rPr lang="en-US" b="1" dirty="0">
                <a:latin typeface="Century Gothic" panose="020B0502020202020204" pitchFamily="34" charset="0"/>
                <a:ea typeface="Verdana"/>
                <a:cs typeface="Verdana"/>
                <a:sym typeface="Wingdings"/>
                <a:hlinkClick r:id="rId3"/>
              </a:rPr>
              <a:t>http</a:t>
            </a:r>
            <a:r>
              <a:rPr lang="en-US" b="1" dirty="0">
                <a:latin typeface="Century Gothic" panose="020B0502020202020204" pitchFamily="34" charset="0"/>
                <a:ea typeface="Verdana"/>
                <a:cs typeface="Verdana"/>
                <a:sym typeface="Wingdings"/>
                <a:hlinkClick r:id="rId4" invalidUrl="http://://tobaccoeval.ucdavis.edu"/>
              </a:rPr>
              <a:t>://tobaccoeval.ucdavis.edu</a:t>
            </a:r>
          </a:p>
          <a:p>
            <a:pPr marL="0" indent="0" algn="ctr">
              <a:buNone/>
            </a:pPr>
            <a:r>
              <a:rPr lang="en-US" b="1" dirty="0">
                <a:latin typeface="Century Gothic" panose="020B0502020202020204" pitchFamily="34" charset="0"/>
                <a:ea typeface="Verdana"/>
                <a:cs typeface="Verdana"/>
                <a:sym typeface="Wingdings"/>
                <a:hlinkClick r:id="rId5"/>
              </a:rPr>
              <a:t>tobaccoeval@ucdavis.edu</a:t>
            </a:r>
          </a:p>
          <a:p>
            <a:pPr marL="0" indent="0" algn="ctr">
              <a:buNone/>
            </a:pPr>
            <a:r>
              <a:rPr lang="en-US" b="1" dirty="0">
                <a:latin typeface="Century Gothic" panose="020B0502020202020204" pitchFamily="34" charset="0"/>
                <a:ea typeface="Verdana"/>
                <a:cs typeface="Verdana"/>
                <a:sym typeface="Wingdings"/>
              </a:rPr>
              <a:t>530.752.9951</a:t>
            </a:r>
          </a:p>
          <a:p>
            <a:pPr marL="0" indent="0" algn="ctr">
              <a:buNone/>
            </a:pPr>
            <a:endParaRPr lang="en-US" dirty="0">
              <a:latin typeface="Century Gothic" panose="020B0502020202020204" pitchFamily="34" charset="0"/>
              <a:ea typeface="Verdana"/>
              <a:cs typeface="Verdana"/>
              <a:sym typeface="Wingdings"/>
            </a:endParaRPr>
          </a:p>
          <a:p>
            <a:pPr marL="0" indent="0" algn="ctr">
              <a:buNone/>
            </a:pPr>
            <a:r>
              <a:rPr lang="en-US" dirty="0">
                <a:latin typeface="Century Gothic" panose="020B0502020202020204" pitchFamily="34" charset="0"/>
                <a:ea typeface="Verdana"/>
                <a:cs typeface="Verdana"/>
              </a:rPr>
              <a:t>TCEC is the statewide technical assistance provider on evaluation for all Prop. 99-funded projects in California</a:t>
            </a:r>
          </a:p>
          <a:p>
            <a:pPr marL="0" indent="0" algn="ctr">
              <a:buNone/>
            </a:pPr>
            <a:endParaRPr lang="en-US" dirty="0">
              <a:solidFill>
                <a:srgbClr val="000000"/>
              </a:solidFill>
              <a:latin typeface="Century Gothic" panose="020B0502020202020204" pitchFamily="34" charset="0"/>
            </a:endParaRPr>
          </a:p>
        </p:txBody>
      </p:sp>
      <p:pic>
        <p:nvPicPr>
          <p:cNvPr id="4" name="Picture 3"/>
          <p:cNvPicPr>
            <a:picLocks noChangeAspect="1"/>
          </p:cNvPicPr>
          <p:nvPr/>
        </p:nvPicPr>
        <p:blipFill>
          <a:blip r:embed="rId6"/>
          <a:stretch>
            <a:fillRect/>
          </a:stretch>
        </p:blipFill>
        <p:spPr>
          <a:xfrm>
            <a:off x="400050" y="228600"/>
            <a:ext cx="2743200" cy="1257651"/>
          </a:xfrm>
          <a:prstGeom prst="rect">
            <a:avLst/>
          </a:prstGeom>
        </p:spPr>
      </p:pic>
    </p:spTree>
    <p:extLst>
      <p:ext uri="{BB962C8B-B14F-4D97-AF65-F5344CB8AC3E}">
        <p14:creationId xmlns:p14="http://schemas.microsoft.com/office/powerpoint/2010/main" val="38320961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389" y="0"/>
            <a:ext cx="7382238" cy="1147467"/>
          </a:xfrm>
        </p:spPr>
        <p:txBody>
          <a:bodyPr>
            <a:normAutofit/>
          </a:bodyPr>
          <a:lstStyle/>
          <a:p>
            <a:r>
              <a:rPr lang="en-US" sz="1300" dirty="0">
                <a:solidFill>
                  <a:schemeClr val="accent5">
                    <a:lumMod val="75000"/>
                  </a:schemeClr>
                </a:solidFill>
                <a:latin typeface="Century Gothic" panose="020B0502020202020204" pitchFamily="34" charset="0"/>
              </a:rPr>
              <a:t/>
            </a:r>
            <a:br>
              <a:rPr lang="en-US" sz="1300" dirty="0">
                <a:solidFill>
                  <a:schemeClr val="accent5">
                    <a:lumMod val="75000"/>
                  </a:schemeClr>
                </a:solidFill>
                <a:latin typeface="Century Gothic" panose="020B0502020202020204" pitchFamily="34" charset="0"/>
              </a:rPr>
            </a:br>
            <a:r>
              <a:rPr lang="en-US" b="1" dirty="0" smtClean="0">
                <a:solidFill>
                  <a:schemeClr val="accent5">
                    <a:lumMod val="75000"/>
                  </a:schemeClr>
                </a:solidFill>
                <a:latin typeface="Century Gothic" panose="020B0502020202020204" pitchFamily="34" charset="0"/>
              </a:rPr>
              <a:t>Post-Training Evaluation </a:t>
            </a:r>
            <a:endParaRPr lang="en-US" sz="2000" b="1" dirty="0">
              <a:solidFill>
                <a:schemeClr val="accent5">
                  <a:lumMod val="75000"/>
                </a:schemeClr>
              </a:solidFill>
              <a:latin typeface="Century Gothic" panose="020B0502020202020204" pitchFamily="34" charset="0"/>
            </a:endParaRPr>
          </a:p>
        </p:txBody>
      </p:sp>
      <p:pic>
        <p:nvPicPr>
          <p:cNvPr id="3" name="Picture 2"/>
          <p:cNvPicPr>
            <a:picLocks noChangeAspect="1"/>
          </p:cNvPicPr>
          <p:nvPr/>
        </p:nvPicPr>
        <p:blipFill>
          <a:blip r:embed="rId3">
            <a:duotone>
              <a:schemeClr val="accent5">
                <a:shade val="45000"/>
                <a:satMod val="135000"/>
              </a:schemeClr>
              <a:prstClr val="white"/>
            </a:duotone>
          </a:blip>
          <a:stretch>
            <a:fillRect/>
          </a:stretch>
        </p:blipFill>
        <p:spPr>
          <a:xfrm>
            <a:off x="0" y="1239520"/>
            <a:ext cx="12192000" cy="5669280"/>
          </a:xfrm>
          <a:prstGeom prst="rect">
            <a:avLst/>
          </a:prstGeom>
        </p:spPr>
      </p:pic>
    </p:spTree>
    <p:extLst>
      <p:ext uri="{BB962C8B-B14F-4D97-AF65-F5344CB8AC3E}">
        <p14:creationId xmlns:p14="http://schemas.microsoft.com/office/powerpoint/2010/main" val="3278899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634993" cy="6858000"/>
          </a:xfrm>
          <a:prstGeom prst="rect">
            <a:avLst/>
          </a:prstGeom>
          <a:solidFill>
            <a:srgbClr val="F9FDC1"/>
          </a:solid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a:solidFill>
                <a:schemeClr val="tx1">
                  <a:lumMod val="65000"/>
                  <a:lumOff val="35000"/>
                </a:schemeClr>
              </a:solidFill>
            </a:endParaRPr>
          </a:p>
          <a:p>
            <a:pPr algn="ctr"/>
            <a:r>
              <a:rPr lang="en-US" sz="3200" b="1">
                <a:solidFill>
                  <a:schemeClr val="tx1">
                    <a:lumMod val="65000"/>
                    <a:lumOff val="35000"/>
                  </a:schemeClr>
                </a:solidFill>
                <a:latin typeface="Century Gothic" panose="020B0502020202020204" pitchFamily="34" charset="0"/>
              </a:rPr>
              <a:t>Almost There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3730"/>
          <a:stretch/>
        </p:blipFill>
        <p:spPr>
          <a:xfrm flipH="1">
            <a:off x="1634992" y="0"/>
            <a:ext cx="10716873" cy="6866313"/>
          </a:xfrm>
          <a:prstGeom prst="rect">
            <a:avLst/>
          </a:prstGeom>
          <a:effectLst>
            <a:outerShdw blurRad="50800" dist="38100" dir="2700000" algn="tl" rotWithShape="0">
              <a:prstClr val="black">
                <a:alpha val="40000"/>
              </a:prstClr>
            </a:outerShdw>
          </a:effectLst>
        </p:spPr>
      </p:pic>
      <p:sp>
        <p:nvSpPr>
          <p:cNvPr id="2" name="Rectangle 1"/>
          <p:cNvSpPr/>
          <p:nvPr/>
        </p:nvSpPr>
        <p:spPr>
          <a:xfrm>
            <a:off x="9387912" y="6479240"/>
            <a:ext cx="2963953" cy="369332"/>
          </a:xfrm>
          <a:prstGeom prst="rect">
            <a:avLst/>
          </a:prstGeom>
        </p:spPr>
        <p:txBody>
          <a:bodyPr wrap="none">
            <a:spAutoFit/>
          </a:bodyPr>
          <a:lstStyle/>
          <a:p>
            <a:pPr lvl="0">
              <a:defRPr/>
            </a:pPr>
            <a:r>
              <a:rPr lang="en-US" err="1"/>
              <a:t>istockphoto-warrengoldswain</a:t>
            </a:r>
            <a:endParaRPr lang="en-US"/>
          </a:p>
        </p:txBody>
      </p:sp>
    </p:spTree>
    <p:extLst>
      <p:ext uri="{BB962C8B-B14F-4D97-AF65-F5344CB8AC3E}">
        <p14:creationId xmlns:p14="http://schemas.microsoft.com/office/powerpoint/2010/main" val="534571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1101</TotalTime>
  <Words>8675</Words>
  <Application>Microsoft Office PowerPoint</Application>
  <PresentationFormat>Custom</PresentationFormat>
  <Paragraphs>808</Paragraphs>
  <Slides>83</Slides>
  <Notes>83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93" baseType="lpstr">
      <vt:lpstr>Arial</vt:lpstr>
      <vt:lpstr>Verdana</vt:lpstr>
      <vt:lpstr>Aharoni</vt:lpstr>
      <vt:lpstr>Century Gothic</vt:lpstr>
      <vt:lpstr>Calibri</vt:lpstr>
      <vt:lpstr>Times New Roman</vt:lpstr>
      <vt:lpstr>Wingdings</vt:lpstr>
      <vt:lpstr>Calibri Light</vt:lpstr>
      <vt:lpstr>Office Theme</vt:lpstr>
      <vt:lpstr>Acrobat Document</vt:lpstr>
      <vt:lpstr>Tell Your Story 3.0:</vt:lpstr>
      <vt:lpstr>    While you’re waiting, type in the chatbox:</vt:lpstr>
      <vt:lpstr>Agenda</vt:lpstr>
      <vt:lpstr>Agenda (cont.)</vt:lpstr>
      <vt:lpstr>PowerPoint Presentation</vt:lpstr>
      <vt:lpstr>Utility</vt:lpstr>
      <vt:lpstr>Connectivity</vt:lpstr>
      <vt:lpstr>Cultural Competency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Report Utility: The Right Level of Detail for Each User</vt:lpstr>
      <vt:lpstr>Report Utility: The Right Level of Detail for Each User</vt:lpstr>
      <vt:lpstr>Report Utility: The Right Level of Detail for Each User</vt:lpstr>
      <vt:lpstr>Report Utility: The Right Level of Detail for Each User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 Methods and Design</vt:lpstr>
      <vt:lpstr>PowerPoint Presentation</vt:lpstr>
      <vt:lpstr>PowerPoint Presentation</vt:lpstr>
      <vt:lpstr>Methods and Design Section  Narrative 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Questions?</vt:lpstr>
      <vt:lpstr>Tell Your Story 3.0:</vt:lpstr>
      <vt:lpstr>Agenda (cont.)</vt:lpstr>
      <vt:lpstr>Questions?</vt:lpstr>
      <vt:lpstr>Themes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Connecting Intervention&amp; Evaluation Activities 1st Step</vt:lpstr>
      <vt:lpstr>Connecting Intervention&amp; Evaluation Activities  Group Discussion – Dial *7 to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TYS Trainings and Resources</vt:lpstr>
      <vt:lpstr>Questions?</vt:lpstr>
      <vt:lpstr> Post-Training Evaluation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Tell Your Story 3.0:</dc:title>
  <dc:creator>Catherine Dizon</dc:creator>
  <cp:lastModifiedBy>Catherine Dizon</cp:lastModifiedBy>
  <cp:revision>76</cp:revision>
  <cp:lastPrinted>2017-05-10T01:23:27Z</cp:lastPrinted>
  <dcterms:modified xsi:type="dcterms:W3CDTF">2017-05-11T19:17:55Z</dcterms:modified>
</cp:coreProperties>
</file>