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sldIdLst>
    <p:sldId id="274" r:id="rId2"/>
    <p:sldId id="343" r:id="rId3"/>
    <p:sldId id="297" r:id="rId4"/>
    <p:sldId id="313" r:id="rId5"/>
    <p:sldId id="314" r:id="rId6"/>
    <p:sldId id="315" r:id="rId7"/>
    <p:sldId id="311" r:id="rId8"/>
    <p:sldId id="316" r:id="rId9"/>
    <p:sldId id="321" r:id="rId10"/>
    <p:sldId id="310" r:id="rId11"/>
    <p:sldId id="312" r:id="rId12"/>
    <p:sldId id="275" r:id="rId13"/>
    <p:sldId id="304" r:id="rId14"/>
    <p:sldId id="323" r:id="rId15"/>
    <p:sldId id="307" r:id="rId16"/>
    <p:sldId id="330" r:id="rId17"/>
    <p:sldId id="328" r:id="rId18"/>
    <p:sldId id="331" r:id="rId19"/>
    <p:sldId id="332" r:id="rId20"/>
    <p:sldId id="308" r:id="rId21"/>
    <p:sldId id="306" r:id="rId22"/>
    <p:sldId id="322" r:id="rId23"/>
    <p:sldId id="342" r:id="rId24"/>
    <p:sldId id="273" r:id="rId25"/>
  </p:sldIdLst>
  <p:sldSz cx="12192000" cy="6858000"/>
  <p:notesSz cx="6858000" cy="9144000"/>
  <p:embeddedFontLst>
    <p:embeddedFont>
      <p:font typeface="Bebas Neue Regular" panose="020B0606020202050201" pitchFamily="34" charset="0"/>
      <p:regular r:id="rId27"/>
    </p:embeddedFont>
    <p:embeddedFont>
      <p:font typeface="Freestyle Script" panose="030804020302050B0404" pitchFamily="66" charset="0"/>
      <p:regular r:id="rId28"/>
    </p:embeddedFont>
    <p:embeddedFont>
      <p:font typeface="Roboto Condensed" panose="02000000000000000000" pitchFamily="2"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2159"/>
    <a:srgbClr val="FF7600"/>
    <a:srgbClr val="00146F"/>
    <a:srgbClr val="BB275F"/>
    <a:srgbClr val="FE4D03"/>
    <a:srgbClr val="1CA7E0"/>
    <a:srgbClr val="11D0BF"/>
    <a:srgbClr val="096F97"/>
    <a:srgbClr val="E2591E"/>
    <a:srgbClr val="D333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906" autoAdjust="0"/>
  </p:normalViewPr>
  <p:slideViewPr>
    <p:cSldViewPr snapToGrid="0">
      <p:cViewPr varScale="1">
        <p:scale>
          <a:sx n="85" d="100"/>
          <a:sy n="85" d="100"/>
        </p:scale>
        <p:origin x="316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E Hellesen" userId="c66d55e8-c60b-4838-9767-c8af3d2720b7" providerId="ADAL" clId="{A19BABDE-6DA9-4CF8-93C2-9433C5561009}"/>
    <pc:docChg chg="custSel delSld modSld">
      <pc:chgData name="Sarah E Hellesen" userId="c66d55e8-c60b-4838-9767-c8af3d2720b7" providerId="ADAL" clId="{A19BABDE-6DA9-4CF8-93C2-9433C5561009}" dt="2025-02-27T22:09:09.526" v="13" actId="20577"/>
      <pc:docMkLst>
        <pc:docMk/>
      </pc:docMkLst>
      <pc:sldChg chg="del">
        <pc:chgData name="Sarah E Hellesen" userId="c66d55e8-c60b-4838-9767-c8af3d2720b7" providerId="ADAL" clId="{A19BABDE-6DA9-4CF8-93C2-9433C5561009}" dt="2025-02-27T22:06:19.077" v="0" actId="47"/>
        <pc:sldMkLst>
          <pc:docMk/>
          <pc:sldMk cId="1520133724" sldId="259"/>
        </pc:sldMkLst>
      </pc:sldChg>
      <pc:sldChg chg="modNotesTx">
        <pc:chgData name="Sarah E Hellesen" userId="c66d55e8-c60b-4838-9767-c8af3d2720b7" providerId="ADAL" clId="{A19BABDE-6DA9-4CF8-93C2-9433C5561009}" dt="2025-02-27T22:09:05.510" v="12" actId="20577"/>
        <pc:sldMkLst>
          <pc:docMk/>
          <pc:sldMk cId="342009842" sldId="274"/>
        </pc:sldMkLst>
      </pc:sldChg>
      <pc:sldChg chg="del">
        <pc:chgData name="Sarah E Hellesen" userId="c66d55e8-c60b-4838-9767-c8af3d2720b7" providerId="ADAL" clId="{A19BABDE-6DA9-4CF8-93C2-9433C5561009}" dt="2025-02-27T22:06:23.950" v="3" actId="47"/>
        <pc:sldMkLst>
          <pc:docMk/>
          <pc:sldMk cId="1526432009" sldId="298"/>
        </pc:sldMkLst>
      </pc:sldChg>
      <pc:sldChg chg="del">
        <pc:chgData name="Sarah E Hellesen" userId="c66d55e8-c60b-4838-9767-c8af3d2720b7" providerId="ADAL" clId="{A19BABDE-6DA9-4CF8-93C2-9433C5561009}" dt="2025-02-27T22:06:25.835" v="4" actId="47"/>
        <pc:sldMkLst>
          <pc:docMk/>
          <pc:sldMk cId="2007969930" sldId="300"/>
        </pc:sldMkLst>
      </pc:sldChg>
      <pc:sldChg chg="del">
        <pc:chgData name="Sarah E Hellesen" userId="c66d55e8-c60b-4838-9767-c8af3d2720b7" providerId="ADAL" clId="{A19BABDE-6DA9-4CF8-93C2-9433C5561009}" dt="2025-02-27T22:06:21.698" v="1" actId="47"/>
        <pc:sldMkLst>
          <pc:docMk/>
          <pc:sldMk cId="293598410" sldId="301"/>
        </pc:sldMkLst>
      </pc:sldChg>
      <pc:sldChg chg="del">
        <pc:chgData name="Sarah E Hellesen" userId="c66d55e8-c60b-4838-9767-c8af3d2720b7" providerId="ADAL" clId="{A19BABDE-6DA9-4CF8-93C2-9433C5561009}" dt="2025-02-27T22:06:22.619" v="2" actId="47"/>
        <pc:sldMkLst>
          <pc:docMk/>
          <pc:sldMk cId="1815960395" sldId="303"/>
        </pc:sldMkLst>
      </pc:sldChg>
      <pc:sldChg chg="del">
        <pc:chgData name="Sarah E Hellesen" userId="c66d55e8-c60b-4838-9767-c8af3d2720b7" providerId="ADAL" clId="{A19BABDE-6DA9-4CF8-93C2-9433C5561009}" dt="2025-02-27T22:07:48.933" v="6" actId="47"/>
        <pc:sldMkLst>
          <pc:docMk/>
          <pc:sldMk cId="516164741" sldId="309"/>
        </pc:sldMkLst>
      </pc:sldChg>
      <pc:sldChg chg="modNotesTx">
        <pc:chgData name="Sarah E Hellesen" userId="c66d55e8-c60b-4838-9767-c8af3d2720b7" providerId="ADAL" clId="{A19BABDE-6DA9-4CF8-93C2-9433C5561009}" dt="2025-02-27T22:06:35.419" v="5" actId="20577"/>
        <pc:sldMkLst>
          <pc:docMk/>
          <pc:sldMk cId="1591999766" sldId="312"/>
        </pc:sldMkLst>
      </pc:sldChg>
      <pc:sldChg chg="del">
        <pc:chgData name="Sarah E Hellesen" userId="c66d55e8-c60b-4838-9767-c8af3d2720b7" providerId="ADAL" clId="{A19BABDE-6DA9-4CF8-93C2-9433C5561009}" dt="2025-02-27T22:07:52.743" v="8" actId="47"/>
        <pc:sldMkLst>
          <pc:docMk/>
          <pc:sldMk cId="2561590447" sldId="317"/>
        </pc:sldMkLst>
      </pc:sldChg>
      <pc:sldChg chg="del">
        <pc:chgData name="Sarah E Hellesen" userId="c66d55e8-c60b-4838-9767-c8af3d2720b7" providerId="ADAL" clId="{A19BABDE-6DA9-4CF8-93C2-9433C5561009}" dt="2025-02-27T22:08:09.625" v="9" actId="47"/>
        <pc:sldMkLst>
          <pc:docMk/>
          <pc:sldMk cId="482580294" sldId="318"/>
        </pc:sldMkLst>
      </pc:sldChg>
      <pc:sldChg chg="del">
        <pc:chgData name="Sarah E Hellesen" userId="c66d55e8-c60b-4838-9767-c8af3d2720b7" providerId="ADAL" clId="{A19BABDE-6DA9-4CF8-93C2-9433C5561009}" dt="2025-02-27T22:07:50.690" v="7" actId="47"/>
        <pc:sldMkLst>
          <pc:docMk/>
          <pc:sldMk cId="1018628130" sldId="320"/>
        </pc:sldMkLst>
      </pc:sldChg>
      <pc:sldChg chg="modSp mod modNotesTx">
        <pc:chgData name="Sarah E Hellesen" userId="c66d55e8-c60b-4838-9767-c8af3d2720b7" providerId="ADAL" clId="{A19BABDE-6DA9-4CF8-93C2-9433C5561009}" dt="2025-02-27T22:08:36.836" v="11" actId="207"/>
        <pc:sldMkLst>
          <pc:docMk/>
          <pc:sldMk cId="1911271013" sldId="321"/>
        </pc:sldMkLst>
        <pc:graphicFrameChg chg="modGraphic">
          <ac:chgData name="Sarah E Hellesen" userId="c66d55e8-c60b-4838-9767-c8af3d2720b7" providerId="ADAL" clId="{A19BABDE-6DA9-4CF8-93C2-9433C5561009}" dt="2025-02-27T22:08:36.836" v="11" actId="207"/>
          <ac:graphicFrameMkLst>
            <pc:docMk/>
            <pc:sldMk cId="1911271013" sldId="321"/>
            <ac:graphicFrameMk id="3" creationId="{78DC5DD8-FD6B-72C0-16BE-0006AD38832E}"/>
          </ac:graphicFrameMkLst>
        </pc:graphicFrameChg>
      </pc:sldChg>
      <pc:sldChg chg="modNotesTx">
        <pc:chgData name="Sarah E Hellesen" userId="c66d55e8-c60b-4838-9767-c8af3d2720b7" providerId="ADAL" clId="{A19BABDE-6DA9-4CF8-93C2-9433C5561009}" dt="2025-02-27T22:09:09.526" v="13" actId="20577"/>
        <pc:sldMkLst>
          <pc:docMk/>
          <pc:sldMk cId="3401205337" sldId="3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9A2BC5-EFB0-3B4C-9AED-22865CD4E162}"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70B49-E3B3-404E-882B-4082339B7E3F}" type="slidenum">
              <a:rPr lang="en-US" smtClean="0"/>
              <a:t>‹#›</a:t>
            </a:fld>
            <a:endParaRPr lang="en-US"/>
          </a:p>
        </p:txBody>
      </p:sp>
    </p:spTree>
    <p:extLst>
      <p:ext uri="{BB962C8B-B14F-4D97-AF65-F5344CB8AC3E}">
        <p14:creationId xmlns:p14="http://schemas.microsoft.com/office/powerpoint/2010/main" val="48425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0B49-E3B3-404E-882B-4082339B7E3F}" type="slidenum">
              <a:rPr lang="en-US" smtClean="0"/>
              <a:t>1</a:t>
            </a:fld>
            <a:endParaRPr lang="en-US"/>
          </a:p>
        </p:txBody>
      </p:sp>
    </p:spTree>
    <p:extLst>
      <p:ext uri="{BB962C8B-B14F-4D97-AF65-F5344CB8AC3E}">
        <p14:creationId xmlns:p14="http://schemas.microsoft.com/office/powerpoint/2010/main" val="1344367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89902-F3C4-C95C-DC37-7C0A8A912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17B2E-DDB8-1195-3A12-46C0D4E11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961FD4-7936-F60F-8A83-865603D4CC41}"/>
              </a:ext>
            </a:extLst>
          </p:cNvPr>
          <p:cNvSpPr>
            <a:spLocks noGrp="1"/>
          </p:cNvSpPr>
          <p:nvPr>
            <p:ph type="body" idx="1"/>
          </p:nvPr>
        </p:nvSpPr>
        <p:spPr/>
        <p:txBody>
          <a:bodyPr/>
          <a:lstStyle/>
          <a:p>
            <a:r>
              <a:rPr lang="en-US" dirty="0"/>
              <a:t>I explained how FERs, BERs, and Interim </a:t>
            </a:r>
            <a:r>
              <a:rPr lang="en-US"/>
              <a:t>reports</a:t>
            </a:r>
            <a:r>
              <a:rPr lang="en-US" dirty="0"/>
              <a:t> are different, but I actually think the differences are somewhat surface level.  </a:t>
            </a:r>
          </a:p>
          <a:p>
            <a:endParaRPr lang="en-US" dirty="0"/>
          </a:p>
          <a:p>
            <a:r>
              <a:rPr lang="en-US" dirty="0"/>
              <a:t>Just like these eggs, the different reports may look different on the outside – some are longer than others, some have more activities, some have more mishaps and twists and turns while others might be a little more predictable.  But inside the report and as far as our guidance – they’re all actually the same!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writing any of these reports, the guidance is still to use Tell Your Story and all the same resources we’ll share today for all 3 types of reports.  So here are some new and existing resources to help guide all your reporting efforts</a:t>
            </a:r>
          </a:p>
          <a:p>
            <a:endParaRPr lang="en-US" dirty="0"/>
          </a:p>
        </p:txBody>
      </p:sp>
      <p:sp>
        <p:nvSpPr>
          <p:cNvPr id="4" name="Slide Number Placeholder 3">
            <a:extLst>
              <a:ext uri="{FF2B5EF4-FFF2-40B4-BE49-F238E27FC236}">
                <a16:creationId xmlns:a16="http://schemas.microsoft.com/office/drawing/2014/main" id="{9DE662A7-B2FA-33B6-8E7B-E71C0C794500}"/>
              </a:ext>
            </a:extLst>
          </p:cNvPr>
          <p:cNvSpPr>
            <a:spLocks noGrp="1"/>
          </p:cNvSpPr>
          <p:nvPr>
            <p:ph type="sldNum" sz="quarter" idx="5"/>
          </p:nvPr>
        </p:nvSpPr>
        <p:spPr/>
        <p:txBody>
          <a:bodyPr/>
          <a:lstStyle/>
          <a:p>
            <a:fld id="{86170B49-E3B3-404E-882B-4082339B7E3F}" type="slidenum">
              <a:rPr lang="en-US" smtClean="0"/>
              <a:t>10</a:t>
            </a:fld>
            <a:endParaRPr lang="en-US"/>
          </a:p>
        </p:txBody>
      </p:sp>
    </p:spTree>
    <p:extLst>
      <p:ext uri="{BB962C8B-B14F-4D97-AF65-F5344CB8AC3E}">
        <p14:creationId xmlns:p14="http://schemas.microsoft.com/office/powerpoint/2010/main" val="2253363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0B49-E3B3-404E-882B-4082339B7E3F}" type="slidenum">
              <a:rPr lang="en-US" smtClean="0"/>
              <a:t>11</a:t>
            </a:fld>
            <a:endParaRPr lang="en-US"/>
          </a:p>
        </p:txBody>
      </p:sp>
    </p:spTree>
    <p:extLst>
      <p:ext uri="{BB962C8B-B14F-4D97-AF65-F5344CB8AC3E}">
        <p14:creationId xmlns:p14="http://schemas.microsoft.com/office/powerpoint/2010/main" val="417037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how are we feeling? Let’s take a quick poll. Put a stamp on the face that best represents how confident you feel about writing your FER.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70B49-E3B3-404E-882B-4082339B7E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69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852E5-7AC6-2F69-3A53-E85D5D90D7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5417E-9469-ADBA-AAEC-24C8F2593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794A34-22A0-5322-4583-FF51BF72688E}"/>
              </a:ext>
            </a:extLst>
          </p:cNvPr>
          <p:cNvSpPr>
            <a:spLocks noGrp="1"/>
          </p:cNvSpPr>
          <p:nvPr>
            <p:ph type="body" idx="1"/>
          </p:nvPr>
        </p:nvSpPr>
        <p:spPr/>
        <p:txBody>
          <a:bodyPr/>
          <a:lstStyle/>
          <a:p>
            <a:r>
              <a:rPr lang="en-US" dirty="0"/>
              <a:t>We gave you the general overview of how a report can be ordered with suggested subheadings that are explained in more detail in Tell Your Story.  But since local program objectives have changed, you might run into some questions about how to organize the report.  For example, it can start to get confusing if you have an objective that has 2 different policies to pursue</a:t>
            </a:r>
          </a:p>
        </p:txBody>
      </p:sp>
      <p:sp>
        <p:nvSpPr>
          <p:cNvPr id="4" name="Slide Number Placeholder 3">
            <a:extLst>
              <a:ext uri="{FF2B5EF4-FFF2-40B4-BE49-F238E27FC236}">
                <a16:creationId xmlns:a16="http://schemas.microsoft.com/office/drawing/2014/main" id="{8C45CEEB-AED1-00CE-EF9D-76B9FBF361F8}"/>
              </a:ext>
            </a:extLst>
          </p:cNvPr>
          <p:cNvSpPr>
            <a:spLocks noGrp="1"/>
          </p:cNvSpPr>
          <p:nvPr>
            <p:ph type="sldNum" sz="quarter" idx="5"/>
          </p:nvPr>
        </p:nvSpPr>
        <p:spPr/>
        <p:txBody>
          <a:bodyPr/>
          <a:lstStyle/>
          <a:p>
            <a:fld id="{86170B49-E3B3-404E-882B-4082339B7E3F}" type="slidenum">
              <a:rPr lang="en-US" smtClean="0"/>
              <a:t>13</a:t>
            </a:fld>
            <a:endParaRPr lang="en-US"/>
          </a:p>
        </p:txBody>
      </p:sp>
    </p:spTree>
    <p:extLst>
      <p:ext uri="{BB962C8B-B14F-4D97-AF65-F5344CB8AC3E}">
        <p14:creationId xmlns:p14="http://schemas.microsoft.com/office/powerpoint/2010/main" val="1867026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activities between communities or between different policies ended up causing a domino effect that meant you bounced back and forth, so it might make sense to write about what happened in chronological order.  Maybe a meeting with one city manager led you to a meeting in your other city’s parks and rec department.  Or maybe having coalition members that were involved in a TPW litter clean up meant your project connected with someone from the chamber of commerce interested in ways to help retailers comply with the flavored sales restriction policies.  </a:t>
            </a:r>
          </a:p>
          <a:p>
            <a:endParaRPr lang="en-US"/>
          </a:p>
          <a:p>
            <a:r>
              <a:rPr lang="en-US"/>
              <a:t>This would be a good situation where it makes sense to write the report chronologically.</a:t>
            </a:r>
          </a:p>
          <a:p>
            <a:endParaRPr lang="en-US"/>
          </a:p>
        </p:txBody>
      </p:sp>
      <p:sp>
        <p:nvSpPr>
          <p:cNvPr id="4" name="Slide Number Placeholder 3"/>
          <p:cNvSpPr>
            <a:spLocks noGrp="1"/>
          </p:cNvSpPr>
          <p:nvPr>
            <p:ph type="sldNum" sz="quarter" idx="5"/>
          </p:nvPr>
        </p:nvSpPr>
        <p:spPr/>
        <p:txBody>
          <a:bodyPr/>
          <a:lstStyle/>
          <a:p>
            <a:fld id="{86170B49-E3B3-404E-882B-4082339B7E3F}" type="slidenum">
              <a:rPr lang="en-US" smtClean="0"/>
              <a:t>14</a:t>
            </a:fld>
            <a:endParaRPr lang="en-US"/>
          </a:p>
        </p:txBody>
      </p:sp>
    </p:spTree>
    <p:extLst>
      <p:ext uri="{BB962C8B-B14F-4D97-AF65-F5344CB8AC3E}">
        <p14:creationId xmlns:p14="http://schemas.microsoft.com/office/powerpoint/2010/main" val="2700519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maybe the activities in community 1 was drastically different than community 2.  One way to keep it organized is to split it into separate reports by jurisdiction.  It’s almost like the interim reports I mentioned earlier. If you find it helpful as a FER writer and if your local project finds it helpful to keep it separate, because the actual work was different in different places or by policy goals, then keep it separate.  </a:t>
            </a:r>
          </a:p>
          <a:p>
            <a:endParaRPr lang="en-US" dirty="0"/>
          </a:p>
          <a:p>
            <a:r>
              <a:rPr lang="en-US" dirty="0"/>
              <a:t>If you choose to write separate reports, I suggest saving it as 1 file and submitting 1 file in OTIS.  Again, it’s a quirk of the system that you can only submit one file, so write the reports separately but save it together.</a:t>
            </a:r>
          </a:p>
        </p:txBody>
      </p:sp>
      <p:sp>
        <p:nvSpPr>
          <p:cNvPr id="4" name="Slide Number Placeholder 3"/>
          <p:cNvSpPr>
            <a:spLocks noGrp="1"/>
          </p:cNvSpPr>
          <p:nvPr>
            <p:ph type="sldNum" sz="quarter" idx="5"/>
          </p:nvPr>
        </p:nvSpPr>
        <p:spPr/>
        <p:txBody>
          <a:bodyPr/>
          <a:lstStyle/>
          <a:p>
            <a:fld id="{86170B49-E3B3-404E-882B-4082339B7E3F}" type="slidenum">
              <a:rPr lang="en-US" smtClean="0"/>
              <a:t>15</a:t>
            </a:fld>
            <a:endParaRPr lang="en-US"/>
          </a:p>
        </p:txBody>
      </p:sp>
    </p:spTree>
    <p:extLst>
      <p:ext uri="{BB962C8B-B14F-4D97-AF65-F5344CB8AC3E}">
        <p14:creationId xmlns:p14="http://schemas.microsoft.com/office/powerpoint/2010/main" val="376045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4A40C-2DEB-3E0A-6909-FF5215F2E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E173E-D6EC-8985-60D1-51D749F3A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7EB85-B9A8-0B9F-6EEA-CE932EA5829A}"/>
              </a:ext>
            </a:extLst>
          </p:cNvPr>
          <p:cNvSpPr>
            <a:spLocks noGrp="1"/>
          </p:cNvSpPr>
          <p:nvPr>
            <p:ph type="body" idx="1"/>
          </p:nvPr>
        </p:nvSpPr>
        <p:spPr/>
        <p:txBody>
          <a:bodyPr/>
          <a:lstStyle/>
          <a:p>
            <a:r>
              <a:rPr lang="en-US" dirty="0"/>
              <a:t>Another option would be to create one report where some of the headings represent what was in common, and to separate it out you can have additional subheadings under each one to describe what was different in each scenario</a:t>
            </a:r>
          </a:p>
        </p:txBody>
      </p:sp>
      <p:sp>
        <p:nvSpPr>
          <p:cNvPr id="4" name="Slide Number Placeholder 3">
            <a:extLst>
              <a:ext uri="{FF2B5EF4-FFF2-40B4-BE49-F238E27FC236}">
                <a16:creationId xmlns:a16="http://schemas.microsoft.com/office/drawing/2014/main" id="{16AF6196-281E-9F6A-4059-B2B769824EAD}"/>
              </a:ext>
            </a:extLst>
          </p:cNvPr>
          <p:cNvSpPr>
            <a:spLocks noGrp="1"/>
          </p:cNvSpPr>
          <p:nvPr>
            <p:ph type="sldNum" sz="quarter" idx="5"/>
          </p:nvPr>
        </p:nvSpPr>
        <p:spPr/>
        <p:txBody>
          <a:bodyPr/>
          <a:lstStyle/>
          <a:p>
            <a:fld id="{86170B49-E3B3-404E-882B-4082339B7E3F}" type="slidenum">
              <a:rPr lang="en-US" smtClean="0"/>
              <a:t>16</a:t>
            </a:fld>
            <a:endParaRPr lang="en-US"/>
          </a:p>
        </p:txBody>
      </p:sp>
    </p:spTree>
    <p:extLst>
      <p:ext uri="{BB962C8B-B14F-4D97-AF65-F5344CB8AC3E}">
        <p14:creationId xmlns:p14="http://schemas.microsoft.com/office/powerpoint/2010/main" val="353397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AC94-E9F1-B876-A374-3044E47FC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FC150F-BE92-64CE-65B2-AE534DFCE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8F2F45-3FA5-25ED-CC2A-0C42C07EAA48}"/>
              </a:ext>
            </a:extLst>
          </p:cNvPr>
          <p:cNvSpPr>
            <a:spLocks noGrp="1"/>
          </p:cNvSpPr>
          <p:nvPr>
            <p:ph type="body" idx="1"/>
          </p:nvPr>
        </p:nvSpPr>
        <p:spPr/>
        <p:txBody>
          <a:bodyPr/>
          <a:lstStyle/>
          <a:p>
            <a:r>
              <a:rPr lang="en-US"/>
              <a:t>For example, it’s likely the aim &amp; outcome section could be combined into one section.  It’s a short section anyway.</a:t>
            </a:r>
          </a:p>
          <a:p>
            <a:endParaRPr lang="en-US"/>
          </a:p>
          <a:p>
            <a:r>
              <a:rPr lang="en-US"/>
              <a:t>The evaluation Methods &amp; Design is likely the same across communities, because most workplans are written this way </a:t>
            </a:r>
          </a:p>
          <a:p>
            <a:endParaRPr lang="en-US"/>
          </a:p>
          <a:p>
            <a:r>
              <a:rPr lang="en-US"/>
              <a:t>And maybe the conclusions and recommendations could be combined as well, or at least it’s presented together, because at this point in the report, it might not be necessary to separate it out</a:t>
            </a:r>
          </a:p>
        </p:txBody>
      </p:sp>
      <p:sp>
        <p:nvSpPr>
          <p:cNvPr id="4" name="Slide Number Placeholder 3">
            <a:extLst>
              <a:ext uri="{FF2B5EF4-FFF2-40B4-BE49-F238E27FC236}">
                <a16:creationId xmlns:a16="http://schemas.microsoft.com/office/drawing/2014/main" id="{F6B30829-954F-928E-FDF1-3C4796C75C73}"/>
              </a:ext>
            </a:extLst>
          </p:cNvPr>
          <p:cNvSpPr>
            <a:spLocks noGrp="1"/>
          </p:cNvSpPr>
          <p:nvPr>
            <p:ph type="sldNum" sz="quarter" idx="5"/>
          </p:nvPr>
        </p:nvSpPr>
        <p:spPr/>
        <p:txBody>
          <a:bodyPr/>
          <a:lstStyle/>
          <a:p>
            <a:fld id="{86170B49-E3B3-404E-882B-4082339B7E3F}" type="slidenum">
              <a:rPr lang="en-US" smtClean="0"/>
              <a:t>17</a:t>
            </a:fld>
            <a:endParaRPr lang="en-US"/>
          </a:p>
        </p:txBody>
      </p:sp>
    </p:spTree>
    <p:extLst>
      <p:ext uri="{BB962C8B-B14F-4D97-AF65-F5344CB8AC3E}">
        <p14:creationId xmlns:p14="http://schemas.microsoft.com/office/powerpoint/2010/main" val="1114134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3A359-B72C-A56A-C3BE-77948AAD6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9C284-F2B3-B078-8DD6-FAAEEC480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A7D78-5E9C-3275-F172-43AA4AFB670B}"/>
              </a:ext>
            </a:extLst>
          </p:cNvPr>
          <p:cNvSpPr>
            <a:spLocks noGrp="1"/>
          </p:cNvSpPr>
          <p:nvPr>
            <p:ph type="body" idx="1"/>
          </p:nvPr>
        </p:nvSpPr>
        <p:spPr/>
        <p:txBody>
          <a:bodyPr/>
          <a:lstStyle/>
          <a:p>
            <a:r>
              <a:rPr lang="en-US" dirty="0"/>
              <a:t>The headings where it might make sense to have separate subheadings is the background section and the implementation &amp; results section</a:t>
            </a:r>
          </a:p>
          <a:p>
            <a:endParaRPr lang="en-US" dirty="0"/>
          </a:p>
          <a:p>
            <a:r>
              <a:rPr lang="en-US" dirty="0"/>
              <a:t>[CLICK] and it might make sense to present the policy goals first such as OSHS and retail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then have subheadings under that that discuss each jurisdiction</a:t>
            </a:r>
          </a:p>
          <a:p>
            <a:endParaRPr lang="en-US" dirty="0"/>
          </a:p>
          <a:p>
            <a:endParaRPr lang="en-US" dirty="0"/>
          </a:p>
        </p:txBody>
      </p:sp>
      <p:sp>
        <p:nvSpPr>
          <p:cNvPr id="4" name="Slide Number Placeholder 3">
            <a:extLst>
              <a:ext uri="{FF2B5EF4-FFF2-40B4-BE49-F238E27FC236}">
                <a16:creationId xmlns:a16="http://schemas.microsoft.com/office/drawing/2014/main" id="{8EB3BEB4-575E-DB83-1905-2D7B8FC72A7E}"/>
              </a:ext>
            </a:extLst>
          </p:cNvPr>
          <p:cNvSpPr>
            <a:spLocks noGrp="1"/>
          </p:cNvSpPr>
          <p:nvPr>
            <p:ph type="sldNum" sz="quarter" idx="5"/>
          </p:nvPr>
        </p:nvSpPr>
        <p:spPr/>
        <p:txBody>
          <a:bodyPr/>
          <a:lstStyle/>
          <a:p>
            <a:fld id="{86170B49-E3B3-404E-882B-4082339B7E3F}" type="slidenum">
              <a:rPr lang="en-US" smtClean="0"/>
              <a:t>18</a:t>
            </a:fld>
            <a:endParaRPr lang="en-US"/>
          </a:p>
        </p:txBody>
      </p:sp>
    </p:spTree>
    <p:extLst>
      <p:ext uri="{BB962C8B-B14F-4D97-AF65-F5344CB8AC3E}">
        <p14:creationId xmlns:p14="http://schemas.microsoft.com/office/powerpoint/2010/main" val="1469940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33BF9-F49A-07D4-1665-E9C67F729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0E959-3696-FDCE-726B-E4A441366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0772C-DBAA-A08D-2E5A-4112D2FE7A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another way to do it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present the information by jurisdiction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then the subheadings under each city can discuss the two different policy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F91C19B3-8E6D-759D-B0A2-4CB14F3A72F0}"/>
              </a:ext>
            </a:extLst>
          </p:cNvPr>
          <p:cNvSpPr>
            <a:spLocks noGrp="1"/>
          </p:cNvSpPr>
          <p:nvPr>
            <p:ph type="sldNum" sz="quarter" idx="5"/>
          </p:nvPr>
        </p:nvSpPr>
        <p:spPr/>
        <p:txBody>
          <a:bodyPr/>
          <a:lstStyle/>
          <a:p>
            <a:fld id="{86170B49-E3B3-404E-882B-4082339B7E3F}" type="slidenum">
              <a:rPr lang="en-US" smtClean="0"/>
              <a:t>19</a:t>
            </a:fld>
            <a:endParaRPr lang="en-US"/>
          </a:p>
        </p:txBody>
      </p:sp>
    </p:spTree>
    <p:extLst>
      <p:ext uri="{BB962C8B-B14F-4D97-AF65-F5344CB8AC3E}">
        <p14:creationId xmlns:p14="http://schemas.microsoft.com/office/powerpoint/2010/main" val="1736491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170B49-E3B3-404E-882B-4082339B7E3F}" type="slidenum">
              <a:rPr lang="en-US" smtClean="0"/>
              <a:t>2</a:t>
            </a:fld>
            <a:endParaRPr lang="en-US"/>
          </a:p>
        </p:txBody>
      </p:sp>
    </p:spTree>
    <p:extLst>
      <p:ext uri="{BB962C8B-B14F-4D97-AF65-F5344CB8AC3E}">
        <p14:creationId xmlns:p14="http://schemas.microsoft.com/office/powerpoint/2010/main" val="1715933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2B50E-D1B3-F0C3-CE17-8414164B6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395CF-63C9-D379-D5D3-F55371E260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D4301-1436-A78A-D365-904AC6CFD9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my advice is to organize the report in a logical way, whatever that is.  And it depends on what actually happened.  If there’s plenty of overlap in your strategies across cities, then present those together. Presenting data for two difference communities can be done efficiently using data visualizations like tables and graphs.</a:t>
            </a:r>
          </a:p>
          <a:p>
            <a:endParaRPr lang="en-US"/>
          </a:p>
          <a:p>
            <a:r>
              <a:rPr lang="en-US"/>
              <a:t>But if the work your project actually did was drastically different - different data sources, different evaluation and intervention activities, different media and cessation strategies, different coalition efforts and partnerships, then in might be better to write separate reports.  </a:t>
            </a:r>
          </a:p>
          <a:p>
            <a:endParaRPr lang="en-US"/>
          </a:p>
        </p:txBody>
      </p:sp>
      <p:sp>
        <p:nvSpPr>
          <p:cNvPr id="4" name="Slide Number Placeholder 3">
            <a:extLst>
              <a:ext uri="{FF2B5EF4-FFF2-40B4-BE49-F238E27FC236}">
                <a16:creationId xmlns:a16="http://schemas.microsoft.com/office/drawing/2014/main" id="{5922F705-DA60-437A-0AE6-FB58932AC1F4}"/>
              </a:ext>
            </a:extLst>
          </p:cNvPr>
          <p:cNvSpPr>
            <a:spLocks noGrp="1"/>
          </p:cNvSpPr>
          <p:nvPr>
            <p:ph type="sldNum" sz="quarter" idx="5"/>
          </p:nvPr>
        </p:nvSpPr>
        <p:spPr/>
        <p:txBody>
          <a:bodyPr/>
          <a:lstStyle/>
          <a:p>
            <a:fld id="{86170B49-E3B3-404E-882B-4082339B7E3F}" type="slidenum">
              <a:rPr lang="en-US" smtClean="0"/>
              <a:t>20</a:t>
            </a:fld>
            <a:endParaRPr lang="en-US"/>
          </a:p>
        </p:txBody>
      </p:sp>
    </p:spTree>
    <p:extLst>
      <p:ext uri="{BB962C8B-B14F-4D97-AF65-F5344CB8AC3E}">
        <p14:creationId xmlns:p14="http://schemas.microsoft.com/office/powerpoint/2010/main" val="2643323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06B1-4944-1EF7-A2C1-3B7E98FD6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BDBFD-9E4B-CD84-271F-EEBBF00C0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08881-FAE2-58C6-11A7-6922D3AB30BA}"/>
              </a:ext>
            </a:extLst>
          </p:cNvPr>
          <p:cNvSpPr>
            <a:spLocks noGrp="1"/>
          </p:cNvSpPr>
          <p:nvPr>
            <p:ph type="body" idx="1"/>
          </p:nvPr>
        </p:nvSpPr>
        <p:spPr/>
        <p:txBody>
          <a:bodyPr/>
          <a:lstStyle/>
          <a:p>
            <a:r>
              <a:rPr lang="en-US" dirty="0"/>
              <a:t>[CLICK] Whichever route you choose, be sure to clearly label everything.</a:t>
            </a:r>
          </a:p>
          <a:p>
            <a:endParaRPr lang="en-US" dirty="0"/>
          </a:p>
          <a:p>
            <a:r>
              <a:rPr lang="en-US" dirty="0"/>
              <a:t>[CLICK] Be consistent throughout the report.  If Apple City is discussed first, then </a:t>
            </a:r>
            <a:r>
              <a:rPr lang="en-US" dirty="0" err="1"/>
              <a:t>Cherrytown</a:t>
            </a:r>
            <a:r>
              <a:rPr lang="en-US" dirty="0"/>
              <a:t> is discussed second, and Grapeland is presented third, then keep that pattern throughout.  Or if you chose to organize by policy first then under each policy presented each city, then don’t jumble it up and organize it by city first then by policy later in the report.  Keep it consistent throughout</a:t>
            </a:r>
          </a:p>
          <a:p>
            <a:endParaRPr lang="en-US" dirty="0"/>
          </a:p>
          <a:p>
            <a:r>
              <a:rPr lang="en-US" dirty="0"/>
              <a:t>[CLICK] Lastly, use what you can to help stay organized.  Try color coding or icons if it helps.  If you have pictures or logos to make it more personalized, you can use those as well.  These are icons I quickly searched in ppt or word, but you can choose what helps you stay organized and to help the reader keep it all organized as well</a:t>
            </a:r>
          </a:p>
          <a:p>
            <a:endParaRPr lang="en-US" dirty="0"/>
          </a:p>
        </p:txBody>
      </p:sp>
      <p:sp>
        <p:nvSpPr>
          <p:cNvPr id="4" name="Slide Number Placeholder 3">
            <a:extLst>
              <a:ext uri="{FF2B5EF4-FFF2-40B4-BE49-F238E27FC236}">
                <a16:creationId xmlns:a16="http://schemas.microsoft.com/office/drawing/2014/main" id="{4BB69013-14D7-6F41-FF1D-9DF598D3FF2A}"/>
              </a:ext>
            </a:extLst>
          </p:cNvPr>
          <p:cNvSpPr>
            <a:spLocks noGrp="1"/>
          </p:cNvSpPr>
          <p:nvPr>
            <p:ph type="sldNum" sz="quarter" idx="5"/>
          </p:nvPr>
        </p:nvSpPr>
        <p:spPr/>
        <p:txBody>
          <a:bodyPr/>
          <a:lstStyle/>
          <a:p>
            <a:fld id="{86170B49-E3B3-404E-882B-4082339B7E3F}" type="slidenum">
              <a:rPr lang="en-US" smtClean="0"/>
              <a:t>21</a:t>
            </a:fld>
            <a:endParaRPr lang="en-US"/>
          </a:p>
        </p:txBody>
      </p:sp>
    </p:spTree>
    <p:extLst>
      <p:ext uri="{BB962C8B-B14F-4D97-AF65-F5344CB8AC3E}">
        <p14:creationId xmlns:p14="http://schemas.microsoft.com/office/powerpoint/2010/main" val="253580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remember to present both the successes and challenges your project faced.  Perfection is not the expectation here.  The people reading the report WANT to hear about the ways things didn’t go the way you expected, and we want to learn from those experiences so we can overcome them in our own work.</a:t>
            </a:r>
          </a:p>
          <a:p>
            <a:endParaRPr lang="en-US" dirty="0"/>
          </a:p>
          <a:p>
            <a:r>
              <a:rPr lang="en-US" dirty="0"/>
              <a:t>Reality isn’t all roses, include the thorns – we learn from the thorns.</a:t>
            </a:r>
          </a:p>
          <a:p>
            <a:endParaRPr lang="en-US" dirty="0"/>
          </a:p>
        </p:txBody>
      </p:sp>
      <p:sp>
        <p:nvSpPr>
          <p:cNvPr id="4" name="Slide Number Placeholder 3"/>
          <p:cNvSpPr>
            <a:spLocks noGrp="1"/>
          </p:cNvSpPr>
          <p:nvPr>
            <p:ph type="sldNum" sz="quarter" idx="5"/>
          </p:nvPr>
        </p:nvSpPr>
        <p:spPr/>
        <p:txBody>
          <a:bodyPr/>
          <a:lstStyle/>
          <a:p>
            <a:fld id="{86170B49-E3B3-404E-882B-4082339B7E3F}" type="slidenum">
              <a:rPr lang="en-US" smtClean="0"/>
              <a:t>22</a:t>
            </a:fld>
            <a:endParaRPr lang="en-US"/>
          </a:p>
        </p:txBody>
      </p:sp>
    </p:spTree>
    <p:extLst>
      <p:ext uri="{BB962C8B-B14F-4D97-AF65-F5344CB8AC3E}">
        <p14:creationId xmlns:p14="http://schemas.microsoft.com/office/powerpoint/2010/main" val="2211549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feel free to drop them in the chat or unmute yourselves</a:t>
            </a:r>
          </a:p>
          <a:p>
            <a:endParaRPr lang="en-US" dirty="0"/>
          </a:p>
          <a:p>
            <a:endParaRPr lang="en-US" dirty="0"/>
          </a:p>
        </p:txBody>
      </p:sp>
      <p:sp>
        <p:nvSpPr>
          <p:cNvPr id="4" name="Slide Number Placeholder 3"/>
          <p:cNvSpPr>
            <a:spLocks noGrp="1"/>
          </p:cNvSpPr>
          <p:nvPr>
            <p:ph type="sldNum" sz="quarter" idx="10"/>
          </p:nvPr>
        </p:nvSpPr>
        <p:spPr/>
        <p:txBody>
          <a:bodyPr/>
          <a:lstStyle/>
          <a:p>
            <a:fld id="{86170B49-E3B3-404E-882B-4082339B7E3F}" type="slidenum">
              <a:rPr lang="en-US" smtClean="0"/>
              <a:t>23</a:t>
            </a:fld>
            <a:endParaRPr lang="en-US"/>
          </a:p>
        </p:txBody>
      </p:sp>
    </p:spTree>
    <p:extLst>
      <p:ext uri="{BB962C8B-B14F-4D97-AF65-F5344CB8AC3E}">
        <p14:creationId xmlns:p14="http://schemas.microsoft.com/office/powerpoint/2010/main" val="25745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a:t>
            </a:r>
            <a:r>
              <a:rPr lang="en-US" dirty="0"/>
              <a:t>always, TCEC is here to help! Email </a:t>
            </a:r>
            <a:r>
              <a:rPr lang="en-US" baseline="0" dirty="0"/>
              <a:t>us at tcecTA@phmail.ucdavis.edu. </a:t>
            </a:r>
            <a:endParaRPr lang="en-US" dirty="0"/>
          </a:p>
        </p:txBody>
      </p:sp>
      <p:sp>
        <p:nvSpPr>
          <p:cNvPr id="4" name="Slide Number Placeholder 3"/>
          <p:cNvSpPr>
            <a:spLocks noGrp="1"/>
          </p:cNvSpPr>
          <p:nvPr>
            <p:ph type="sldNum" sz="quarter" idx="10"/>
          </p:nvPr>
        </p:nvSpPr>
        <p:spPr/>
        <p:txBody>
          <a:bodyPr/>
          <a:lstStyle/>
          <a:p>
            <a:fld id="{86170B49-E3B3-404E-882B-4082339B7E3F}" type="slidenum">
              <a:rPr lang="en-US" smtClean="0"/>
              <a:t>24</a:t>
            </a:fld>
            <a:endParaRPr lang="en-US"/>
          </a:p>
        </p:txBody>
      </p:sp>
    </p:spTree>
    <p:extLst>
      <p:ext uri="{BB962C8B-B14F-4D97-AF65-F5344CB8AC3E}">
        <p14:creationId xmlns:p14="http://schemas.microsoft.com/office/powerpoint/2010/main" val="4029554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Today we’ll be discussing all things reporting</a:t>
            </a: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83B49-285A-4A85-B67E-3FEE006347B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0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me, FERs, BERs, and Interim Reports are opportunities for projects to take the time, typically toward the closing of a funding period to…</a:t>
            </a:r>
          </a:p>
          <a:p>
            <a:endParaRPr lang="en-US"/>
          </a:p>
          <a:p>
            <a:r>
              <a:rPr lang="en-US"/>
              <a:t>[CLICK] reflect on what happened – both positive and negative, because we learn from the times that things don’t go as we expect.</a:t>
            </a:r>
          </a:p>
          <a:p>
            <a:endParaRPr lang="en-US"/>
          </a:p>
          <a:p>
            <a:r>
              <a:rPr lang="en-US"/>
              <a:t>[CLICK] and allows us to put a spotlight on the things that do go well.  This is meant for our future selves and other projects to learn from our successes and also our challenges.</a:t>
            </a:r>
          </a:p>
          <a:p>
            <a:endParaRPr lang="en-US"/>
          </a:p>
          <a:p>
            <a:r>
              <a:rPr lang="en-US"/>
              <a:t>[CLICK] and it my eyes, it’s really a celebration and culmination of so many people’s hard work, our team, our community partners.  We celebrate the work we were able to accomplish and the people that were with us along the way.</a:t>
            </a:r>
          </a:p>
          <a:p>
            <a:endParaRPr lang="en-US"/>
          </a:p>
          <a:p>
            <a:endParaRPr lang="en-US"/>
          </a:p>
        </p:txBody>
      </p:sp>
      <p:sp>
        <p:nvSpPr>
          <p:cNvPr id="4" name="Slide Number Placeholder 3"/>
          <p:cNvSpPr>
            <a:spLocks noGrp="1"/>
          </p:cNvSpPr>
          <p:nvPr>
            <p:ph type="sldNum" sz="quarter" idx="5"/>
          </p:nvPr>
        </p:nvSpPr>
        <p:spPr/>
        <p:txBody>
          <a:bodyPr/>
          <a:lstStyle/>
          <a:p>
            <a:fld id="{86170B49-E3B3-404E-882B-4082339B7E3F}" type="slidenum">
              <a:rPr lang="en-US" smtClean="0"/>
              <a:t>4</a:t>
            </a:fld>
            <a:endParaRPr lang="en-US"/>
          </a:p>
        </p:txBody>
      </p:sp>
    </p:spTree>
    <p:extLst>
      <p:ext uri="{BB962C8B-B14F-4D97-AF65-F5344CB8AC3E}">
        <p14:creationId xmlns:p14="http://schemas.microsoft.com/office/powerpoint/2010/main" val="1284043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D1344-EA6A-29E5-5305-E4530C1529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3BCA8-C400-F342-0F83-6709D97F5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D0799-14E0-C944-146D-9E563852B276}"/>
              </a:ext>
            </a:extLst>
          </p:cNvPr>
          <p:cNvSpPr>
            <a:spLocks noGrp="1"/>
          </p:cNvSpPr>
          <p:nvPr>
            <p:ph type="body" idx="1"/>
          </p:nvPr>
        </p:nvSpPr>
        <p:spPr/>
        <p:txBody>
          <a:bodyPr/>
          <a:lstStyle/>
          <a:p>
            <a:r>
              <a:rPr lang="en-US" dirty="0"/>
              <a:t>And what’s a celebration without cake!</a:t>
            </a:r>
          </a:p>
          <a:p>
            <a:endParaRPr lang="en-US" dirty="0"/>
          </a:p>
          <a:p>
            <a:r>
              <a:rPr lang="en-US" dirty="0"/>
              <a:t>The cake layers I’m talking about here are actually the helpful suggested headings that you can use to create an outline of your report.  </a:t>
            </a:r>
          </a:p>
          <a:p>
            <a:endParaRPr lang="en-US" dirty="0"/>
          </a:p>
          <a:p>
            <a:r>
              <a:rPr lang="en-US" dirty="0"/>
              <a:t>[CLICK] The top layer of your report should be Aim and Outcome.  Basically, the report should state right away of the objective was achieved or not.  This isn’t a surprise party, so no need to build the suspense.  </a:t>
            </a:r>
          </a:p>
          <a:p>
            <a:endParaRPr lang="en-US" dirty="0"/>
          </a:p>
          <a:p>
            <a:r>
              <a:rPr lang="en-US" dirty="0"/>
              <a:t>[CLICK] The next layer is the background.  Most of this information can be pulled directly from your workplans in OTIS.  We’ll talk about OTIS in a bit.</a:t>
            </a:r>
          </a:p>
          <a:p>
            <a:endParaRPr lang="en-US" dirty="0"/>
          </a:p>
          <a:p>
            <a:r>
              <a:rPr lang="en-US" dirty="0"/>
              <a:t>[CLICK] Then we want to see the evaluation methods and design.  We recommend using a table to clearly organize this section.  We also have templates if you want to use them or you’re welcome to create your own.</a:t>
            </a:r>
          </a:p>
          <a:p>
            <a:endParaRPr lang="en-US" dirty="0"/>
          </a:p>
          <a:p>
            <a:r>
              <a:rPr lang="en-US" dirty="0"/>
              <a:t>[CLICK] On the bottom half of this report cake is the implementation and results.  You’re basically explaining what happened.  The eval methods and design may have been the PLAN, but the implementation and results is what ACTUALLY happened.</a:t>
            </a:r>
          </a:p>
          <a:p>
            <a:endParaRPr lang="en-US" dirty="0"/>
          </a:p>
          <a:p>
            <a:r>
              <a:rPr lang="en-US" dirty="0"/>
              <a:t>[CLICK] Then finally we get to the conclusions and recommendations, which is where you take all the information you just wrote about and give your future self and others advice on what you’d do the same and differently next time.  “</a:t>
            </a:r>
            <a:r>
              <a:rPr lang="en-US" dirty="0" err="1"/>
              <a:t>shoulda</a:t>
            </a:r>
            <a:r>
              <a:rPr lang="en-US" dirty="0"/>
              <a:t>, </a:t>
            </a:r>
            <a:r>
              <a:rPr lang="en-US" dirty="0" err="1"/>
              <a:t>coulda</a:t>
            </a:r>
            <a:r>
              <a:rPr lang="en-US" dirty="0"/>
              <a:t>, </a:t>
            </a:r>
            <a:r>
              <a:rPr lang="en-US" dirty="0" err="1"/>
              <a:t>woulda</a:t>
            </a:r>
            <a:r>
              <a:rPr lang="en-US" dirty="0"/>
              <a:t>” type of advice</a:t>
            </a:r>
          </a:p>
        </p:txBody>
      </p:sp>
      <p:sp>
        <p:nvSpPr>
          <p:cNvPr id="4" name="Slide Number Placeholder 3">
            <a:extLst>
              <a:ext uri="{FF2B5EF4-FFF2-40B4-BE49-F238E27FC236}">
                <a16:creationId xmlns:a16="http://schemas.microsoft.com/office/drawing/2014/main" id="{7EB034A9-13C0-4AB9-D6F5-3230CCC4B225}"/>
              </a:ext>
            </a:extLst>
          </p:cNvPr>
          <p:cNvSpPr>
            <a:spLocks noGrp="1"/>
          </p:cNvSpPr>
          <p:nvPr>
            <p:ph type="sldNum" sz="quarter" idx="5"/>
          </p:nvPr>
        </p:nvSpPr>
        <p:spPr/>
        <p:txBody>
          <a:bodyPr/>
          <a:lstStyle/>
          <a:p>
            <a:fld id="{86170B49-E3B3-404E-882B-4082339B7E3F}" type="slidenum">
              <a:rPr lang="en-US" smtClean="0"/>
              <a:t>5</a:t>
            </a:fld>
            <a:endParaRPr lang="en-US"/>
          </a:p>
        </p:txBody>
      </p:sp>
    </p:spTree>
    <p:extLst>
      <p:ext uri="{BB962C8B-B14F-4D97-AF65-F5344CB8AC3E}">
        <p14:creationId xmlns:p14="http://schemas.microsoft.com/office/powerpoint/2010/main" val="3579583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if you’re writing FERs, there’s some extra embellishments to your cake report.</a:t>
            </a:r>
          </a:p>
          <a:p>
            <a:endParaRPr lang="en-US" dirty="0"/>
          </a:p>
          <a:p>
            <a:r>
              <a:rPr lang="en-US" dirty="0"/>
              <a:t>[CLICK] the extra embellishments include a cover page.  I always appreciate when it’s a photo from an event or of your team.  As I said earlier, FERs are an opportunity to celebrate your team!</a:t>
            </a:r>
          </a:p>
          <a:p>
            <a:endParaRPr lang="en-US" dirty="0"/>
          </a:p>
          <a:p>
            <a:r>
              <a:rPr lang="en-US" dirty="0"/>
              <a:t>[CLICK] and other add on for FERs is an Abstract.  I suggest writing this last.  Even though it comes early in the report, it’s easier to write it last</a:t>
            </a:r>
          </a:p>
          <a:p>
            <a:endParaRPr lang="en-US" dirty="0"/>
          </a:p>
          <a:p>
            <a:r>
              <a:rPr lang="en-US" dirty="0"/>
              <a:t>[CLICK] Data visualizations beyond the table of evaluation activities.  Not too many, but strategically use data vis.</a:t>
            </a:r>
          </a:p>
          <a:p>
            <a:endParaRPr lang="en-US" dirty="0"/>
          </a:p>
          <a:p>
            <a:r>
              <a:rPr lang="en-US" dirty="0"/>
              <a:t>[CLICK] And an appendix.  This is for any supporting documents, perhaps a tracking measure that has more details or sample educational materials or media that was proven effective.  </a:t>
            </a:r>
          </a:p>
          <a:p>
            <a:endParaRPr lang="en-US" dirty="0"/>
          </a:p>
          <a:p>
            <a:r>
              <a:rPr lang="en-US" dirty="0"/>
              <a:t>[CLICK] The instructions state to include your blank data collection instruments and hopefully the protocol as well.  But OTIS is also quirky and wants you to upload the instruments in a separate place too.  So, you’re putting the blank surveys, interview guides, and other data collection protocols in 2 places.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6170B49-E3B3-404E-882B-4082339B7E3F}" type="slidenum">
              <a:rPr lang="en-US" smtClean="0"/>
              <a:t>6</a:t>
            </a:fld>
            <a:endParaRPr lang="en-US"/>
          </a:p>
        </p:txBody>
      </p:sp>
    </p:spTree>
    <p:extLst>
      <p:ext uri="{BB962C8B-B14F-4D97-AF65-F5344CB8AC3E}">
        <p14:creationId xmlns:p14="http://schemas.microsoft.com/office/powerpoint/2010/main" val="1366752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OTIS and its quirkiness.  I want to acknowledge that it can be hard to navigate and can feel like a confusing house of mirrors situation.  </a:t>
            </a:r>
          </a:p>
          <a:p>
            <a:endParaRPr lang="en-US"/>
          </a:p>
          <a:p>
            <a:r>
              <a:rPr lang="en-US"/>
              <a:t>So, it’s important to upload your materials  early, not just these FERs, BERS, and reports, but also any other files.  Do NOT wait till the last minute.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6170B49-E3B3-404E-882B-4082339B7E3F}" type="slidenum">
              <a:rPr lang="en-US" smtClean="0"/>
              <a:t>7</a:t>
            </a:fld>
            <a:endParaRPr lang="en-US"/>
          </a:p>
        </p:txBody>
      </p:sp>
    </p:spTree>
    <p:extLst>
      <p:ext uri="{BB962C8B-B14F-4D97-AF65-F5344CB8AC3E}">
        <p14:creationId xmlns:p14="http://schemas.microsoft.com/office/powerpoint/2010/main" val="623644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A354-C583-05F5-1F34-B908DF98A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B762F5-0A0D-1FF1-1084-94BC8692EF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B0FCB-B58D-CDB0-3C79-9FA65CB89687}"/>
              </a:ext>
            </a:extLst>
          </p:cNvPr>
          <p:cNvSpPr>
            <a:spLocks noGrp="1"/>
          </p:cNvSpPr>
          <p:nvPr>
            <p:ph type="body" idx="1"/>
          </p:nvPr>
        </p:nvSpPr>
        <p:spPr/>
        <p:txBody>
          <a:bodyPr/>
          <a:lstStyle/>
          <a:p>
            <a:r>
              <a:rPr lang="en-US" dirty="0"/>
              <a:t>Here are some other quirky things about OTIS as it relates to reporting</a:t>
            </a:r>
          </a:p>
          <a:p>
            <a:endParaRPr lang="en-US" dirty="0"/>
          </a:p>
          <a:p>
            <a:r>
              <a:rPr lang="en-US" dirty="0"/>
              <a:t>[CLICK] First, making sure you have an OTIS account is essential, because these reports are submitted in OTIS.</a:t>
            </a:r>
          </a:p>
          <a:p>
            <a:endParaRPr lang="en-US" dirty="0"/>
          </a:p>
          <a:p>
            <a:r>
              <a:rPr lang="en-US" dirty="0"/>
              <a:t>[CLICK] For FERs specifically, know that there are multiple buttons to fully submit your FER.  We’ve run into situations where people thought they submitted their FER, but there was one more button!</a:t>
            </a:r>
          </a:p>
          <a:p>
            <a:endParaRPr lang="en-US" dirty="0"/>
          </a:p>
          <a:p>
            <a:r>
              <a:rPr lang="en-US" dirty="0"/>
              <a:t>[CLICK] I know I mentioned this already but it’s worth repeating – upload your instruments in the appendix of the report – the same file as the FER – AND separately in OTIS.  There’s a separate field for you to upload those separately.  Again, it’s just a quirk of the system</a:t>
            </a:r>
          </a:p>
          <a:p>
            <a:endParaRPr lang="en-US" dirty="0"/>
          </a:p>
          <a:p>
            <a:r>
              <a:rPr lang="en-US" dirty="0"/>
              <a:t>[CLICK] And since you’re uploading so many things, be sure to name each file so it’s clear what it is, </a:t>
            </a:r>
          </a:p>
          <a:p>
            <a:endParaRPr lang="en-US" dirty="0"/>
          </a:p>
          <a:p>
            <a:r>
              <a:rPr lang="en-US" dirty="0"/>
              <a:t>[CLICK] Lastly, your workplan might say you have to submit a FER for all of your objectives, but that’s not accurate.  Non-primary objectives need a BER, and it should be specified in the activity language, but it’s not always something that’s checked.  </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A90EE48-CD4A-8692-F2FF-5246ADA5B745}"/>
              </a:ext>
            </a:extLst>
          </p:cNvPr>
          <p:cNvSpPr>
            <a:spLocks noGrp="1"/>
          </p:cNvSpPr>
          <p:nvPr>
            <p:ph type="sldNum" sz="quarter" idx="5"/>
          </p:nvPr>
        </p:nvSpPr>
        <p:spPr/>
        <p:txBody>
          <a:bodyPr/>
          <a:lstStyle/>
          <a:p>
            <a:fld id="{86170B49-E3B3-404E-882B-4082339B7E3F}" type="slidenum">
              <a:rPr lang="en-US" smtClean="0"/>
              <a:t>8</a:t>
            </a:fld>
            <a:endParaRPr lang="en-US"/>
          </a:p>
        </p:txBody>
      </p:sp>
    </p:spTree>
    <p:extLst>
      <p:ext uri="{BB962C8B-B14F-4D97-AF65-F5344CB8AC3E}">
        <p14:creationId xmlns:p14="http://schemas.microsoft.com/office/powerpoint/2010/main" val="55304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0F21-F175-31B5-AFB7-6299DA37A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CB599-2291-5C77-6CF2-7F5D619D2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E7CB93-7988-4C17-F44D-2DFCAA7BE3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E71CE1-B09A-FF04-5329-2EE485989328}"/>
              </a:ext>
            </a:extLst>
          </p:cNvPr>
          <p:cNvSpPr>
            <a:spLocks noGrp="1"/>
          </p:cNvSpPr>
          <p:nvPr>
            <p:ph type="sldNum" sz="quarter" idx="5"/>
          </p:nvPr>
        </p:nvSpPr>
        <p:spPr/>
        <p:txBody>
          <a:bodyPr/>
          <a:lstStyle/>
          <a:p>
            <a:fld id="{86170B49-E3B3-404E-882B-4082339B7E3F}" type="slidenum">
              <a:rPr lang="en-US" smtClean="0"/>
              <a:t>9</a:t>
            </a:fld>
            <a:endParaRPr lang="en-US"/>
          </a:p>
        </p:txBody>
      </p:sp>
    </p:spTree>
    <p:extLst>
      <p:ext uri="{BB962C8B-B14F-4D97-AF65-F5344CB8AC3E}">
        <p14:creationId xmlns:p14="http://schemas.microsoft.com/office/powerpoint/2010/main" val="35334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82653A-61EC-1047-BC53-11C6DB644DFB}"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76359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2653A-61EC-1047-BC53-11C6DB644DFB}"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16269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2653A-61EC-1047-BC53-11C6DB644DFB}"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48648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2653A-61EC-1047-BC53-11C6DB644DFB}"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13818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2653A-61EC-1047-BC53-11C6DB644DFB}"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88682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2653A-61EC-1047-BC53-11C6DB644DFB}"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206906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82653A-61EC-1047-BC53-11C6DB644DFB}"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589851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2653A-61EC-1047-BC53-11C6DB644DFB}"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85549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2653A-61EC-1047-BC53-11C6DB644DFB}"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89781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2653A-61EC-1047-BC53-11C6DB644DFB}"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40740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2653A-61EC-1047-BC53-11C6DB644DFB}"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D5FDE-BCA5-6D45-B2C1-46B9556A7E36}" type="slidenum">
              <a:rPr lang="en-US" smtClean="0"/>
              <a:t>‹#›</a:t>
            </a:fld>
            <a:endParaRPr lang="en-US"/>
          </a:p>
        </p:txBody>
      </p:sp>
    </p:spTree>
    <p:extLst>
      <p:ext uri="{BB962C8B-B14F-4D97-AF65-F5344CB8AC3E}">
        <p14:creationId xmlns:p14="http://schemas.microsoft.com/office/powerpoint/2010/main" val="1933788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2653A-61EC-1047-BC53-11C6DB644DFB}"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D5FDE-BCA5-6D45-B2C1-46B9556A7E36}" type="slidenum">
              <a:rPr lang="en-US" smtClean="0"/>
              <a:t>‹#›</a:t>
            </a:fld>
            <a:endParaRPr lang="en-US"/>
          </a:p>
        </p:txBody>
      </p:sp>
    </p:spTree>
    <p:extLst>
      <p:ext uri="{BB962C8B-B14F-4D97-AF65-F5344CB8AC3E}">
        <p14:creationId xmlns:p14="http://schemas.microsoft.com/office/powerpoint/2010/main" val="1281286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jpeg"/><Relationship Id="rId2" Type="http://schemas.openxmlformats.org/officeDocument/2006/relationships/notesSlide" Target="../notesSlides/notesSlide21.xml"/><Relationship Id="rId16"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ridge over water with trees and plants&#10;&#10;AI-generated content may be incorrect.">
            <a:extLst>
              <a:ext uri="{FF2B5EF4-FFF2-40B4-BE49-F238E27FC236}">
                <a16:creationId xmlns:a16="http://schemas.microsoft.com/office/drawing/2014/main" id="{4B30F29B-2DD0-8102-F711-BDE0131980D9}"/>
              </a:ext>
            </a:extLst>
          </p:cNvPr>
          <p:cNvPicPr>
            <a:picLocks noChangeAspect="1"/>
          </p:cNvPicPr>
          <p:nvPr/>
        </p:nvPicPr>
        <p:blipFill>
          <a:blip r:embed="rId3">
            <a:alphaModFix amt="16000"/>
            <a:extLst>
              <a:ext uri="{BEBA8EAE-BF5A-486C-A8C5-ECC9F3942E4B}">
                <a14:imgProps xmlns:a14="http://schemas.microsoft.com/office/drawing/2010/main">
                  <a14:imgLayer r:embed="rId4">
                    <a14:imgEffect>
                      <a14:saturation sat="108000"/>
                    </a14:imgEffect>
                  </a14:imgLayer>
                </a14:imgProps>
              </a:ext>
            </a:extLst>
          </a:blip>
          <a:srcRect t="5767" b="9979"/>
          <a:stretch/>
        </p:blipFill>
        <p:spPr>
          <a:xfrm>
            <a:off x="20" y="1282"/>
            <a:ext cx="12191980" cy="6856718"/>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CC9FC4C5-C93A-8B66-57E8-D74E535C0012}"/>
              </a:ext>
            </a:extLst>
          </p:cNvPr>
          <p:cNvPicPr>
            <a:picLocks noChangeAspect="1"/>
          </p:cNvPicPr>
          <p:nvPr/>
        </p:nvPicPr>
        <p:blipFill rotWithShape="1">
          <a:blip r:embed="rId5">
            <a:extLst>
              <a:ext uri="{28A0092B-C50C-407E-A947-70E740481C1C}">
                <a14:useLocalDpi xmlns:a14="http://schemas.microsoft.com/office/drawing/2010/main" val="0"/>
              </a:ext>
            </a:extLst>
          </a:blip>
          <a:srcRect l="68451" t="74439" r="5047" b="10173"/>
          <a:stretch/>
        </p:blipFill>
        <p:spPr>
          <a:xfrm>
            <a:off x="9171053" y="5329491"/>
            <a:ext cx="2894699" cy="1260681"/>
          </a:xfrm>
          <a:prstGeom prst="rect">
            <a:avLst/>
          </a:prstGeom>
        </p:spPr>
      </p:pic>
      <p:sp>
        <p:nvSpPr>
          <p:cNvPr id="4" name="Rectangle 3">
            <a:extLst>
              <a:ext uri="{FF2B5EF4-FFF2-40B4-BE49-F238E27FC236}">
                <a16:creationId xmlns:a16="http://schemas.microsoft.com/office/drawing/2014/main" id="{CBECBBD3-341C-9D88-1D6D-7CF5B180241B}"/>
              </a:ext>
            </a:extLst>
          </p:cNvPr>
          <p:cNvSpPr/>
          <p:nvPr/>
        </p:nvSpPr>
        <p:spPr>
          <a:xfrm>
            <a:off x="382629" y="1430441"/>
            <a:ext cx="8447554" cy="2800767"/>
          </a:xfrm>
          <a:prstGeom prst="rect">
            <a:avLst/>
          </a:prstGeom>
        </p:spPr>
        <p:txBody>
          <a:bodyPr wrap="square">
            <a:spAutoFit/>
          </a:bodyPr>
          <a:lstStyle/>
          <a:p>
            <a:r>
              <a:rPr lang="en-US" sz="8800">
                <a:solidFill>
                  <a:srgbClr val="00146F"/>
                </a:solidFill>
                <a:latin typeface="Bebas Neue Regular" panose="00000500000000000000" pitchFamily="2" charset="0"/>
                <a:ea typeface="Calibri" charset="0"/>
                <a:cs typeface="Futura Medium" charset="0"/>
              </a:rPr>
              <a:t>FERs, BERS, and interim Reports</a:t>
            </a:r>
            <a:endParaRPr lang="en-US" sz="8800">
              <a:solidFill>
                <a:srgbClr val="00146F"/>
              </a:solidFill>
              <a:effectLst/>
              <a:latin typeface="Bebas Neue Regular" panose="00000500000000000000" pitchFamily="2" charset="0"/>
              <a:ea typeface="Calibri" charset="0"/>
              <a:cs typeface="Futura Medium" charset="0"/>
            </a:endParaRPr>
          </a:p>
        </p:txBody>
      </p:sp>
      <p:sp>
        <p:nvSpPr>
          <p:cNvPr id="5" name="Rectangle 4">
            <a:extLst>
              <a:ext uri="{FF2B5EF4-FFF2-40B4-BE49-F238E27FC236}">
                <a16:creationId xmlns:a16="http://schemas.microsoft.com/office/drawing/2014/main" id="{85C004E2-080C-4357-3514-046C089E8C5F}"/>
              </a:ext>
            </a:extLst>
          </p:cNvPr>
          <p:cNvSpPr/>
          <p:nvPr/>
        </p:nvSpPr>
        <p:spPr>
          <a:xfrm>
            <a:off x="4716560" y="3769543"/>
            <a:ext cx="1960183" cy="923330"/>
          </a:xfrm>
          <a:prstGeom prst="rect">
            <a:avLst/>
          </a:prstGeom>
        </p:spPr>
        <p:txBody>
          <a:bodyPr wrap="square">
            <a:spAutoFit/>
          </a:bodyPr>
          <a:lstStyle/>
          <a:p>
            <a:r>
              <a:rPr lang="en-US" sz="5400" b="1">
                <a:solidFill>
                  <a:srgbClr val="BB275F"/>
                </a:solidFill>
                <a:effectLst/>
                <a:latin typeface="Freestyle Script" charset="0"/>
                <a:ea typeface="Freestyle Script" charset="0"/>
                <a:cs typeface="Freestyle Script" charset="0"/>
              </a:rPr>
              <a:t>Oh my!</a:t>
            </a:r>
          </a:p>
        </p:txBody>
      </p:sp>
      <p:sp>
        <p:nvSpPr>
          <p:cNvPr id="6" name="Rectangle 5">
            <a:extLst>
              <a:ext uri="{FF2B5EF4-FFF2-40B4-BE49-F238E27FC236}">
                <a16:creationId xmlns:a16="http://schemas.microsoft.com/office/drawing/2014/main" id="{F6A9D683-CAB0-DDFB-5E9E-C73231170901}"/>
              </a:ext>
            </a:extLst>
          </p:cNvPr>
          <p:cNvSpPr/>
          <p:nvPr/>
        </p:nvSpPr>
        <p:spPr>
          <a:xfrm>
            <a:off x="296058" y="5918976"/>
            <a:ext cx="3172663" cy="584775"/>
          </a:xfrm>
          <a:prstGeom prst="rect">
            <a:avLst/>
          </a:prstGeom>
        </p:spPr>
        <p:txBody>
          <a:bodyPr wrap="none">
            <a:spAutoFit/>
          </a:bodyPr>
          <a:lstStyle/>
          <a:p>
            <a:r>
              <a:rPr lang="en-US" sz="3200" b="1">
                <a:solidFill>
                  <a:srgbClr val="00146F"/>
                </a:solidFill>
                <a:latin typeface="Roboto Condensed" panose="02000000000000000000" pitchFamily="2" charset="0"/>
                <a:ea typeface="Roboto Condensed" panose="02000000000000000000" pitchFamily="2" charset="0"/>
                <a:cs typeface="Corbel" charset="0"/>
              </a:rPr>
              <a:t>February 27, 2025</a:t>
            </a:r>
            <a:endParaRPr lang="en-US" sz="3200" b="1">
              <a:solidFill>
                <a:srgbClr val="00146F"/>
              </a:solidFill>
              <a:effectLst/>
              <a:latin typeface="Roboto Condensed" panose="02000000000000000000" pitchFamily="2" charset="0"/>
              <a:ea typeface="Roboto Condensed" panose="02000000000000000000" pitchFamily="2" charset="0"/>
              <a:cs typeface="Corbel" charset="0"/>
            </a:endParaRPr>
          </a:p>
        </p:txBody>
      </p:sp>
    </p:spTree>
    <p:extLst>
      <p:ext uri="{BB962C8B-B14F-4D97-AF65-F5344CB8AC3E}">
        <p14:creationId xmlns:p14="http://schemas.microsoft.com/office/powerpoint/2010/main" val="342009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264A2-10EC-CB9F-8A8D-ED72C101F3D0}"/>
            </a:ext>
          </a:extLst>
        </p:cNvPr>
        <p:cNvGrpSpPr/>
        <p:nvPr/>
      </p:nvGrpSpPr>
      <p:grpSpPr>
        <a:xfrm>
          <a:off x="0" y="0"/>
          <a:ext cx="0" cy="0"/>
          <a:chOff x="0" y="0"/>
          <a:chExt cx="0" cy="0"/>
        </a:xfrm>
      </p:grpSpPr>
      <p:pic>
        <p:nvPicPr>
          <p:cNvPr id="3074" name="Picture 2" descr="brown egg on brown nest">
            <a:extLst>
              <a:ext uri="{FF2B5EF4-FFF2-40B4-BE49-F238E27FC236}">
                <a16:creationId xmlns:a16="http://schemas.microsoft.com/office/drawing/2014/main" id="{31FCEBAB-7424-0825-B9C1-1F4EFDA04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 t="10696" r="-13" b="50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13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645AB7-A047-E1A0-CBDE-0A38CCB01329}"/>
              </a:ext>
            </a:extLst>
          </p:cNvPr>
          <p:cNvPicPr>
            <a:picLocks noChangeAspect="1"/>
          </p:cNvPicPr>
          <p:nvPr/>
        </p:nvPicPr>
        <p:blipFill>
          <a:blip r:embed="rId3"/>
          <a:srcRect l="24197" t="17460" r="44911" b="9841"/>
          <a:stretch/>
        </p:blipFill>
        <p:spPr>
          <a:xfrm>
            <a:off x="2838203" y="0"/>
            <a:ext cx="5192487" cy="6873292"/>
          </a:xfrm>
          <a:prstGeom prst="rect">
            <a:avLst/>
          </a:prstGeom>
        </p:spPr>
      </p:pic>
    </p:spTree>
    <p:extLst>
      <p:ext uri="{BB962C8B-B14F-4D97-AF65-F5344CB8AC3E}">
        <p14:creationId xmlns:p14="http://schemas.microsoft.com/office/powerpoint/2010/main" val="1591999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479135"/>
            <a:ext cx="12674060" cy="3553992"/>
            <a:chOff x="0" y="1479135"/>
            <a:chExt cx="12674060" cy="3553992"/>
          </a:xfrm>
        </p:grpSpPr>
        <p:pic>
          <p:nvPicPr>
            <p:cNvPr id="2" name="Picture 1"/>
            <p:cNvPicPr>
              <a:picLocks noChangeAspect="1"/>
            </p:cNvPicPr>
            <p:nvPr/>
          </p:nvPicPr>
          <p:blipFill rotWithShape="1">
            <a:blip r:embed="rId3">
              <a:duotone>
                <a:prstClr val="black"/>
                <a:srgbClr val="00146F">
                  <a:tint val="45000"/>
                  <a:satMod val="400000"/>
                </a:srgbClr>
              </a:duotone>
              <a:extLst>
                <a:ext uri="{28A0092B-C50C-407E-A947-70E740481C1C}">
                  <a14:useLocalDpi xmlns:a14="http://schemas.microsoft.com/office/drawing/2010/main" val="0"/>
                </a:ext>
              </a:extLst>
            </a:blip>
            <a:srcRect l="-107" t="25523" r="72785" b="18476"/>
            <a:stretch/>
          </p:blipFill>
          <p:spPr>
            <a:xfrm>
              <a:off x="0" y="1644468"/>
              <a:ext cx="2939143" cy="338865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574" r="41177" b="49524"/>
            <a:stretch/>
          </p:blipFill>
          <p:spPr>
            <a:xfrm>
              <a:off x="2933243" y="1609357"/>
              <a:ext cx="3434265" cy="3333627"/>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786" t="49143" r="25428"/>
            <a:stretch/>
          </p:blipFill>
          <p:spPr>
            <a:xfrm>
              <a:off x="5146767" y="1779684"/>
              <a:ext cx="4349928" cy="320837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3964" b="46476"/>
            <a:stretch/>
          </p:blipFill>
          <p:spPr>
            <a:xfrm>
              <a:off x="8672472" y="1479135"/>
              <a:ext cx="4001588" cy="3343250"/>
            </a:xfrm>
            <a:prstGeom prst="rect">
              <a:avLst/>
            </a:prstGeom>
          </p:spPr>
        </p:pic>
      </p:grpSp>
      <p:grpSp>
        <p:nvGrpSpPr>
          <p:cNvPr id="6" name="Group 5"/>
          <p:cNvGrpSpPr/>
          <p:nvPr/>
        </p:nvGrpSpPr>
        <p:grpSpPr>
          <a:xfrm>
            <a:off x="0" y="406894"/>
            <a:ext cx="10659292" cy="1202463"/>
            <a:chOff x="20" y="5487357"/>
            <a:chExt cx="12191980" cy="1171299"/>
          </a:xfrm>
        </p:grpSpPr>
        <p:sp>
          <p:nvSpPr>
            <p:cNvPr id="7" name="Rounded Rectangle 6">
              <a:extLst>
                <a:ext uri="{FF2B5EF4-FFF2-40B4-BE49-F238E27FC236}">
                  <a16:creationId xmlns:a16="http://schemas.microsoft.com/office/drawing/2014/main" id="{B1A9A901-58B5-4F85-81E1-F77765EEA2CF}"/>
                </a:ext>
              </a:extLst>
            </p:cNvPr>
            <p:cNvSpPr/>
            <p:nvPr/>
          </p:nvSpPr>
          <p:spPr>
            <a:xfrm>
              <a:off x="20" y="5487357"/>
              <a:ext cx="12191980" cy="1171299"/>
            </a:xfrm>
            <a:prstGeom prst="roundRect">
              <a:avLst/>
            </a:prstGeom>
            <a:solidFill>
              <a:srgbClr val="00146F">
                <a:alpha val="89020"/>
              </a:srgbClr>
            </a:solidFill>
            <a:ln>
              <a:solidFill>
                <a:srgbClr val="001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A62B2CF-4B24-4EE7-81A9-4776B61CE17D}"/>
                </a:ext>
              </a:extLst>
            </p:cNvPr>
            <p:cNvSpPr txBox="1"/>
            <p:nvPr/>
          </p:nvSpPr>
          <p:spPr>
            <a:xfrm>
              <a:off x="191402" y="5611341"/>
              <a:ext cx="11825237" cy="1021556"/>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mn-cs"/>
                </a:rPr>
                <a:t>Writing FERs makes me feel…</a:t>
              </a:r>
            </a:p>
          </p:txBody>
        </p:sp>
      </p:grpSp>
      <p:grpSp>
        <p:nvGrpSpPr>
          <p:cNvPr id="9" name="Group 8"/>
          <p:cNvGrpSpPr/>
          <p:nvPr/>
        </p:nvGrpSpPr>
        <p:grpSpPr>
          <a:xfrm>
            <a:off x="481148" y="5203454"/>
            <a:ext cx="11710852" cy="1202463"/>
            <a:chOff x="20" y="5487357"/>
            <a:chExt cx="12191980" cy="1171299"/>
          </a:xfrm>
        </p:grpSpPr>
        <p:sp>
          <p:nvSpPr>
            <p:cNvPr id="10" name="Rounded Rectangle 9">
              <a:extLst>
                <a:ext uri="{FF2B5EF4-FFF2-40B4-BE49-F238E27FC236}">
                  <a16:creationId xmlns:a16="http://schemas.microsoft.com/office/drawing/2014/main" id="{B1A9A901-58B5-4F85-81E1-F77765EEA2CF}"/>
                </a:ext>
              </a:extLst>
            </p:cNvPr>
            <p:cNvSpPr/>
            <p:nvPr/>
          </p:nvSpPr>
          <p:spPr>
            <a:xfrm>
              <a:off x="20" y="5487357"/>
              <a:ext cx="12191980" cy="1171299"/>
            </a:xfrm>
            <a:prstGeom prst="roundRect">
              <a:avLst/>
            </a:prstGeom>
            <a:solidFill>
              <a:srgbClr val="00146F">
                <a:alpha val="89020"/>
              </a:srgbClr>
            </a:solidFill>
            <a:ln>
              <a:solidFill>
                <a:srgbClr val="0014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A62B2CF-4B24-4EE7-81A9-4776B61CE17D}"/>
                </a:ext>
              </a:extLst>
            </p:cNvPr>
            <p:cNvSpPr txBox="1"/>
            <p:nvPr/>
          </p:nvSpPr>
          <p:spPr>
            <a:xfrm>
              <a:off x="191402" y="5611341"/>
              <a:ext cx="11825237" cy="829234"/>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mn-cs"/>
                </a:rPr>
                <a:t>Annotate – Select Stamp - Stamp</a:t>
              </a:r>
            </a:p>
          </p:txBody>
        </p:sp>
      </p:grpSp>
    </p:spTree>
    <p:extLst>
      <p:ext uri="{BB962C8B-B14F-4D97-AF65-F5344CB8AC3E}">
        <p14:creationId xmlns:p14="http://schemas.microsoft.com/office/powerpoint/2010/main" val="22035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8AEEB-388F-BAC9-652A-E2A5EFE032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D4DC16-BAA6-0572-7B62-4F881CFC5F5C}"/>
              </a:ext>
            </a:extLst>
          </p:cNvPr>
          <p:cNvPicPr>
            <a:picLocks noChangeAspect="1"/>
          </p:cNvPicPr>
          <p:nvPr/>
        </p:nvPicPr>
        <p:blipFill>
          <a:blip r:embed="rId3"/>
          <a:srcRect t="7820" b="7820"/>
          <a:stretch/>
        </p:blipFill>
        <p:spPr>
          <a:xfrm>
            <a:off x="20" y="1282"/>
            <a:ext cx="12191980" cy="6856718"/>
          </a:xfrm>
          <a:prstGeom prst="rect">
            <a:avLst/>
          </a:prstGeom>
        </p:spPr>
      </p:pic>
      <p:sp>
        <p:nvSpPr>
          <p:cNvPr id="4" name="TextBox 1">
            <a:extLst>
              <a:ext uri="{FF2B5EF4-FFF2-40B4-BE49-F238E27FC236}">
                <a16:creationId xmlns:a16="http://schemas.microsoft.com/office/drawing/2014/main" id="{7C89C117-3FCA-3320-AB32-5E9EF82B430A}"/>
              </a:ext>
            </a:extLst>
          </p:cNvPr>
          <p:cNvSpPr txBox="1"/>
          <p:nvPr/>
        </p:nvSpPr>
        <p:spPr>
          <a:xfrm>
            <a:off x="-16239" y="4919451"/>
            <a:ext cx="12224478"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Roboto Condensed" panose="02000000000000000000" pitchFamily="2" charset="0"/>
                <a:ea typeface="Roboto Condensed" panose="02000000000000000000" pitchFamily="2" charset="0"/>
              </a:rPr>
              <a:t>Organizing the Report</a:t>
            </a:r>
            <a:endParaRPr kumimoji="0" lang="en-US" sz="66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3008605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rson holding white and blue plastic blocks">
            <a:extLst>
              <a:ext uri="{FF2B5EF4-FFF2-40B4-BE49-F238E27FC236}">
                <a16:creationId xmlns:a16="http://schemas.microsoft.com/office/drawing/2014/main" id="{474BD9CB-3C36-FBE1-3E2E-3DD0821BD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54"/>
          <a:stretch/>
        </p:blipFill>
        <p:spPr bwMode="auto">
          <a:xfrm flipH="1">
            <a:off x="4617130" y="0"/>
            <a:ext cx="75748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193D03E-C558-DBC7-B264-D9E1CC58B33D}"/>
              </a:ext>
            </a:extLst>
          </p:cNvPr>
          <p:cNvSpPr/>
          <p:nvPr/>
        </p:nvSpPr>
        <p:spPr>
          <a:xfrm>
            <a:off x="0" y="1867034"/>
            <a:ext cx="4937185" cy="15696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Write activities chronologically</a:t>
            </a:r>
            <a:endParaRPr kumimoji="0" lang="en-US" sz="4800" b="1" i="0" u="none" strike="noStrike" kern="1200" cap="none" spc="0" normalizeH="0" baseline="0" noProof="0">
              <a:ln>
                <a:noFill/>
              </a:ln>
              <a:solidFill>
                <a:srgbClr val="00146F"/>
              </a:solidFill>
              <a:effectLst/>
              <a:uLnTx/>
              <a:uFillTx/>
              <a:latin typeface="Calibri" panose="020F0502020204030204"/>
              <a:ea typeface="Roboto Condensed"/>
              <a:cs typeface="Calibri"/>
            </a:endParaRPr>
          </a:p>
        </p:txBody>
      </p:sp>
    </p:spTree>
    <p:extLst>
      <p:ext uri="{BB962C8B-B14F-4D97-AF65-F5344CB8AC3E}">
        <p14:creationId xmlns:p14="http://schemas.microsoft.com/office/powerpoint/2010/main" val="2087783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o roads between trees">
            <a:extLst>
              <a:ext uri="{FF2B5EF4-FFF2-40B4-BE49-F238E27FC236}">
                <a16:creationId xmlns:a16="http://schemas.microsoft.com/office/drawing/2014/main" id="{8BFFB6FA-C178-637E-5CFF-DF6B433BE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85" r="7931" b="-1872"/>
          <a:stretch/>
        </p:blipFill>
        <p:spPr bwMode="auto">
          <a:xfrm>
            <a:off x="0" y="0"/>
            <a:ext cx="7190913" cy="6986420"/>
          </a:xfrm>
          <a:prstGeom prst="rect">
            <a:avLst/>
          </a:prstGeom>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3BBABD-C372-8DEE-2AE8-81B06810EB27}"/>
              </a:ext>
            </a:extLst>
          </p:cNvPr>
          <p:cNvSpPr/>
          <p:nvPr/>
        </p:nvSpPr>
        <p:spPr>
          <a:xfrm>
            <a:off x="7254815" y="1995454"/>
            <a:ext cx="4937185" cy="312393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Write separate reports</a:t>
            </a:r>
          </a:p>
          <a:p>
            <a:pPr marL="0" marR="0" lvl="0" indent="0" algn="l" defTabSz="914400" rtl="0" eaLnBrk="1" fontAlgn="auto" latinLnBrk="0" hangingPunct="1">
              <a:lnSpc>
                <a:spcPct val="100000"/>
              </a:lnSpc>
              <a:spcBef>
                <a:spcPts val="100"/>
              </a:spcBef>
              <a:spcAft>
                <a:spcPts val="100"/>
              </a:spcAft>
              <a:buClrTx/>
              <a:buSzTx/>
              <a:buFontTx/>
              <a:buNone/>
              <a:tabLst/>
              <a:defRPr/>
            </a:pPr>
            <a:endParaRPr lang="en-US" sz="4800" b="1">
              <a:solidFill>
                <a:srgbClr val="00146F"/>
              </a:solidFill>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(still submit 1 file)</a:t>
            </a:r>
            <a:endParaRPr kumimoji="0" lang="en-US" sz="4800" b="1" i="0" u="none" strike="noStrike" kern="1200" cap="none" spc="0" normalizeH="0" baseline="0" noProof="0">
              <a:ln>
                <a:noFill/>
              </a:ln>
              <a:solidFill>
                <a:srgbClr val="00146F"/>
              </a:solidFill>
              <a:effectLst/>
              <a:uLnTx/>
              <a:uFillTx/>
              <a:latin typeface="Calibri" panose="020F0502020204030204"/>
              <a:ea typeface="Roboto Condensed"/>
              <a:cs typeface="Calibri"/>
            </a:endParaRPr>
          </a:p>
        </p:txBody>
      </p:sp>
    </p:spTree>
    <p:extLst>
      <p:ext uri="{BB962C8B-B14F-4D97-AF65-F5344CB8AC3E}">
        <p14:creationId xmlns:p14="http://schemas.microsoft.com/office/powerpoint/2010/main" val="324242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A0474-351C-AF3C-B1BA-349C9F0A35B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574024D-5D68-F2B0-CDD5-2A3658C6F53E}"/>
              </a:ext>
            </a:extLst>
          </p:cNvPr>
          <p:cNvSpPr/>
          <p:nvPr/>
        </p:nvSpPr>
        <p:spPr>
          <a:xfrm>
            <a:off x="1111069" y="1369647"/>
            <a:ext cx="4173583" cy="396518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100"/>
              </a:spcBef>
              <a:spcAft>
                <a:spcPts val="6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Combine what’s in common</a:t>
            </a:r>
          </a:p>
          <a:p>
            <a:pPr marL="0" marR="0" lvl="0" indent="0" algn="l" defTabSz="914400" rtl="0" eaLnBrk="1" fontAlgn="auto" latinLnBrk="0" hangingPunct="1">
              <a:spcBef>
                <a:spcPts val="100"/>
              </a:spcBef>
              <a:spcAft>
                <a:spcPts val="600"/>
              </a:spcAft>
              <a:buClrTx/>
              <a:buSzTx/>
              <a:buFontTx/>
              <a:buNone/>
              <a:tabLst/>
              <a:defRPr/>
            </a:pPr>
            <a:endParaRPr lang="en-US" sz="4800" b="1">
              <a:solidFill>
                <a:srgbClr val="00146F"/>
              </a:solidFill>
              <a:latin typeface="Roboto Condensed"/>
              <a:ea typeface="Roboto Condensed"/>
              <a:cs typeface="Roboto Condensed"/>
            </a:endParaRPr>
          </a:p>
          <a:p>
            <a:pPr marL="0" marR="0" lvl="0" indent="0" algn="l" defTabSz="914400" rtl="0" eaLnBrk="1" fontAlgn="auto" latinLnBrk="0" hangingPunct="1">
              <a:spcBef>
                <a:spcPts val="100"/>
              </a:spcBef>
              <a:spcAft>
                <a:spcPts val="600"/>
              </a:spcAft>
              <a:buClrTx/>
              <a:buSzTx/>
              <a:buFontTx/>
              <a:buNone/>
              <a:tabLst/>
              <a:defRPr/>
            </a:pPr>
            <a:r>
              <a:rPr lang="en-US" sz="4800" b="1">
                <a:solidFill>
                  <a:schemeClr val="tx1">
                    <a:lumMod val="50000"/>
                    <a:lumOff val="50000"/>
                  </a:schemeClr>
                </a:solidFill>
                <a:latin typeface="Roboto Condensed"/>
                <a:ea typeface="Roboto Condensed"/>
                <a:cs typeface="Roboto Condensed"/>
              </a:rPr>
              <a:t>Separate</a:t>
            </a:r>
            <a:r>
              <a:rPr lang="en-US" sz="4800" b="1">
                <a:solidFill>
                  <a:srgbClr val="00146F"/>
                </a:solidFill>
                <a:latin typeface="Roboto Condensed"/>
                <a:ea typeface="Roboto Condensed"/>
                <a:cs typeface="Roboto Condensed"/>
              </a:rPr>
              <a:t> </a:t>
            </a:r>
            <a:r>
              <a:rPr lang="en-US" sz="4800" b="1">
                <a:solidFill>
                  <a:srgbClr val="AA2159"/>
                </a:solidFill>
                <a:latin typeface="Roboto Condensed"/>
                <a:ea typeface="Roboto Condensed"/>
                <a:cs typeface="Roboto Condensed"/>
              </a:rPr>
              <a:t>what’s</a:t>
            </a:r>
            <a:r>
              <a:rPr lang="en-US" sz="4800" b="1">
                <a:solidFill>
                  <a:srgbClr val="00146F"/>
                </a:solidFill>
                <a:latin typeface="Roboto Condensed"/>
                <a:ea typeface="Roboto Condensed"/>
                <a:cs typeface="Roboto Condensed"/>
              </a:rPr>
              <a:t> </a:t>
            </a:r>
            <a:r>
              <a:rPr lang="en-US" sz="4800" b="1">
                <a:solidFill>
                  <a:srgbClr val="FF7600"/>
                </a:solidFill>
                <a:latin typeface="Roboto Condensed"/>
                <a:ea typeface="Roboto Condensed"/>
                <a:cs typeface="Roboto Condensed"/>
              </a:rPr>
              <a:t>different</a:t>
            </a:r>
          </a:p>
        </p:txBody>
      </p:sp>
      <p:pic>
        <p:nvPicPr>
          <p:cNvPr id="2" name="Picture 2" descr="Free Hands cracking eggs into a bowl amidst flour and sugar on a wooden table. Stock Photo">
            <a:extLst>
              <a:ext uri="{FF2B5EF4-FFF2-40B4-BE49-F238E27FC236}">
                <a16:creationId xmlns:a16="http://schemas.microsoft.com/office/drawing/2014/main" id="{0C4B2174-6A4E-5E7E-135E-E6AF8BACEB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41" b="28559"/>
          <a:stretch/>
        </p:blipFill>
        <p:spPr bwMode="auto">
          <a:xfrm>
            <a:off x="6907349"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erson holding sliced lemon fruit">
            <a:extLst>
              <a:ext uri="{FF2B5EF4-FFF2-40B4-BE49-F238E27FC236}">
                <a16:creationId xmlns:a16="http://schemas.microsoft.com/office/drawing/2014/main" id="{D5065736-3929-C230-D3C7-4DDF5D1DA3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817" b="25564"/>
          <a:stretch/>
        </p:blipFill>
        <p:spPr bwMode="auto">
          <a:xfrm>
            <a:off x="6907349" y="1"/>
            <a:ext cx="4572000" cy="32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23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AE1B4-09C8-FE66-D0E8-5707CED449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18911E2-A0E8-6278-8B02-FFF32F16AAA5}"/>
              </a:ext>
            </a:extLst>
          </p:cNvPr>
          <p:cNvSpPr/>
          <p:nvPr/>
        </p:nvSpPr>
        <p:spPr>
          <a:xfrm>
            <a:off x="5072743" y="1097506"/>
            <a:ext cx="7043057" cy="211852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100"/>
              </a:spcBef>
              <a:spcAft>
                <a:spcPts val="600"/>
              </a:spcAft>
              <a:buClrTx/>
              <a:buSzTx/>
              <a:buFontTx/>
              <a:buNone/>
              <a:tabLst/>
              <a:defRPr/>
            </a:pPr>
            <a:r>
              <a:rPr kumimoji="0" lang="en-US" sz="4000" i="0" u="none" strike="noStrike" kern="1200" cap="none" spc="0" normalizeH="0" baseline="0" noProof="0">
                <a:ln>
                  <a:noFill/>
                </a:ln>
                <a:solidFill>
                  <a:srgbClr val="00146F"/>
                </a:solidFill>
                <a:effectLst/>
                <a:uLnTx/>
                <a:uFillTx/>
                <a:latin typeface="Roboto Condensed"/>
                <a:ea typeface="Roboto Condensed"/>
                <a:cs typeface="Roboto Condensed"/>
              </a:rPr>
              <a:t>Aim &amp; Outcome</a:t>
            </a:r>
          </a:p>
          <a:p>
            <a:pPr marL="0" marR="0" lvl="0" indent="0" algn="l" defTabSz="914400" rtl="0" eaLnBrk="1" fontAlgn="auto" latinLnBrk="0" hangingPunct="1">
              <a:spcBef>
                <a:spcPts val="100"/>
              </a:spcBef>
              <a:spcAft>
                <a:spcPts val="600"/>
              </a:spcAft>
              <a:buClrTx/>
              <a:buSzTx/>
              <a:buFontTx/>
              <a:buNone/>
              <a:tabLst/>
              <a:defRPr/>
            </a:pPr>
            <a:r>
              <a:rPr lang="en-US" sz="4000">
                <a:solidFill>
                  <a:srgbClr val="00146F"/>
                </a:solidFill>
                <a:latin typeface="Roboto Condensed"/>
                <a:ea typeface="Roboto Condensed"/>
                <a:cs typeface="Roboto Condensed"/>
              </a:rPr>
              <a:t>Evaluation Methods &amp; Design</a:t>
            </a:r>
          </a:p>
          <a:p>
            <a:pPr marL="0" marR="0" lvl="0" indent="0" algn="l" defTabSz="914400" rtl="0" eaLnBrk="1" fontAlgn="auto" latinLnBrk="0" hangingPunct="1">
              <a:spcBef>
                <a:spcPts val="100"/>
              </a:spcBef>
              <a:spcAft>
                <a:spcPts val="600"/>
              </a:spcAft>
              <a:buClrTx/>
              <a:buSzTx/>
              <a:buFontTx/>
              <a:buNone/>
              <a:tabLst/>
              <a:defRPr/>
            </a:pPr>
            <a:r>
              <a:rPr lang="en-US" sz="4000">
                <a:solidFill>
                  <a:srgbClr val="00146F"/>
                </a:solidFill>
                <a:latin typeface="Roboto Condensed"/>
                <a:ea typeface="Roboto Condensed"/>
                <a:cs typeface="Roboto Condensed"/>
              </a:rPr>
              <a:t>Conclusions &amp; Recommendations </a:t>
            </a:r>
          </a:p>
        </p:txBody>
      </p:sp>
      <p:sp>
        <p:nvSpPr>
          <p:cNvPr id="4" name="Rectangle 3">
            <a:extLst>
              <a:ext uri="{FF2B5EF4-FFF2-40B4-BE49-F238E27FC236}">
                <a16:creationId xmlns:a16="http://schemas.microsoft.com/office/drawing/2014/main" id="{0AAE8473-19B0-D4E1-97FE-96F02B305737}"/>
              </a:ext>
            </a:extLst>
          </p:cNvPr>
          <p:cNvSpPr/>
          <p:nvPr/>
        </p:nvSpPr>
        <p:spPr>
          <a:xfrm>
            <a:off x="300447" y="1097506"/>
            <a:ext cx="4173583" cy="239809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100"/>
              </a:spcBef>
              <a:spcAft>
                <a:spcPts val="6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Combine what’s in common:</a:t>
            </a:r>
          </a:p>
          <a:p>
            <a:pPr marL="0" marR="0" lvl="0" indent="0" algn="l" defTabSz="914400" rtl="0" eaLnBrk="1" fontAlgn="auto" latinLnBrk="0" hangingPunct="1">
              <a:spcBef>
                <a:spcPts val="100"/>
              </a:spcBef>
              <a:spcAft>
                <a:spcPts val="600"/>
              </a:spcAft>
              <a:buClrTx/>
              <a:buSzTx/>
              <a:buFontTx/>
              <a:buNone/>
              <a:tabLst/>
              <a:defRPr/>
            </a:pPr>
            <a:endParaRPr lang="en-US" sz="4800" b="1">
              <a:solidFill>
                <a:srgbClr val="00146F"/>
              </a:solidFill>
              <a:latin typeface="Roboto Condensed"/>
              <a:ea typeface="Roboto Condensed"/>
              <a:cs typeface="Roboto Condensed"/>
            </a:endParaRPr>
          </a:p>
        </p:txBody>
      </p:sp>
      <p:pic>
        <p:nvPicPr>
          <p:cNvPr id="3" name="Picture 2" descr="person holding sliced lemon fruit">
            <a:extLst>
              <a:ext uri="{FF2B5EF4-FFF2-40B4-BE49-F238E27FC236}">
                <a16:creationId xmlns:a16="http://schemas.microsoft.com/office/drawing/2014/main" id="{E3F5DECE-CDB7-19FC-CECB-37F0102AB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17" b="25564"/>
          <a:stretch/>
        </p:blipFill>
        <p:spPr bwMode="auto">
          <a:xfrm>
            <a:off x="0" y="3592286"/>
            <a:ext cx="4572000" cy="32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632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AB57-F933-D544-2A91-18C31A61D1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38DB570-ADC4-F7C7-F454-49ABFD626E4A}"/>
              </a:ext>
            </a:extLst>
          </p:cNvPr>
          <p:cNvSpPr/>
          <p:nvPr/>
        </p:nvSpPr>
        <p:spPr>
          <a:xfrm>
            <a:off x="4223657" y="247360"/>
            <a:ext cx="7968343" cy="636328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100"/>
              </a:spcBef>
              <a:buClrTx/>
              <a:buSzTx/>
              <a:buFontTx/>
              <a:buNone/>
              <a:tabLst/>
              <a:defRPr/>
            </a:pPr>
            <a:r>
              <a:rPr lang="en-US" sz="4000" b="1" dirty="0">
                <a:solidFill>
                  <a:srgbClr val="00146F"/>
                </a:solidFill>
                <a:latin typeface="Roboto Condensed"/>
                <a:ea typeface="Roboto Condensed"/>
                <a:cs typeface="Roboto Condensed"/>
              </a:rPr>
              <a:t>Background</a:t>
            </a:r>
          </a:p>
          <a:p>
            <a:pPr lvl="0">
              <a:spcBef>
                <a:spcPts val="100"/>
              </a:spcBef>
              <a:defRPr/>
            </a:pPr>
            <a:r>
              <a:rPr lang="en-US" sz="4000" dirty="0">
                <a:solidFill>
                  <a:srgbClr val="00146F"/>
                </a:solidFill>
                <a:latin typeface="Roboto Condensed"/>
                <a:ea typeface="Roboto Condensed"/>
                <a:cs typeface="Roboto Condensed"/>
              </a:rPr>
              <a:t>   OSHS Policy</a:t>
            </a:r>
          </a:p>
          <a:p>
            <a:pPr lvl="0">
              <a:spcBef>
                <a:spcPts val="100"/>
              </a:spcBef>
              <a:defRPr/>
            </a:pPr>
            <a:r>
              <a:rPr lang="en-US" sz="4000" dirty="0">
                <a:solidFill>
                  <a:srgbClr val="00146F"/>
                </a:solidFill>
                <a:latin typeface="Roboto Condensed"/>
                <a:ea typeface="Roboto Condensed"/>
                <a:cs typeface="Roboto Condensed"/>
              </a:rPr>
              <a:t>	</a:t>
            </a:r>
            <a:r>
              <a:rPr lang="en-US" sz="4000" dirty="0">
                <a:solidFill>
                  <a:schemeClr val="tx1">
                    <a:lumMod val="50000"/>
                    <a:lumOff val="50000"/>
                  </a:schemeClr>
                </a:solidFill>
                <a:latin typeface="Roboto Condensed"/>
                <a:ea typeface="Roboto Condensed"/>
                <a:cs typeface="Roboto Condensed"/>
              </a:rPr>
              <a:t>Apple City, </a:t>
            </a:r>
            <a:r>
              <a:rPr lang="en-US" sz="4000" dirty="0" err="1">
                <a:solidFill>
                  <a:srgbClr val="AA2159"/>
                </a:solidFill>
                <a:latin typeface="Roboto Condensed"/>
                <a:ea typeface="Roboto Condensed"/>
                <a:cs typeface="Roboto Condensed"/>
              </a:rPr>
              <a:t>Cherrytown</a:t>
            </a:r>
            <a:r>
              <a:rPr lang="en-US" sz="4000" dirty="0">
                <a:solidFill>
                  <a:srgbClr val="00146F"/>
                </a:solidFill>
                <a:latin typeface="Roboto Condensed"/>
                <a:ea typeface="Roboto Condensed"/>
                <a:cs typeface="Roboto Condensed"/>
              </a:rPr>
              <a:t>, </a:t>
            </a:r>
            <a:r>
              <a:rPr lang="en-US" sz="4000" dirty="0">
                <a:solidFill>
                  <a:srgbClr val="FF7600"/>
                </a:solidFill>
                <a:latin typeface="Roboto Condensed"/>
                <a:ea typeface="Roboto Condensed"/>
                <a:cs typeface="Roboto Condensed"/>
              </a:rPr>
              <a:t>Grapeland</a:t>
            </a:r>
            <a:r>
              <a:rPr lang="en-US" sz="4000" dirty="0">
                <a:solidFill>
                  <a:srgbClr val="00146F"/>
                </a:solidFill>
                <a:latin typeface="Roboto Condensed"/>
                <a:ea typeface="Roboto Condensed"/>
                <a:cs typeface="Roboto Condensed"/>
              </a:rPr>
              <a:t> </a:t>
            </a:r>
          </a:p>
          <a:p>
            <a:pPr lvl="0">
              <a:spcBef>
                <a:spcPts val="100"/>
              </a:spcBef>
              <a:defRPr/>
            </a:pPr>
            <a:r>
              <a:rPr lang="en-US" sz="4000" dirty="0">
                <a:solidFill>
                  <a:srgbClr val="00146F"/>
                </a:solidFill>
                <a:latin typeface="Roboto Condensed"/>
                <a:ea typeface="Roboto Condensed"/>
                <a:cs typeface="Roboto Condensed"/>
              </a:rPr>
              <a:t>   </a:t>
            </a:r>
            <a:r>
              <a:rPr lang="en-US" sz="4000" dirty="0">
                <a:latin typeface="Roboto Condensed"/>
                <a:ea typeface="Roboto Condensed"/>
                <a:cs typeface="Roboto Condensed"/>
              </a:rPr>
              <a:t>Retail Policy</a:t>
            </a:r>
          </a:p>
          <a:p>
            <a:pPr lvl="0">
              <a:spcBef>
                <a:spcPts val="100"/>
              </a:spcBef>
              <a:defRPr/>
            </a:pPr>
            <a:r>
              <a:rPr lang="en-US" sz="4000" dirty="0">
                <a:solidFill>
                  <a:srgbClr val="00146F"/>
                </a:solidFill>
                <a:latin typeface="Roboto Condensed"/>
                <a:ea typeface="Roboto Condensed"/>
                <a:cs typeface="Roboto Condensed"/>
              </a:rPr>
              <a:t>	</a:t>
            </a:r>
            <a:r>
              <a:rPr lang="en-US" sz="4000" dirty="0">
                <a:solidFill>
                  <a:schemeClr val="tx1">
                    <a:lumMod val="50000"/>
                    <a:lumOff val="50000"/>
                  </a:schemeClr>
                </a:solidFill>
                <a:latin typeface="Roboto Condensed"/>
                <a:ea typeface="Roboto Condensed"/>
                <a:cs typeface="Roboto Condensed"/>
              </a:rPr>
              <a:t>Apple City, </a:t>
            </a:r>
            <a:r>
              <a:rPr lang="en-US" sz="4000" dirty="0" err="1">
                <a:solidFill>
                  <a:srgbClr val="AA2159"/>
                </a:solidFill>
                <a:latin typeface="Roboto Condensed"/>
                <a:ea typeface="Roboto Condensed"/>
                <a:cs typeface="Roboto Condensed"/>
              </a:rPr>
              <a:t>Cherrytown</a:t>
            </a:r>
            <a:r>
              <a:rPr lang="en-US" sz="4000" dirty="0">
                <a:solidFill>
                  <a:srgbClr val="00146F"/>
                </a:solidFill>
                <a:latin typeface="Roboto Condensed"/>
                <a:ea typeface="Roboto Condensed"/>
                <a:cs typeface="Roboto Condensed"/>
              </a:rPr>
              <a:t>, </a:t>
            </a:r>
            <a:r>
              <a:rPr lang="en-US" sz="4000" dirty="0">
                <a:solidFill>
                  <a:srgbClr val="FF7600"/>
                </a:solidFill>
                <a:latin typeface="Roboto Condensed"/>
                <a:ea typeface="Roboto Condensed"/>
                <a:cs typeface="Roboto Condensed"/>
              </a:rPr>
              <a:t>Grapeland</a:t>
            </a:r>
            <a:r>
              <a:rPr lang="en-US" sz="4000" dirty="0">
                <a:solidFill>
                  <a:srgbClr val="00146F"/>
                </a:solidFill>
                <a:latin typeface="Roboto Condensed"/>
                <a:ea typeface="Roboto Condensed"/>
                <a:cs typeface="Roboto Condensed"/>
              </a:rPr>
              <a:t> </a:t>
            </a:r>
          </a:p>
          <a:p>
            <a:pPr marL="0" marR="0" lvl="0" indent="0" algn="l" defTabSz="914400" rtl="0" eaLnBrk="1" fontAlgn="auto" latinLnBrk="0" hangingPunct="1">
              <a:spcBef>
                <a:spcPts val="100"/>
              </a:spcBef>
              <a:buClrTx/>
              <a:buSzTx/>
              <a:buFontTx/>
              <a:buNone/>
              <a:tabLst/>
              <a:defRPr/>
            </a:pPr>
            <a:r>
              <a:rPr lang="en-US" sz="4000" b="1" dirty="0">
                <a:solidFill>
                  <a:srgbClr val="00146F"/>
                </a:solidFill>
                <a:latin typeface="Roboto Condensed"/>
                <a:ea typeface="Roboto Condensed"/>
                <a:cs typeface="Roboto Condensed"/>
              </a:rPr>
              <a:t>Implementation &amp; Results</a:t>
            </a:r>
          </a:p>
          <a:p>
            <a:pPr lvl="0">
              <a:spcBef>
                <a:spcPts val="100"/>
              </a:spcBef>
              <a:defRPr/>
            </a:pPr>
            <a:r>
              <a:rPr lang="en-US" sz="4000" dirty="0">
                <a:solidFill>
                  <a:srgbClr val="00146F"/>
                </a:solidFill>
                <a:latin typeface="Roboto Condensed"/>
                <a:ea typeface="Roboto Condensed"/>
                <a:cs typeface="Roboto Condensed"/>
              </a:rPr>
              <a:t>   OSHS Policy	</a:t>
            </a:r>
          </a:p>
          <a:p>
            <a:pPr lvl="0">
              <a:spcBef>
                <a:spcPts val="100"/>
              </a:spcBef>
              <a:defRPr/>
            </a:pPr>
            <a:r>
              <a:rPr lang="en-US" sz="4000" dirty="0">
                <a:solidFill>
                  <a:schemeClr val="tx1">
                    <a:lumMod val="50000"/>
                    <a:lumOff val="50000"/>
                  </a:schemeClr>
                </a:solidFill>
                <a:latin typeface="Roboto Condensed"/>
                <a:ea typeface="Roboto Condensed"/>
                <a:cs typeface="Roboto Condensed"/>
              </a:rPr>
              <a:t>	Apple City, </a:t>
            </a:r>
            <a:r>
              <a:rPr lang="en-US" sz="4000" dirty="0" err="1">
                <a:solidFill>
                  <a:srgbClr val="AA2159"/>
                </a:solidFill>
                <a:latin typeface="Roboto Condensed"/>
                <a:ea typeface="Roboto Condensed"/>
                <a:cs typeface="Roboto Condensed"/>
              </a:rPr>
              <a:t>Cherrytown</a:t>
            </a:r>
            <a:r>
              <a:rPr lang="en-US" sz="4000" dirty="0">
                <a:solidFill>
                  <a:srgbClr val="00146F"/>
                </a:solidFill>
                <a:latin typeface="Roboto Condensed"/>
                <a:ea typeface="Roboto Condensed"/>
                <a:cs typeface="Roboto Condensed"/>
              </a:rPr>
              <a:t>, </a:t>
            </a:r>
            <a:r>
              <a:rPr lang="en-US" sz="4000" dirty="0">
                <a:solidFill>
                  <a:srgbClr val="FF7600"/>
                </a:solidFill>
                <a:latin typeface="Roboto Condensed"/>
                <a:ea typeface="Roboto Condensed"/>
                <a:cs typeface="Roboto Condensed"/>
              </a:rPr>
              <a:t>Grapeland</a:t>
            </a:r>
            <a:r>
              <a:rPr lang="en-US" sz="4000" dirty="0">
                <a:solidFill>
                  <a:srgbClr val="00146F"/>
                </a:solidFill>
                <a:latin typeface="Roboto Condensed"/>
                <a:ea typeface="Roboto Condensed"/>
                <a:cs typeface="Roboto Condensed"/>
              </a:rPr>
              <a:t> </a:t>
            </a:r>
          </a:p>
          <a:p>
            <a:pPr marL="0" marR="0" lvl="0" indent="0" algn="l" defTabSz="914400" rtl="0" eaLnBrk="1" fontAlgn="auto" latinLnBrk="0" hangingPunct="1">
              <a:spcBef>
                <a:spcPts val="100"/>
              </a:spcBef>
              <a:buClrTx/>
              <a:buSzTx/>
              <a:buFontTx/>
              <a:buNone/>
              <a:tabLst/>
              <a:defRPr/>
            </a:pPr>
            <a:r>
              <a:rPr lang="en-US" sz="4000" dirty="0">
                <a:solidFill>
                  <a:srgbClr val="00146F"/>
                </a:solidFill>
                <a:latin typeface="Roboto Condensed"/>
                <a:ea typeface="Roboto Condensed"/>
                <a:cs typeface="Roboto Condensed"/>
              </a:rPr>
              <a:t>   </a:t>
            </a:r>
            <a:r>
              <a:rPr lang="en-US" sz="4000" dirty="0">
                <a:latin typeface="Roboto Condensed"/>
                <a:ea typeface="Roboto Condensed"/>
                <a:cs typeface="Roboto Condensed"/>
              </a:rPr>
              <a:t>Retail Policy</a:t>
            </a:r>
          </a:p>
          <a:p>
            <a:pPr>
              <a:spcBef>
                <a:spcPts val="100"/>
              </a:spcBef>
              <a:defRPr/>
            </a:pPr>
            <a:r>
              <a:rPr lang="en-US" sz="4000" dirty="0">
                <a:solidFill>
                  <a:srgbClr val="00146F"/>
                </a:solidFill>
                <a:latin typeface="Roboto Condensed"/>
                <a:ea typeface="Roboto Condensed"/>
                <a:cs typeface="Roboto Condensed"/>
              </a:rPr>
              <a:t>	</a:t>
            </a:r>
            <a:r>
              <a:rPr lang="en-US" sz="4000" dirty="0">
                <a:solidFill>
                  <a:schemeClr val="tx1">
                    <a:lumMod val="50000"/>
                    <a:lumOff val="50000"/>
                  </a:schemeClr>
                </a:solidFill>
                <a:latin typeface="Roboto Condensed"/>
                <a:ea typeface="Roboto Condensed"/>
                <a:cs typeface="Roboto Condensed"/>
              </a:rPr>
              <a:t>Apple City, </a:t>
            </a:r>
            <a:r>
              <a:rPr lang="en-US" sz="4000" dirty="0" err="1">
                <a:solidFill>
                  <a:srgbClr val="AA2159"/>
                </a:solidFill>
                <a:latin typeface="Roboto Condensed"/>
                <a:ea typeface="Roboto Condensed"/>
                <a:cs typeface="Roboto Condensed"/>
              </a:rPr>
              <a:t>Cherrytown</a:t>
            </a:r>
            <a:r>
              <a:rPr lang="en-US" sz="4000" dirty="0">
                <a:solidFill>
                  <a:srgbClr val="00146F"/>
                </a:solidFill>
                <a:latin typeface="Roboto Condensed"/>
                <a:ea typeface="Roboto Condensed"/>
                <a:cs typeface="Roboto Condensed"/>
              </a:rPr>
              <a:t>, </a:t>
            </a:r>
            <a:r>
              <a:rPr lang="en-US" sz="4000" dirty="0">
                <a:solidFill>
                  <a:srgbClr val="FF7600"/>
                </a:solidFill>
                <a:latin typeface="Roboto Condensed"/>
                <a:ea typeface="Roboto Condensed"/>
                <a:cs typeface="Roboto Condensed"/>
              </a:rPr>
              <a:t>Grapeland</a:t>
            </a:r>
            <a:r>
              <a:rPr lang="en-US" sz="4000" dirty="0">
                <a:solidFill>
                  <a:srgbClr val="00146F"/>
                </a:solidFill>
                <a:latin typeface="Roboto Condensed"/>
                <a:ea typeface="Roboto Condensed"/>
                <a:cs typeface="Roboto Condensed"/>
              </a:rPr>
              <a:t> </a:t>
            </a:r>
          </a:p>
        </p:txBody>
      </p:sp>
      <p:pic>
        <p:nvPicPr>
          <p:cNvPr id="3" name="Picture 2" descr="Free Hands cracking eggs into a bowl amidst flour and sugar on a wooden table. Stock Photo">
            <a:extLst>
              <a:ext uri="{FF2B5EF4-FFF2-40B4-BE49-F238E27FC236}">
                <a16:creationId xmlns:a16="http://schemas.microsoft.com/office/drawing/2014/main" id="{F582DDF3-145B-0485-2E89-1CE4A2318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41" b="28559"/>
          <a:stretch/>
        </p:blipFill>
        <p:spPr bwMode="auto">
          <a:xfrm>
            <a:off x="0" y="4027714"/>
            <a:ext cx="3773715" cy="28302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D5DCC88-FAED-36D1-29D7-4DD45D29CBE9}"/>
              </a:ext>
            </a:extLst>
          </p:cNvPr>
          <p:cNvSpPr/>
          <p:nvPr/>
        </p:nvSpPr>
        <p:spPr>
          <a:xfrm>
            <a:off x="0" y="1358762"/>
            <a:ext cx="4173583" cy="15696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100"/>
              </a:spcBef>
              <a:spcAft>
                <a:spcPts val="600"/>
              </a:spcAft>
              <a:defRPr/>
            </a:pPr>
            <a:r>
              <a:rPr lang="en-US" sz="4800" b="1">
                <a:solidFill>
                  <a:schemeClr val="tx1">
                    <a:lumMod val="50000"/>
                    <a:lumOff val="50000"/>
                  </a:schemeClr>
                </a:solidFill>
                <a:latin typeface="Roboto Condensed"/>
                <a:ea typeface="Roboto Condensed"/>
                <a:cs typeface="Roboto Condensed"/>
              </a:rPr>
              <a:t>Separate</a:t>
            </a:r>
            <a:r>
              <a:rPr lang="en-US" sz="4800" b="1">
                <a:solidFill>
                  <a:srgbClr val="00146F"/>
                </a:solidFill>
                <a:latin typeface="Roboto Condensed"/>
                <a:ea typeface="Roboto Condensed"/>
                <a:cs typeface="Roboto Condensed"/>
              </a:rPr>
              <a:t> </a:t>
            </a:r>
            <a:r>
              <a:rPr lang="en-US" sz="4800" b="1">
                <a:solidFill>
                  <a:srgbClr val="AA2159"/>
                </a:solidFill>
                <a:latin typeface="Roboto Condensed"/>
                <a:ea typeface="Roboto Condensed"/>
                <a:cs typeface="Roboto Condensed"/>
              </a:rPr>
              <a:t>what’s</a:t>
            </a:r>
            <a:r>
              <a:rPr lang="en-US" sz="4800" b="1">
                <a:solidFill>
                  <a:srgbClr val="00146F"/>
                </a:solidFill>
                <a:latin typeface="Roboto Condensed"/>
                <a:ea typeface="Roboto Condensed"/>
                <a:cs typeface="Roboto Condensed"/>
              </a:rPr>
              <a:t> </a:t>
            </a:r>
            <a:r>
              <a:rPr lang="en-US" sz="4800" b="1">
                <a:solidFill>
                  <a:srgbClr val="FF7600"/>
                </a:solidFill>
                <a:latin typeface="Roboto Condensed"/>
                <a:ea typeface="Roboto Condensed"/>
                <a:cs typeface="Roboto Condensed"/>
              </a:rPr>
              <a:t>different</a:t>
            </a:r>
          </a:p>
        </p:txBody>
      </p:sp>
    </p:spTree>
    <p:extLst>
      <p:ext uri="{BB962C8B-B14F-4D97-AF65-F5344CB8AC3E}">
        <p14:creationId xmlns:p14="http://schemas.microsoft.com/office/powerpoint/2010/main" val="26937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FA0B-E09E-A8CD-40FB-EC081ED14C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EE4DF37-8770-93FE-8A86-75A6279065E4}"/>
              </a:ext>
            </a:extLst>
          </p:cNvPr>
          <p:cNvSpPr/>
          <p:nvPr/>
        </p:nvSpPr>
        <p:spPr>
          <a:xfrm>
            <a:off x="4223657" y="185059"/>
            <a:ext cx="7968343" cy="636328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spcBef>
                <a:spcPts val="100"/>
              </a:spcBef>
              <a:buClrTx/>
              <a:buSzTx/>
              <a:buFontTx/>
              <a:buNone/>
              <a:tabLst/>
              <a:defRPr/>
            </a:pPr>
            <a:r>
              <a:rPr lang="en-US" sz="4000" b="1">
                <a:solidFill>
                  <a:srgbClr val="00146F"/>
                </a:solidFill>
                <a:latin typeface="Roboto Condensed"/>
                <a:ea typeface="Roboto Condensed"/>
                <a:cs typeface="Roboto Condensed"/>
              </a:rPr>
              <a:t>Background</a:t>
            </a:r>
          </a:p>
          <a:p>
            <a:pPr lvl="0">
              <a:spcBef>
                <a:spcPts val="100"/>
              </a:spcBef>
              <a:defRPr/>
            </a:pPr>
            <a:r>
              <a:rPr lang="en-US" sz="4000">
                <a:solidFill>
                  <a:srgbClr val="00146F"/>
                </a:solidFill>
                <a:latin typeface="Roboto Condensed"/>
                <a:ea typeface="Roboto Condensed"/>
                <a:cs typeface="Roboto Condensed"/>
              </a:rPr>
              <a:t>   </a:t>
            </a:r>
            <a:r>
              <a:rPr lang="en-US" sz="4000">
                <a:solidFill>
                  <a:srgbClr val="FF7600"/>
                </a:solidFill>
                <a:latin typeface="Roboto Condensed"/>
                <a:ea typeface="Roboto Condensed"/>
                <a:cs typeface="Roboto Condensed"/>
              </a:rPr>
              <a:t>Apple City </a:t>
            </a:r>
          </a:p>
          <a:p>
            <a:pPr lvl="0">
              <a:spcBef>
                <a:spcPts val="100"/>
              </a:spcBef>
              <a:defRPr/>
            </a:pPr>
            <a:r>
              <a:rPr lang="en-US" sz="4000">
                <a:solidFill>
                  <a:srgbClr val="00146F"/>
                </a:solidFill>
                <a:latin typeface="Roboto Condensed"/>
                <a:ea typeface="Roboto Condensed"/>
                <a:cs typeface="Roboto Condensed"/>
              </a:rPr>
              <a:t>	</a:t>
            </a:r>
            <a:r>
              <a:rPr lang="en-US" sz="4000">
                <a:solidFill>
                  <a:schemeClr val="tx1">
                    <a:lumMod val="50000"/>
                    <a:lumOff val="50000"/>
                  </a:schemeClr>
                </a:solidFill>
                <a:latin typeface="Roboto Condensed"/>
                <a:ea typeface="Roboto Condensed"/>
                <a:cs typeface="Roboto Condensed"/>
              </a:rPr>
              <a:t>OSHS Policy, </a:t>
            </a:r>
            <a:r>
              <a:rPr lang="en-US" sz="4000">
                <a:solidFill>
                  <a:srgbClr val="AA2159"/>
                </a:solidFill>
                <a:latin typeface="Roboto Condensed"/>
                <a:ea typeface="Roboto Condensed"/>
                <a:cs typeface="Roboto Condensed"/>
              </a:rPr>
              <a:t>Retail Policy</a:t>
            </a:r>
          </a:p>
          <a:p>
            <a:pPr marL="0" marR="0" lvl="0" indent="0" algn="l" defTabSz="914400" rtl="0" eaLnBrk="1" fontAlgn="auto" latinLnBrk="0" hangingPunct="1">
              <a:spcBef>
                <a:spcPts val="100"/>
              </a:spcBef>
              <a:buClrTx/>
              <a:buSzTx/>
              <a:buFontTx/>
              <a:buNone/>
              <a:tabLst/>
              <a:defRPr/>
            </a:pPr>
            <a:r>
              <a:rPr lang="en-US" sz="4000">
                <a:solidFill>
                  <a:srgbClr val="00146F"/>
                </a:solidFill>
                <a:latin typeface="Roboto Condensed"/>
                <a:ea typeface="Roboto Condensed"/>
                <a:cs typeface="Roboto Condensed"/>
              </a:rPr>
              <a:t>   </a:t>
            </a:r>
            <a:r>
              <a:rPr lang="en-US" sz="4000" err="1">
                <a:latin typeface="Roboto Condensed"/>
                <a:ea typeface="Roboto Condensed"/>
                <a:cs typeface="Roboto Condensed"/>
              </a:rPr>
              <a:t>Cherrytown</a:t>
            </a:r>
            <a:endParaRPr lang="en-US" sz="4000">
              <a:latin typeface="Roboto Condensed"/>
              <a:ea typeface="Roboto Condensed"/>
              <a:cs typeface="Roboto Condensed"/>
            </a:endParaRPr>
          </a:p>
          <a:p>
            <a:pPr>
              <a:spcBef>
                <a:spcPts val="100"/>
              </a:spcBef>
              <a:defRPr/>
            </a:pPr>
            <a:r>
              <a:rPr lang="en-US" sz="4000">
                <a:solidFill>
                  <a:schemeClr val="tx1">
                    <a:lumMod val="50000"/>
                    <a:lumOff val="50000"/>
                  </a:schemeClr>
                </a:solidFill>
                <a:latin typeface="Roboto Condensed"/>
                <a:ea typeface="Roboto Condensed"/>
                <a:cs typeface="Roboto Condensed"/>
              </a:rPr>
              <a:t>	OSHS Policy, </a:t>
            </a:r>
            <a:r>
              <a:rPr lang="en-US" sz="4000">
                <a:solidFill>
                  <a:srgbClr val="AA2159"/>
                </a:solidFill>
                <a:latin typeface="Roboto Condensed"/>
                <a:ea typeface="Roboto Condensed"/>
                <a:cs typeface="Roboto Condensed"/>
              </a:rPr>
              <a:t>Retail Policy</a:t>
            </a:r>
          </a:p>
          <a:p>
            <a:pPr marL="0" marR="0" lvl="0" indent="0" algn="l" defTabSz="914400" rtl="0" eaLnBrk="1" fontAlgn="auto" latinLnBrk="0" hangingPunct="1">
              <a:spcBef>
                <a:spcPts val="100"/>
              </a:spcBef>
              <a:buClrTx/>
              <a:buSzTx/>
              <a:buFontTx/>
              <a:buNone/>
              <a:tabLst/>
              <a:defRPr/>
            </a:pPr>
            <a:r>
              <a:rPr lang="en-US" sz="4000" b="1">
                <a:solidFill>
                  <a:srgbClr val="00146F"/>
                </a:solidFill>
                <a:latin typeface="Roboto Condensed"/>
                <a:ea typeface="Roboto Condensed"/>
                <a:cs typeface="Roboto Condensed"/>
              </a:rPr>
              <a:t>Implementation &amp; Results</a:t>
            </a:r>
          </a:p>
          <a:p>
            <a:pPr lvl="0">
              <a:spcBef>
                <a:spcPts val="100"/>
              </a:spcBef>
              <a:defRPr/>
            </a:pPr>
            <a:r>
              <a:rPr lang="en-US" sz="4000">
                <a:solidFill>
                  <a:srgbClr val="00146F"/>
                </a:solidFill>
                <a:latin typeface="Roboto Condensed"/>
                <a:ea typeface="Roboto Condensed"/>
                <a:cs typeface="Roboto Condensed"/>
              </a:rPr>
              <a:t>   </a:t>
            </a:r>
            <a:r>
              <a:rPr lang="en-US" sz="4000">
                <a:solidFill>
                  <a:srgbClr val="FF7600"/>
                </a:solidFill>
                <a:latin typeface="Roboto Condensed"/>
                <a:ea typeface="Roboto Condensed"/>
                <a:cs typeface="Roboto Condensed"/>
              </a:rPr>
              <a:t>Apple City </a:t>
            </a:r>
          </a:p>
          <a:p>
            <a:pPr lvl="0">
              <a:spcBef>
                <a:spcPts val="100"/>
              </a:spcBef>
              <a:defRPr/>
            </a:pPr>
            <a:r>
              <a:rPr lang="en-US" sz="4000">
                <a:solidFill>
                  <a:srgbClr val="00146F"/>
                </a:solidFill>
                <a:latin typeface="Roboto Condensed"/>
                <a:ea typeface="Roboto Condensed"/>
                <a:cs typeface="Roboto Condensed"/>
              </a:rPr>
              <a:t>	</a:t>
            </a:r>
            <a:r>
              <a:rPr lang="en-US" sz="4000">
                <a:solidFill>
                  <a:schemeClr val="tx1">
                    <a:lumMod val="50000"/>
                    <a:lumOff val="50000"/>
                  </a:schemeClr>
                </a:solidFill>
                <a:latin typeface="Roboto Condensed"/>
                <a:ea typeface="Roboto Condensed"/>
                <a:cs typeface="Roboto Condensed"/>
              </a:rPr>
              <a:t>OSHS Policy, </a:t>
            </a:r>
            <a:r>
              <a:rPr lang="en-US" sz="4000">
                <a:solidFill>
                  <a:srgbClr val="AA2159"/>
                </a:solidFill>
                <a:latin typeface="Roboto Condensed"/>
                <a:ea typeface="Roboto Condensed"/>
                <a:cs typeface="Roboto Condensed"/>
              </a:rPr>
              <a:t>Retail Policy</a:t>
            </a:r>
          </a:p>
          <a:p>
            <a:pPr lvl="0">
              <a:spcBef>
                <a:spcPts val="100"/>
              </a:spcBef>
              <a:defRPr/>
            </a:pPr>
            <a:r>
              <a:rPr lang="en-US" sz="4000">
                <a:solidFill>
                  <a:srgbClr val="00146F"/>
                </a:solidFill>
                <a:latin typeface="Roboto Condensed"/>
                <a:ea typeface="Roboto Condensed"/>
                <a:cs typeface="Roboto Condensed"/>
              </a:rPr>
              <a:t>   </a:t>
            </a:r>
            <a:r>
              <a:rPr lang="en-US" sz="4000" err="1">
                <a:latin typeface="Roboto Condensed"/>
                <a:ea typeface="Roboto Condensed"/>
                <a:cs typeface="Roboto Condensed"/>
              </a:rPr>
              <a:t>Cherrytown</a:t>
            </a:r>
            <a:endParaRPr lang="en-US" sz="4000">
              <a:latin typeface="Roboto Condensed"/>
              <a:ea typeface="Roboto Condensed"/>
              <a:cs typeface="Roboto Condensed"/>
            </a:endParaRPr>
          </a:p>
          <a:p>
            <a:pPr>
              <a:spcBef>
                <a:spcPts val="100"/>
              </a:spcBef>
              <a:defRPr/>
            </a:pPr>
            <a:r>
              <a:rPr lang="en-US" sz="4000">
                <a:solidFill>
                  <a:schemeClr val="tx1">
                    <a:lumMod val="50000"/>
                    <a:lumOff val="50000"/>
                  </a:schemeClr>
                </a:solidFill>
                <a:latin typeface="Roboto Condensed"/>
                <a:ea typeface="Roboto Condensed"/>
                <a:cs typeface="Roboto Condensed"/>
              </a:rPr>
              <a:t>	OSHS Policy, </a:t>
            </a:r>
            <a:r>
              <a:rPr lang="en-US" sz="4000">
                <a:solidFill>
                  <a:srgbClr val="AA2159"/>
                </a:solidFill>
                <a:latin typeface="Roboto Condensed"/>
                <a:ea typeface="Roboto Condensed"/>
                <a:cs typeface="Roboto Condensed"/>
              </a:rPr>
              <a:t>Retail Policy</a:t>
            </a:r>
          </a:p>
        </p:txBody>
      </p:sp>
      <p:pic>
        <p:nvPicPr>
          <p:cNvPr id="3" name="Picture 2" descr="Free Hands cracking eggs into a bowl amidst flour and sugar on a wooden table. Stock Photo">
            <a:extLst>
              <a:ext uri="{FF2B5EF4-FFF2-40B4-BE49-F238E27FC236}">
                <a16:creationId xmlns:a16="http://schemas.microsoft.com/office/drawing/2014/main" id="{A6458276-75F1-EB67-78D9-9379D3D2BD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41" b="28559"/>
          <a:stretch/>
        </p:blipFill>
        <p:spPr bwMode="auto">
          <a:xfrm>
            <a:off x="0" y="4027714"/>
            <a:ext cx="3773715" cy="28302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B5F9C4E-4E3E-0F07-25C9-151AA7F7D054}"/>
              </a:ext>
            </a:extLst>
          </p:cNvPr>
          <p:cNvSpPr/>
          <p:nvPr/>
        </p:nvSpPr>
        <p:spPr>
          <a:xfrm>
            <a:off x="0" y="1358762"/>
            <a:ext cx="4173583" cy="156966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100"/>
              </a:spcBef>
              <a:spcAft>
                <a:spcPts val="600"/>
              </a:spcAft>
              <a:defRPr/>
            </a:pPr>
            <a:r>
              <a:rPr lang="en-US" sz="4800" b="1">
                <a:solidFill>
                  <a:schemeClr val="tx1">
                    <a:lumMod val="50000"/>
                    <a:lumOff val="50000"/>
                  </a:schemeClr>
                </a:solidFill>
                <a:latin typeface="Roboto Condensed"/>
                <a:ea typeface="Roboto Condensed"/>
                <a:cs typeface="Roboto Condensed"/>
              </a:rPr>
              <a:t>Separate</a:t>
            </a:r>
            <a:r>
              <a:rPr lang="en-US" sz="4800" b="1">
                <a:solidFill>
                  <a:srgbClr val="00146F"/>
                </a:solidFill>
                <a:latin typeface="Roboto Condensed"/>
                <a:ea typeface="Roboto Condensed"/>
                <a:cs typeface="Roboto Condensed"/>
              </a:rPr>
              <a:t> </a:t>
            </a:r>
            <a:r>
              <a:rPr lang="en-US" sz="4800" b="1">
                <a:solidFill>
                  <a:srgbClr val="AA2159"/>
                </a:solidFill>
                <a:latin typeface="Roboto Condensed"/>
                <a:ea typeface="Roboto Condensed"/>
                <a:cs typeface="Roboto Condensed"/>
              </a:rPr>
              <a:t>what’s</a:t>
            </a:r>
            <a:r>
              <a:rPr lang="en-US" sz="4800" b="1">
                <a:solidFill>
                  <a:srgbClr val="00146F"/>
                </a:solidFill>
                <a:latin typeface="Roboto Condensed"/>
                <a:ea typeface="Roboto Condensed"/>
                <a:cs typeface="Roboto Condensed"/>
              </a:rPr>
              <a:t> </a:t>
            </a:r>
            <a:r>
              <a:rPr lang="en-US" sz="4800" b="1">
                <a:solidFill>
                  <a:srgbClr val="FF7600"/>
                </a:solidFill>
                <a:latin typeface="Roboto Condensed"/>
                <a:ea typeface="Roboto Condensed"/>
                <a:cs typeface="Roboto Condensed"/>
              </a:rPr>
              <a:t>different</a:t>
            </a:r>
          </a:p>
        </p:txBody>
      </p:sp>
    </p:spTree>
    <p:extLst>
      <p:ext uri="{BB962C8B-B14F-4D97-AF65-F5344CB8AC3E}">
        <p14:creationId xmlns:p14="http://schemas.microsoft.com/office/powerpoint/2010/main" val="313057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sign with white text&#10;&#10;AI-generated content may be incorrect.">
            <a:extLst>
              <a:ext uri="{FF2B5EF4-FFF2-40B4-BE49-F238E27FC236}">
                <a16:creationId xmlns:a16="http://schemas.microsoft.com/office/drawing/2014/main" id="{F8331B15-340B-ED99-C5D2-9C8E1C8DC940}"/>
              </a:ext>
            </a:extLst>
          </p:cNvPr>
          <p:cNvPicPr>
            <a:picLocks noChangeAspect="1"/>
          </p:cNvPicPr>
          <p:nvPr/>
        </p:nvPicPr>
        <p:blipFill>
          <a:blip r:embed="rId3"/>
          <a:srcRect b="15746"/>
          <a:stretch/>
        </p:blipFill>
        <p:spPr>
          <a:xfrm>
            <a:off x="20" y="1282"/>
            <a:ext cx="12191980" cy="6856718"/>
          </a:xfrm>
          <a:prstGeom prst="rect">
            <a:avLst/>
          </a:prstGeom>
        </p:spPr>
      </p:pic>
    </p:spTree>
    <p:extLst>
      <p:ext uri="{BB962C8B-B14F-4D97-AF65-F5344CB8AC3E}">
        <p14:creationId xmlns:p14="http://schemas.microsoft.com/office/powerpoint/2010/main" val="3401205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A480A-CA3C-B950-2980-8AE604AD70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219E31-920E-9C3D-E788-69B198B3CD41}"/>
              </a:ext>
            </a:extLst>
          </p:cNvPr>
          <p:cNvSpPr/>
          <p:nvPr/>
        </p:nvSpPr>
        <p:spPr>
          <a:xfrm>
            <a:off x="217714" y="364058"/>
            <a:ext cx="6096000" cy="612988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Organize the report in a way that </a:t>
            </a:r>
            <a:r>
              <a:rPr kumimoji="0" lang="en-US" sz="4800" b="1" i="0" u="none" strike="noStrike" kern="1200" cap="none" spc="0" normalizeH="0" baseline="0" noProof="0">
                <a:ln>
                  <a:noFill/>
                </a:ln>
                <a:solidFill>
                  <a:srgbClr val="AA2159"/>
                </a:solidFill>
                <a:effectLst/>
                <a:uLnTx/>
                <a:uFillTx/>
                <a:latin typeface="Roboto Condensed"/>
                <a:ea typeface="Roboto Condensed"/>
                <a:cs typeface="Roboto Condensed"/>
              </a:rPr>
              <a:t>makes sense</a:t>
            </a:r>
          </a:p>
          <a:p>
            <a:pPr marL="0" marR="0" lvl="0" indent="0" algn="l" defTabSz="914400" rtl="0" eaLnBrk="1" fontAlgn="auto" latinLnBrk="0" hangingPunct="1">
              <a:lnSpc>
                <a:spcPct val="100000"/>
              </a:lnSpc>
              <a:spcBef>
                <a:spcPts val="100"/>
              </a:spcBef>
              <a:spcAft>
                <a:spcPts val="100"/>
              </a:spcAft>
              <a:buClrTx/>
              <a:buSzTx/>
              <a:buFontTx/>
              <a:buNone/>
              <a:tabLst/>
              <a:defRPr/>
            </a:pPr>
            <a:endParaRPr lang="en-US" sz="4800" b="1">
              <a:solidFill>
                <a:srgbClr val="00146F"/>
              </a:solidFill>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lang="en-US" sz="4800" b="1">
              <a:solidFill>
                <a:srgbClr val="00146F"/>
              </a:solidFill>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lang="en-US" sz="4800" b="1">
                <a:solidFill>
                  <a:srgbClr val="00146F"/>
                </a:solidFill>
                <a:latin typeface="Roboto Condensed"/>
                <a:ea typeface="Roboto Condensed"/>
                <a:cs typeface="Roboto Condensed"/>
              </a:rPr>
              <a:t>Depends on what </a:t>
            </a:r>
            <a:r>
              <a:rPr lang="en-US" sz="4800" b="1">
                <a:solidFill>
                  <a:srgbClr val="AA2159"/>
                </a:solidFill>
                <a:latin typeface="Roboto Condensed"/>
                <a:ea typeface="Roboto Condensed"/>
                <a:cs typeface="Roboto Condensed"/>
              </a:rPr>
              <a:t>actually</a:t>
            </a:r>
            <a:r>
              <a:rPr lang="en-US" sz="4800" b="1">
                <a:solidFill>
                  <a:srgbClr val="00146F"/>
                </a:solidFill>
                <a:latin typeface="Roboto Condensed"/>
                <a:ea typeface="Roboto Condensed"/>
                <a:cs typeface="Roboto Condensed"/>
              </a:rPr>
              <a:t> happened</a:t>
            </a:r>
            <a:endPar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lang="en-US" sz="4800" b="1">
              <a:solidFill>
                <a:srgbClr val="00146F"/>
              </a:solidFill>
              <a:latin typeface="Roboto Condensed"/>
              <a:ea typeface="Roboto Condensed"/>
              <a:cs typeface="Roboto Condensed"/>
            </a:endParaRPr>
          </a:p>
        </p:txBody>
      </p:sp>
      <p:pic>
        <p:nvPicPr>
          <p:cNvPr id="5" name="Picture 4" descr="A stack of books with colorful paper clips&#10;&#10;AI-generated content may be incorrect.">
            <a:extLst>
              <a:ext uri="{FF2B5EF4-FFF2-40B4-BE49-F238E27FC236}">
                <a16:creationId xmlns:a16="http://schemas.microsoft.com/office/drawing/2014/main" id="{3E5EF96C-07E4-F40B-6F25-1E922A7B6A8C}"/>
              </a:ext>
            </a:extLst>
          </p:cNvPr>
          <p:cNvPicPr>
            <a:picLocks noChangeAspect="1"/>
          </p:cNvPicPr>
          <p:nvPr/>
        </p:nvPicPr>
        <p:blipFill>
          <a:blip r:embed="rId3"/>
          <a:srcRect l="8536" t="35325" r="42945" b="27276"/>
          <a:stretch/>
        </p:blipFill>
        <p:spPr>
          <a:xfrm flipH="1">
            <a:off x="6276622" y="1282"/>
            <a:ext cx="5915378" cy="6856718"/>
          </a:xfrm>
          <a:prstGeom prst="rect">
            <a:avLst/>
          </a:prstGeom>
        </p:spPr>
      </p:pic>
    </p:spTree>
    <p:extLst>
      <p:ext uri="{BB962C8B-B14F-4D97-AF65-F5344CB8AC3E}">
        <p14:creationId xmlns:p14="http://schemas.microsoft.com/office/powerpoint/2010/main" val="9842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17EC5-1415-5070-8DDB-82EC2BD26E9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0856A4-76C2-DF4B-6F2F-52A6A599374B}"/>
              </a:ext>
            </a:extLst>
          </p:cNvPr>
          <p:cNvSpPr/>
          <p:nvPr/>
        </p:nvSpPr>
        <p:spPr>
          <a:xfrm>
            <a:off x="5470409" y="459634"/>
            <a:ext cx="6466290" cy="539121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AA2159"/>
                </a:solidFill>
                <a:effectLst/>
                <a:uLnTx/>
                <a:uFillTx/>
                <a:latin typeface="Roboto Condensed"/>
                <a:ea typeface="Roboto Condensed"/>
                <a:cs typeface="Roboto Condensed"/>
              </a:rPr>
              <a:t>Carefully</a:t>
            </a: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 label headings and subheadings</a:t>
            </a:r>
          </a:p>
          <a:p>
            <a:pPr marL="0" marR="0" lvl="0" indent="0" algn="l" defTabSz="914400" rtl="0" eaLnBrk="1" fontAlgn="auto" latinLnBrk="0" hangingPunct="1">
              <a:lnSpc>
                <a:spcPct val="100000"/>
              </a:lnSpc>
              <a:spcBef>
                <a:spcPts val="100"/>
              </a:spcBef>
              <a:spcAft>
                <a:spcPts val="100"/>
              </a:spcAft>
              <a:buClrTx/>
              <a:buSzTx/>
              <a:buFontTx/>
              <a:buNone/>
              <a:tabLst/>
              <a:defRPr/>
            </a:pPr>
            <a:endParaRPr lang="en-US" sz="4800" b="1">
              <a:solidFill>
                <a:srgbClr val="00146F"/>
              </a:solidFill>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Be </a:t>
            </a:r>
            <a:r>
              <a:rPr kumimoji="0" lang="en-US" sz="4800" b="1" i="0" u="none" strike="noStrike" kern="1200" cap="none" spc="0" normalizeH="0" baseline="0" noProof="0">
                <a:ln>
                  <a:noFill/>
                </a:ln>
                <a:solidFill>
                  <a:srgbClr val="AA2159"/>
                </a:solidFill>
                <a:effectLst/>
                <a:uLnTx/>
                <a:uFillTx/>
                <a:latin typeface="Roboto Condensed"/>
                <a:ea typeface="Roboto Condensed"/>
                <a:cs typeface="Roboto Condensed"/>
              </a:rPr>
              <a:t>consistent</a:t>
            </a: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 </a:t>
            </a:r>
          </a:p>
          <a:p>
            <a:pPr marL="0" marR="0" lvl="0" indent="0" algn="l" defTabSz="914400" rtl="0" eaLnBrk="1" fontAlgn="auto" latinLnBrk="0" hangingPunct="1">
              <a:lnSpc>
                <a:spcPct val="100000"/>
              </a:lnSpc>
              <a:spcBef>
                <a:spcPts val="100"/>
              </a:spcBef>
              <a:spcAft>
                <a:spcPts val="100"/>
              </a:spcAft>
              <a:buClrTx/>
              <a:buSzTx/>
              <a:buFontTx/>
              <a:buNone/>
              <a:tabLst/>
              <a:defRPr/>
            </a:pPr>
            <a:endParaRPr lang="en-US" sz="4800" b="1">
              <a:solidFill>
                <a:srgbClr val="00146F"/>
              </a:solidFill>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AA2159"/>
                </a:solidFill>
                <a:effectLst/>
                <a:uLnTx/>
                <a:uFillTx/>
                <a:latin typeface="Roboto Condensed"/>
                <a:ea typeface="Roboto Condensed"/>
                <a:cs typeface="Roboto Condensed"/>
              </a:rPr>
              <a:t>Icons</a:t>
            </a: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 and </a:t>
            </a:r>
            <a:r>
              <a:rPr kumimoji="0" lang="en-US" sz="4800" b="1" i="0" u="none" strike="noStrike" kern="1200" cap="none" spc="0" normalizeH="0" baseline="0" noProof="0">
                <a:ln>
                  <a:noFill/>
                </a:ln>
                <a:solidFill>
                  <a:srgbClr val="AA2159"/>
                </a:solidFill>
                <a:effectLst/>
                <a:uLnTx/>
                <a:uFillTx/>
                <a:latin typeface="Roboto Condensed"/>
                <a:ea typeface="Roboto Condensed"/>
                <a:cs typeface="Roboto Condensed"/>
              </a:rPr>
              <a:t>colors</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can be helpful</a:t>
            </a:r>
            <a:endParaRPr kumimoji="0" lang="en-US" sz="4800" b="1" i="0" u="none" strike="noStrike" kern="1200" cap="none" spc="0" normalizeH="0" baseline="0" noProof="0">
              <a:ln>
                <a:noFill/>
              </a:ln>
              <a:solidFill>
                <a:srgbClr val="00146F"/>
              </a:solidFill>
              <a:effectLst/>
              <a:uLnTx/>
              <a:uFillTx/>
              <a:latin typeface="Calibri" panose="020F0502020204030204"/>
              <a:ea typeface="Roboto Condensed"/>
              <a:cs typeface="Calibri"/>
            </a:endParaRPr>
          </a:p>
        </p:txBody>
      </p:sp>
      <p:pic>
        <p:nvPicPr>
          <p:cNvPr id="4" name="Graphic 3" descr="Store outline">
            <a:extLst>
              <a:ext uri="{FF2B5EF4-FFF2-40B4-BE49-F238E27FC236}">
                <a16:creationId xmlns:a16="http://schemas.microsoft.com/office/drawing/2014/main" id="{7B7F564D-38D7-77CC-9E99-73BD30E521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22299" y="5700588"/>
            <a:ext cx="914400" cy="914400"/>
          </a:xfrm>
          <a:prstGeom prst="rect">
            <a:avLst/>
          </a:prstGeom>
        </p:spPr>
      </p:pic>
      <p:pic>
        <p:nvPicPr>
          <p:cNvPr id="6" name="Graphic 5" descr="Park scene outline">
            <a:extLst>
              <a:ext uri="{FF2B5EF4-FFF2-40B4-BE49-F238E27FC236}">
                <a16:creationId xmlns:a16="http://schemas.microsoft.com/office/drawing/2014/main" id="{81D7A682-AC8D-9B60-6EC8-AACE71C7E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0109" y="5693416"/>
            <a:ext cx="914400" cy="914400"/>
          </a:xfrm>
          <a:prstGeom prst="rect">
            <a:avLst/>
          </a:prstGeom>
        </p:spPr>
      </p:pic>
      <p:pic>
        <p:nvPicPr>
          <p:cNvPr id="8" name="Graphic 7" descr="City outline">
            <a:extLst>
              <a:ext uri="{FF2B5EF4-FFF2-40B4-BE49-F238E27FC236}">
                <a16:creationId xmlns:a16="http://schemas.microsoft.com/office/drawing/2014/main" id="{80958FC0-E387-4B02-3653-F38C8DCE04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7914" y="5850853"/>
            <a:ext cx="914400" cy="914400"/>
          </a:xfrm>
          <a:prstGeom prst="rect">
            <a:avLst/>
          </a:prstGeom>
        </p:spPr>
      </p:pic>
      <p:pic>
        <p:nvPicPr>
          <p:cNvPr id="10" name="Graphic 9" descr="Playground outline">
            <a:extLst>
              <a:ext uri="{FF2B5EF4-FFF2-40B4-BE49-F238E27FC236}">
                <a16:creationId xmlns:a16="http://schemas.microsoft.com/office/drawing/2014/main" id="{289931B6-F271-67E3-1371-4801D8F489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7240" y="5693416"/>
            <a:ext cx="914400" cy="914400"/>
          </a:xfrm>
          <a:prstGeom prst="rect">
            <a:avLst/>
          </a:prstGeom>
        </p:spPr>
      </p:pic>
      <p:pic>
        <p:nvPicPr>
          <p:cNvPr id="12" name="Graphic 11" descr="Register outline">
            <a:extLst>
              <a:ext uri="{FF2B5EF4-FFF2-40B4-BE49-F238E27FC236}">
                <a16:creationId xmlns:a16="http://schemas.microsoft.com/office/drawing/2014/main" id="{EFD7D899-BCFC-D5AB-9410-3865C4FCD9F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20241" y="5700588"/>
            <a:ext cx="914400" cy="914400"/>
          </a:xfrm>
          <a:prstGeom prst="rect">
            <a:avLst/>
          </a:prstGeom>
        </p:spPr>
      </p:pic>
      <p:pic>
        <p:nvPicPr>
          <p:cNvPr id="14" name="Graphic 13" descr="Group brainstorm outline">
            <a:extLst>
              <a:ext uri="{FF2B5EF4-FFF2-40B4-BE49-F238E27FC236}">
                <a16:creationId xmlns:a16="http://schemas.microsoft.com/office/drawing/2014/main" id="{6E8F6936-11EA-9F8E-7B47-D97BEDEB1CA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20241" y="4479253"/>
            <a:ext cx="914400" cy="914400"/>
          </a:xfrm>
          <a:prstGeom prst="rect">
            <a:avLst/>
          </a:prstGeom>
        </p:spPr>
      </p:pic>
      <p:pic>
        <p:nvPicPr>
          <p:cNvPr id="16" name="Graphic 15" descr="No smoking outline">
            <a:extLst>
              <a:ext uri="{FF2B5EF4-FFF2-40B4-BE49-F238E27FC236}">
                <a16:creationId xmlns:a16="http://schemas.microsoft.com/office/drawing/2014/main" id="{4401423D-1CCA-DCAF-CBF0-B7CD426813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22299" y="4486425"/>
            <a:ext cx="914400" cy="914400"/>
          </a:xfrm>
          <a:prstGeom prst="rect">
            <a:avLst/>
          </a:prstGeom>
        </p:spPr>
      </p:pic>
      <p:pic>
        <p:nvPicPr>
          <p:cNvPr id="18" name="Picture 2" descr="yellow signboards on post during day">
            <a:extLst>
              <a:ext uri="{FF2B5EF4-FFF2-40B4-BE49-F238E27FC236}">
                <a16:creationId xmlns:a16="http://schemas.microsoft.com/office/drawing/2014/main" id="{5B20A2CA-F887-C106-29C9-0F709AF0706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86"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single yellow rose with green leaves against a blue sky">
            <a:extLst>
              <a:ext uri="{FF2B5EF4-FFF2-40B4-BE49-F238E27FC236}">
                <a16:creationId xmlns:a16="http://schemas.microsoft.com/office/drawing/2014/main" id="{5505A032-0DDD-635F-32E3-8EF609ADF9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57"/>
          <a:stretch/>
        </p:blipFill>
        <p:spPr bwMode="auto">
          <a:xfrm flipH="1">
            <a:off x="6281057" y="0"/>
            <a:ext cx="5910943" cy="68658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E1CF198-C377-FABB-212B-92D97C415ADE}"/>
              </a:ext>
            </a:extLst>
          </p:cNvPr>
          <p:cNvSpPr/>
          <p:nvPr/>
        </p:nvSpPr>
        <p:spPr>
          <a:xfrm>
            <a:off x="581891" y="2454115"/>
            <a:ext cx="5699166" cy="159530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1" i="0" u="none" strike="noStrike" kern="1200" cap="none" spc="0" normalizeH="0" baseline="0" noProof="0" dirty="0">
                <a:ln>
                  <a:noFill/>
                </a:ln>
                <a:solidFill>
                  <a:srgbClr val="00146F"/>
                </a:solidFill>
                <a:effectLst/>
                <a:uLnTx/>
                <a:uFillTx/>
                <a:latin typeface="Roboto Condensed"/>
                <a:ea typeface="Roboto Condensed"/>
                <a:cs typeface="Roboto Condensed"/>
              </a:rPr>
              <a:t>Present </a:t>
            </a:r>
            <a:r>
              <a:rPr lang="en-US" sz="4800" b="1" dirty="0">
                <a:solidFill>
                  <a:srgbClr val="00146F"/>
                </a:solidFill>
                <a:latin typeface="Roboto Condensed"/>
                <a:ea typeface="Roboto Condensed"/>
                <a:cs typeface="Roboto Condensed"/>
              </a:rPr>
              <a:t>successes </a:t>
            </a:r>
          </a:p>
          <a:p>
            <a:pPr marL="0" marR="0" lvl="0" indent="0" algn="l" defTabSz="914400" rtl="0" eaLnBrk="1" fontAlgn="auto" latinLnBrk="0" hangingPunct="1">
              <a:lnSpc>
                <a:spcPct val="100000"/>
              </a:lnSpc>
              <a:spcBef>
                <a:spcPts val="100"/>
              </a:spcBef>
              <a:spcAft>
                <a:spcPts val="100"/>
              </a:spcAft>
              <a:buClrTx/>
              <a:buSzTx/>
              <a:buFontTx/>
              <a:buNone/>
              <a:tabLst/>
              <a:defRPr/>
            </a:pPr>
            <a:r>
              <a:rPr lang="en-US" sz="4800" b="1" dirty="0">
                <a:solidFill>
                  <a:srgbClr val="AA2159"/>
                </a:solidFill>
                <a:latin typeface="Roboto Condensed"/>
                <a:ea typeface="Roboto Condensed"/>
                <a:cs typeface="Roboto Condensed"/>
              </a:rPr>
              <a:t>AND</a:t>
            </a:r>
            <a:r>
              <a:rPr lang="en-US" sz="4800" b="1" dirty="0">
                <a:solidFill>
                  <a:srgbClr val="00146F"/>
                </a:solidFill>
                <a:latin typeface="Roboto Condensed"/>
                <a:ea typeface="Roboto Condensed"/>
                <a:cs typeface="Roboto Condensed"/>
              </a:rPr>
              <a:t> challenges</a:t>
            </a:r>
          </a:p>
        </p:txBody>
      </p:sp>
    </p:spTree>
    <p:extLst>
      <p:ext uri="{BB962C8B-B14F-4D97-AF65-F5344CB8AC3E}">
        <p14:creationId xmlns:p14="http://schemas.microsoft.com/office/powerpoint/2010/main" val="1550158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7973" b="7973"/>
          <a:stretch/>
        </p:blipFill>
        <p:spPr>
          <a:xfrm>
            <a:off x="-38911" y="0"/>
            <a:ext cx="12237396" cy="6858000"/>
          </a:xfrm>
          <a:prstGeom prst="rect">
            <a:avLst/>
          </a:prstGeom>
        </p:spPr>
      </p:pic>
      <p:sp>
        <p:nvSpPr>
          <p:cNvPr id="9" name="TextBox 1">
            <a:extLst>
              <a:ext uri="{FF2B5EF4-FFF2-40B4-BE49-F238E27FC236}">
                <a16:creationId xmlns:a16="http://schemas.microsoft.com/office/drawing/2014/main" id="{4D88CCA7-ECB2-49D6-94EB-D26973331A91}"/>
              </a:ext>
            </a:extLst>
          </p:cNvPr>
          <p:cNvSpPr txBox="1"/>
          <p:nvPr/>
        </p:nvSpPr>
        <p:spPr>
          <a:xfrm>
            <a:off x="-38910" y="4233462"/>
            <a:ext cx="12274454"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6600" b="1">
                <a:solidFill>
                  <a:prstClr val="white"/>
                </a:solidFill>
                <a:latin typeface="Roboto Condensed" panose="02000000000000000000" pitchFamily="2" charset="0"/>
                <a:ea typeface="Roboto Condensed" panose="02000000000000000000" pitchFamily="2" charset="0"/>
              </a:rPr>
              <a:t>Questions?</a:t>
            </a:r>
          </a:p>
        </p:txBody>
      </p:sp>
    </p:spTree>
    <p:extLst>
      <p:ext uri="{BB962C8B-B14F-4D97-AF65-F5344CB8AC3E}">
        <p14:creationId xmlns:p14="http://schemas.microsoft.com/office/powerpoint/2010/main" val="405151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85" r="785"/>
          <a:stretch/>
        </p:blipFill>
        <p:spPr>
          <a:xfrm>
            <a:off x="-14990" y="0"/>
            <a:ext cx="12216983" cy="6895475"/>
          </a:xfrm>
          <a:prstGeom prst="rect">
            <a:avLst/>
          </a:prstGeom>
        </p:spPr>
      </p:pic>
      <p:sp>
        <p:nvSpPr>
          <p:cNvPr id="6" name="TextBox 1">
            <a:extLst>
              <a:ext uri="{FF2B5EF4-FFF2-40B4-BE49-F238E27FC236}">
                <a16:creationId xmlns:a16="http://schemas.microsoft.com/office/drawing/2014/main" id="{0C54F5B2-96C7-449F-8E86-A823A4160069}"/>
              </a:ext>
            </a:extLst>
          </p:cNvPr>
          <p:cNvSpPr txBox="1"/>
          <p:nvPr/>
        </p:nvSpPr>
        <p:spPr>
          <a:xfrm>
            <a:off x="-22485" y="450254"/>
            <a:ext cx="12224478"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Roboto Condensed" panose="02000000000000000000" pitchFamily="2" charset="0"/>
                <a:ea typeface="Roboto Condensed" panose="02000000000000000000" pitchFamily="2" charset="0"/>
              </a:rPr>
              <a:t>TCEC is here to help!</a:t>
            </a:r>
            <a:endParaRPr kumimoji="0" lang="en-US" sz="66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
        <p:nvSpPr>
          <p:cNvPr id="9" name="TextBox 1">
            <a:extLst>
              <a:ext uri="{FF2B5EF4-FFF2-40B4-BE49-F238E27FC236}">
                <a16:creationId xmlns:a16="http://schemas.microsoft.com/office/drawing/2014/main" id="{0C54F5B2-96C7-449F-8E86-A823A4160069}"/>
              </a:ext>
            </a:extLst>
          </p:cNvPr>
          <p:cNvSpPr txBox="1"/>
          <p:nvPr/>
        </p:nvSpPr>
        <p:spPr>
          <a:xfrm>
            <a:off x="-14990" y="5243026"/>
            <a:ext cx="12216983"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prstClr val="white"/>
                </a:solidFill>
                <a:latin typeface="Roboto Condensed" panose="02000000000000000000" pitchFamily="2" charset="0"/>
                <a:ea typeface="Roboto Condensed" panose="02000000000000000000" pitchFamily="2" charset="0"/>
              </a:rPr>
              <a:t>tcecTA@phmail.ucdavis.edu</a:t>
            </a:r>
            <a:endParaRPr kumimoji="0" lang="en-US" sz="6600" b="1"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1149384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46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5565A-15EA-667E-4116-4857883A7B62}"/>
              </a:ext>
            </a:extLst>
          </p:cNvPr>
          <p:cNvSpPr/>
          <p:nvPr/>
        </p:nvSpPr>
        <p:spPr>
          <a:xfrm>
            <a:off x="66907" y="56136"/>
            <a:ext cx="11904960" cy="132343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Bebas Neue Regular"/>
                <a:ea typeface="+mn-ea"/>
                <a:cs typeface="+mn-cs"/>
              </a:rPr>
              <a:t>what are we talking about today?</a:t>
            </a:r>
          </a:p>
        </p:txBody>
      </p:sp>
      <p:sp>
        <p:nvSpPr>
          <p:cNvPr id="2" name="Rectangle 1">
            <a:extLst>
              <a:ext uri="{FF2B5EF4-FFF2-40B4-BE49-F238E27FC236}">
                <a16:creationId xmlns:a16="http://schemas.microsoft.com/office/drawing/2014/main" id="{6C0FF6F9-C5D8-D304-59D0-E6B9FB127358}"/>
              </a:ext>
            </a:extLst>
          </p:cNvPr>
          <p:cNvSpPr/>
          <p:nvPr/>
        </p:nvSpPr>
        <p:spPr>
          <a:xfrm>
            <a:off x="754912" y="1632083"/>
            <a:ext cx="11437087" cy="59708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oboto Condensed"/>
                <a:ea typeface="Roboto Condensed"/>
                <a:cs typeface="Roboto Condensed"/>
              </a:rPr>
              <a:t>Overview</a:t>
            </a: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oboto Condensed"/>
                <a:ea typeface="Roboto Condensed"/>
                <a:cs typeface="Roboto Condensed"/>
              </a:rPr>
              <a:t>FERs</a:t>
            </a:r>
            <a:r>
              <a:rPr lang="en-US" sz="4800" dirty="0">
                <a:solidFill>
                  <a:prstClr val="white"/>
                </a:solidFill>
                <a:latin typeface="Roboto Condensed"/>
                <a:ea typeface="Roboto Condensed"/>
                <a:cs typeface="Roboto Condensed"/>
              </a:rPr>
              <a:t> vs.</a:t>
            </a:r>
            <a:r>
              <a:rPr kumimoji="0" lang="en-US" sz="4800" b="0" i="0" u="none" strike="noStrike" kern="1200" cap="none" spc="0" normalizeH="0" baseline="0" noProof="0" dirty="0">
                <a:ln>
                  <a:noFill/>
                </a:ln>
                <a:solidFill>
                  <a:prstClr val="white"/>
                </a:solidFill>
                <a:effectLst/>
                <a:uLnTx/>
                <a:uFillTx/>
                <a:latin typeface="Roboto Condensed"/>
                <a:ea typeface="Roboto Condensed"/>
                <a:cs typeface="Roboto Condensed"/>
              </a:rPr>
              <a:t> BERs vs. Interim Reports</a:t>
            </a:r>
          </a:p>
          <a:p>
            <a:pPr marL="0" marR="0" lvl="0" indent="0" algn="l" defTabSz="914400" rtl="0" eaLnBrk="1" fontAlgn="auto" latinLnBrk="0" hangingPunct="1">
              <a:lnSpc>
                <a:spcPct val="100000"/>
              </a:lnSpc>
              <a:spcBef>
                <a:spcPts val="100"/>
              </a:spcBef>
              <a:spcAft>
                <a:spcPts val="100"/>
              </a:spcAft>
              <a:buClrTx/>
              <a:buSzTx/>
              <a:buFontTx/>
              <a:buNone/>
              <a:tabLst/>
              <a:defRPr/>
            </a:pPr>
            <a:r>
              <a:rPr lang="en-US" sz="4800" dirty="0">
                <a:solidFill>
                  <a:prstClr val="white"/>
                </a:solidFill>
                <a:latin typeface="Roboto Condensed"/>
                <a:ea typeface="Roboto Condensed"/>
                <a:cs typeface="Roboto Condensed"/>
              </a:rPr>
              <a:t>	Similarities and Differences</a:t>
            </a:r>
            <a:endParaRPr kumimoji="0" lang="en-US" sz="4800" b="0" i="0" u="none" strike="noStrike" kern="1200" cap="none" spc="0" normalizeH="0" baseline="0" noProof="0" dirty="0">
              <a:ln>
                <a:noFill/>
              </a:ln>
              <a:solidFill>
                <a:prstClr val="white"/>
              </a:solidFill>
              <a:effectLst/>
              <a:uLnTx/>
              <a:uFillTx/>
              <a:latin typeface="Calibri" panose="020F0502020204030204"/>
              <a:ea typeface="Roboto Condensed"/>
              <a:cs typeface="Calibri"/>
            </a:endParaRPr>
          </a:p>
          <a:p>
            <a:pPr>
              <a:spcBef>
                <a:spcPts val="100"/>
              </a:spcBef>
              <a:spcAft>
                <a:spcPts val="100"/>
              </a:spcAft>
              <a:defRPr/>
            </a:pPr>
            <a:r>
              <a:rPr kumimoji="0" lang="en-US" sz="4800" b="0" i="0" u="none" strike="noStrike" kern="1200" cap="none" spc="0" normalizeH="0" baseline="0" noProof="0" dirty="0">
                <a:ln>
                  <a:noFill/>
                </a:ln>
                <a:solidFill>
                  <a:prstClr val="white"/>
                </a:solidFill>
                <a:effectLst/>
                <a:uLnTx/>
                <a:uFillTx/>
                <a:latin typeface="Roboto Condensed"/>
                <a:ea typeface="Roboto Condensed"/>
                <a:cs typeface="Roboto Condensed"/>
              </a:rPr>
              <a:t>Resources on FER writing</a:t>
            </a:r>
            <a:endPar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100"/>
              </a:spcBef>
              <a:spcAft>
                <a:spcPts val="1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Roboto Condensed"/>
                <a:ea typeface="Roboto Condensed"/>
                <a:cs typeface="Roboto Condensed"/>
              </a:rPr>
              <a:t>Organizing the report</a:t>
            </a:r>
          </a:p>
          <a:p>
            <a:pPr marL="914400" marR="0" lvl="2" indent="0" algn="l" defTabSz="914400" rtl="0" eaLnBrk="1" fontAlgn="auto" latinLnBrk="0" hangingPunct="1">
              <a:lnSpc>
                <a:spcPct val="100000"/>
              </a:lnSpc>
              <a:spcBef>
                <a:spcPts val="100"/>
              </a:spcBef>
              <a:spcAft>
                <a:spcPts val="10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Roboto Condensed"/>
              <a:ea typeface="Roboto Condensed"/>
              <a:cs typeface="Roboto Condensed"/>
            </a:endParaRPr>
          </a:p>
          <a:p>
            <a:pPr marL="0" marR="0" lvl="0" indent="0" algn="l" defTabSz="914400" rtl="0" eaLnBrk="1" fontAlgn="auto" latinLnBrk="0" hangingPunct="1">
              <a:lnSpc>
                <a:spcPct val="100000"/>
              </a:lnSpc>
              <a:spcBef>
                <a:spcPts val="100"/>
              </a:spcBef>
              <a:spcAft>
                <a:spcPts val="10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Roboto Condensed"/>
              <a:ea typeface="Roboto Condensed"/>
              <a:cs typeface="Roboto Condensed"/>
            </a:endParaRPr>
          </a:p>
        </p:txBody>
      </p:sp>
    </p:spTree>
    <p:extLst>
      <p:ext uri="{BB962C8B-B14F-4D97-AF65-F5344CB8AC3E}">
        <p14:creationId xmlns:p14="http://schemas.microsoft.com/office/powerpoint/2010/main" val="361475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range and silver baubles on clear glass container">
            <a:extLst>
              <a:ext uri="{FF2B5EF4-FFF2-40B4-BE49-F238E27FC236}">
                <a16:creationId xmlns:a16="http://schemas.microsoft.com/office/drawing/2014/main" id="{450783E9-2E9E-875B-6251-1ED8CEBADC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24"/>
          <a:stretch/>
        </p:blipFill>
        <p:spPr bwMode="auto">
          <a:xfrm rot="5400000">
            <a:off x="2645227" y="-2645228"/>
            <a:ext cx="6901544" cy="1219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5C563B48-EDA6-2A27-F157-5B61D32F90D3}"/>
              </a:ext>
            </a:extLst>
          </p:cNvPr>
          <p:cNvSpPr txBox="1"/>
          <p:nvPr/>
        </p:nvSpPr>
        <p:spPr>
          <a:xfrm>
            <a:off x="-16239" y="4919451"/>
            <a:ext cx="12224478"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Roboto Condensed" panose="02000000000000000000" pitchFamily="2" charset="0"/>
                <a:ea typeface="Roboto Condensed" panose="02000000000000000000" pitchFamily="2" charset="0"/>
              </a:rPr>
              <a:t>Reflect </a:t>
            </a:r>
            <a:r>
              <a:rPr lang="en-US" sz="6600">
                <a:solidFill>
                  <a:srgbClr val="00146F"/>
                </a:solidFill>
                <a:latin typeface="Roboto Condensed" panose="02000000000000000000" pitchFamily="2" charset="0"/>
                <a:ea typeface="Roboto Condensed" panose="02000000000000000000" pitchFamily="2" charset="0"/>
              </a:rPr>
              <a:t>– Spotlight – Celebrate </a:t>
            </a:r>
            <a:endParaRPr kumimoji="0" lang="en-US" sz="6600" b="0" i="0" u="none" strike="noStrike" kern="1200" cap="none" spc="0" normalizeH="0" baseline="0" noProof="0">
              <a:ln>
                <a:noFill/>
              </a:ln>
              <a:solidFill>
                <a:srgbClr val="00146F"/>
              </a:solidFill>
              <a:effectLst/>
              <a:uLnTx/>
              <a:uFillTx/>
              <a:latin typeface="Roboto Condensed" panose="02000000000000000000" pitchFamily="2" charset="0"/>
              <a:ea typeface="Roboto Condensed" panose="02000000000000000000" pitchFamily="2" charset="0"/>
            </a:endParaRPr>
          </a:p>
        </p:txBody>
      </p:sp>
      <p:sp>
        <p:nvSpPr>
          <p:cNvPr id="5" name="TextBox 1">
            <a:extLst>
              <a:ext uri="{FF2B5EF4-FFF2-40B4-BE49-F238E27FC236}">
                <a16:creationId xmlns:a16="http://schemas.microsoft.com/office/drawing/2014/main" id="{9DB2E10E-2C70-169F-724D-B4C75232FCD7}"/>
              </a:ext>
            </a:extLst>
          </p:cNvPr>
          <p:cNvSpPr txBox="1"/>
          <p:nvPr/>
        </p:nvSpPr>
        <p:spPr>
          <a:xfrm>
            <a:off x="-11289" y="4919451"/>
            <a:ext cx="12224478"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Roboto Condensed" panose="02000000000000000000" pitchFamily="2" charset="0"/>
                <a:ea typeface="Roboto Condensed" panose="02000000000000000000" pitchFamily="2" charset="0"/>
              </a:rPr>
              <a:t>Reflect – Spotlight – </a:t>
            </a:r>
            <a:r>
              <a:rPr lang="en-US" sz="6600">
                <a:solidFill>
                  <a:srgbClr val="00146F"/>
                </a:solidFill>
                <a:latin typeface="Roboto Condensed" panose="02000000000000000000" pitchFamily="2" charset="0"/>
                <a:ea typeface="Roboto Condensed" panose="02000000000000000000" pitchFamily="2" charset="0"/>
              </a:rPr>
              <a:t>Celebrate </a:t>
            </a:r>
            <a:endParaRPr kumimoji="0" lang="en-US" sz="6600" b="0" i="0" u="none" strike="noStrike" kern="1200" cap="none" spc="0" normalizeH="0" baseline="0" noProof="0">
              <a:ln>
                <a:noFill/>
              </a:ln>
              <a:solidFill>
                <a:srgbClr val="00146F"/>
              </a:solidFill>
              <a:effectLst/>
              <a:uLnTx/>
              <a:uFillTx/>
              <a:latin typeface="Roboto Condensed" panose="02000000000000000000" pitchFamily="2" charset="0"/>
              <a:ea typeface="Roboto Condensed" panose="02000000000000000000" pitchFamily="2" charset="0"/>
            </a:endParaRPr>
          </a:p>
        </p:txBody>
      </p:sp>
      <p:sp>
        <p:nvSpPr>
          <p:cNvPr id="4" name="TextBox 1">
            <a:extLst>
              <a:ext uri="{FF2B5EF4-FFF2-40B4-BE49-F238E27FC236}">
                <a16:creationId xmlns:a16="http://schemas.microsoft.com/office/drawing/2014/main" id="{1189B986-8EEE-3457-4A1A-2EA99B89C477}"/>
              </a:ext>
            </a:extLst>
          </p:cNvPr>
          <p:cNvSpPr txBox="1"/>
          <p:nvPr/>
        </p:nvSpPr>
        <p:spPr>
          <a:xfrm>
            <a:off x="-11289" y="4919451"/>
            <a:ext cx="12224478" cy="1225868"/>
          </a:xfrm>
          <a:prstGeom prst="roundRect">
            <a:avLst/>
          </a:prstGeom>
          <a:solidFill>
            <a:srgbClr val="00146F"/>
          </a:solidFill>
          <a:ln>
            <a:solidFill>
              <a:srgbClr val="00146F"/>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prstClr val="white"/>
                </a:solidFill>
                <a:latin typeface="Roboto Condensed" panose="02000000000000000000" pitchFamily="2" charset="0"/>
                <a:ea typeface="Roboto Condensed" panose="02000000000000000000" pitchFamily="2" charset="0"/>
              </a:rPr>
              <a:t>Reflect – Spotlight – Celebrate </a:t>
            </a:r>
            <a:endParaRPr kumimoji="0" lang="en-US" sz="6600" b="0" i="0" u="none" strike="noStrike" kern="1200" cap="none" spc="0" normalizeH="0" baseline="0" noProof="0">
              <a:ln>
                <a:noFill/>
              </a:ln>
              <a:solidFill>
                <a:prstClr val="white"/>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147566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1939C-9689-9FA0-3764-85131654DF6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672EFBF-C96D-6625-387A-8EB24B248BB2}"/>
              </a:ext>
            </a:extLst>
          </p:cNvPr>
          <p:cNvSpPr/>
          <p:nvPr/>
        </p:nvSpPr>
        <p:spPr>
          <a:xfrm>
            <a:off x="3446417" y="-208037"/>
            <a:ext cx="8745583" cy="706603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
              </a:spcBef>
              <a:spcAft>
                <a:spcPts val="6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Headings:</a:t>
            </a:r>
          </a:p>
          <a:p>
            <a:pPr marL="0" marR="0" lvl="0" indent="0" algn="l" defTabSz="914400" rtl="0" eaLnBrk="1" fontAlgn="auto" latinLnBrk="0" hangingPunct="1">
              <a:lnSpc>
                <a:spcPct val="150000"/>
              </a:lnSpc>
              <a:spcBef>
                <a:spcPts val="100"/>
              </a:spcBef>
              <a:spcAft>
                <a:spcPts val="600"/>
              </a:spcAft>
              <a:buClrTx/>
              <a:buSzTx/>
              <a:buFontTx/>
              <a:buNone/>
              <a:tabLs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  Aim &amp; Outcome</a:t>
            </a:r>
          </a:p>
          <a:p>
            <a:pPr marL="0" marR="0" lvl="0" indent="0" algn="l" defTabSz="914400" rtl="0" eaLnBrk="1" fontAlgn="auto" latinLnBrk="0" hangingPunct="1">
              <a:lnSpc>
                <a:spcPct val="150000"/>
              </a:lnSpc>
              <a:spcBef>
                <a:spcPts val="100"/>
              </a:spcBef>
              <a:spcAft>
                <a:spcPts val="600"/>
              </a:spcAft>
              <a:buClrTx/>
              <a:buSzTx/>
              <a:buFontTx/>
              <a:buNone/>
              <a:tabLst/>
              <a:defRPr/>
            </a:pPr>
            <a:r>
              <a:rPr lang="en-US" sz="4800" b="1">
                <a:solidFill>
                  <a:srgbClr val="00146F"/>
                </a:solidFill>
                <a:latin typeface="Roboto Condensed"/>
                <a:ea typeface="Roboto Condensed"/>
                <a:cs typeface="Roboto Condensed"/>
              </a:rPr>
              <a:t>  Background</a:t>
            </a:r>
          </a:p>
          <a:p>
            <a:pPr marL="0" marR="0" lvl="0" indent="0" algn="l" defTabSz="914400" rtl="0" eaLnBrk="1" fontAlgn="auto" latinLnBrk="0" hangingPunct="1">
              <a:lnSpc>
                <a:spcPct val="150000"/>
              </a:lnSpc>
              <a:spcBef>
                <a:spcPts val="100"/>
              </a:spcBef>
              <a:spcAft>
                <a:spcPts val="600"/>
              </a:spcAft>
              <a:buClrTx/>
              <a:buSzTx/>
              <a:buFontTx/>
              <a:buNone/>
              <a:tabLst/>
              <a:defRPr/>
            </a:pPr>
            <a:r>
              <a:rPr lang="en-US" sz="4800" b="1">
                <a:solidFill>
                  <a:srgbClr val="00146F"/>
                </a:solidFill>
                <a:latin typeface="Roboto Condensed"/>
                <a:ea typeface="Roboto Condensed"/>
                <a:cs typeface="Roboto Condensed"/>
              </a:rPr>
              <a:t>  Evaluation Methods &amp; Design</a:t>
            </a:r>
          </a:p>
          <a:p>
            <a:pPr marL="0" marR="0" lvl="0" indent="0" algn="l" defTabSz="914400" rtl="0" eaLnBrk="1" fontAlgn="auto" latinLnBrk="0" hangingPunct="1">
              <a:lnSpc>
                <a:spcPct val="150000"/>
              </a:lnSpc>
              <a:spcBef>
                <a:spcPts val="100"/>
              </a:spcBef>
              <a:spcAft>
                <a:spcPts val="600"/>
              </a:spcAft>
              <a:buClrTx/>
              <a:buSzTx/>
              <a:buFontTx/>
              <a:buNone/>
              <a:tabLst/>
              <a:defRPr/>
            </a:pPr>
            <a:r>
              <a:rPr lang="en-US" sz="4800" b="1">
                <a:solidFill>
                  <a:srgbClr val="00146F"/>
                </a:solidFill>
                <a:latin typeface="Roboto Condensed"/>
                <a:ea typeface="Roboto Condensed"/>
                <a:cs typeface="Roboto Condensed"/>
              </a:rPr>
              <a:t>  Implementation &amp; Results</a:t>
            </a:r>
          </a:p>
          <a:p>
            <a:pPr marL="0" marR="0" lvl="0" indent="0" algn="l" defTabSz="914400" rtl="0" eaLnBrk="1" fontAlgn="auto" latinLnBrk="0" hangingPunct="1">
              <a:lnSpc>
                <a:spcPct val="150000"/>
              </a:lnSpc>
              <a:spcBef>
                <a:spcPts val="100"/>
              </a:spcBef>
              <a:spcAft>
                <a:spcPts val="600"/>
              </a:spcAft>
              <a:buClrTx/>
              <a:buSzTx/>
              <a:buFontTx/>
              <a:buNone/>
              <a:tabLst/>
              <a:defRPr/>
            </a:pPr>
            <a:r>
              <a:rPr lang="en-US" sz="4800" b="1">
                <a:solidFill>
                  <a:srgbClr val="00146F"/>
                </a:solidFill>
                <a:latin typeface="Roboto Condensed"/>
                <a:ea typeface="Roboto Condensed"/>
                <a:cs typeface="Roboto Condensed"/>
              </a:rPr>
              <a:t>  Conclusions &amp; Recommendations </a:t>
            </a:r>
          </a:p>
        </p:txBody>
      </p:sp>
      <p:pic>
        <p:nvPicPr>
          <p:cNvPr id="3076" name="Picture 4" descr="white yellow and red cake">
            <a:extLst>
              <a:ext uri="{FF2B5EF4-FFF2-40B4-BE49-F238E27FC236}">
                <a16:creationId xmlns:a16="http://schemas.microsoft.com/office/drawing/2014/main" id="{AB74126D-8D19-A7ED-85E7-A27990A141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53" r="8666"/>
          <a:stretch/>
        </p:blipFill>
        <p:spPr bwMode="auto">
          <a:xfrm flipH="1">
            <a:off x="0" y="0"/>
            <a:ext cx="34464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66ABDB-089D-B240-A590-9D7DBB2E0E51}"/>
              </a:ext>
            </a:extLst>
          </p:cNvPr>
          <p:cNvSpPr/>
          <p:nvPr/>
        </p:nvSpPr>
        <p:spPr>
          <a:xfrm>
            <a:off x="5145087" y="-124378"/>
            <a:ext cx="7046913" cy="706603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
              </a:spcBef>
              <a:spcAft>
                <a:spcPts val="600"/>
              </a:spcAft>
              <a:buClrTx/>
              <a:buSzTx/>
              <a:buFontTx/>
              <a:buNone/>
              <a:tabLst/>
              <a:defRPr/>
            </a:pPr>
            <a:r>
              <a:rPr lang="en-US" sz="4800" b="1" noProof="0" dirty="0">
                <a:solidFill>
                  <a:srgbClr val="00146F"/>
                </a:solidFill>
                <a:latin typeface="Roboto Condensed"/>
                <a:ea typeface="Roboto Condensed"/>
                <a:cs typeface="Roboto Condensed"/>
              </a:rPr>
              <a:t>For FERs:</a:t>
            </a:r>
            <a:endParaRPr kumimoji="0" lang="en-US" sz="4800" b="1" i="0" u="none" strike="noStrike" kern="1200" cap="none" spc="0" normalizeH="0" baseline="0" noProof="0" dirty="0">
              <a:ln>
                <a:noFill/>
              </a:ln>
              <a:solidFill>
                <a:srgbClr val="00146F"/>
              </a:solidFill>
              <a:effectLst/>
              <a:uLnTx/>
              <a:uFillTx/>
              <a:latin typeface="Roboto Condensed"/>
              <a:ea typeface="Roboto Condensed"/>
              <a:cs typeface="Roboto Condensed"/>
            </a:endParaRPr>
          </a:p>
          <a:p>
            <a:pPr lvl="1">
              <a:lnSpc>
                <a:spcPct val="150000"/>
              </a:lnSpc>
              <a:spcBef>
                <a:spcPts val="100"/>
              </a:spcBef>
              <a:spcAft>
                <a:spcPts val="600"/>
              </a:spcAft>
              <a:defRPr/>
            </a:pPr>
            <a:r>
              <a:rPr kumimoji="0" lang="en-US" sz="4800" b="1" i="0" u="none" strike="noStrike" kern="1200" cap="none" spc="0" normalizeH="0" baseline="0" noProof="0" dirty="0">
                <a:ln>
                  <a:noFill/>
                </a:ln>
                <a:solidFill>
                  <a:srgbClr val="00146F"/>
                </a:solidFill>
                <a:effectLst/>
                <a:uLnTx/>
                <a:uFillTx/>
                <a:latin typeface="Roboto Condensed"/>
                <a:ea typeface="Roboto Condensed"/>
                <a:cs typeface="Roboto Condensed"/>
              </a:rPr>
              <a:t>Cover Page</a:t>
            </a:r>
          </a:p>
          <a:p>
            <a:pPr lvl="1">
              <a:lnSpc>
                <a:spcPct val="150000"/>
              </a:lnSpc>
              <a:spcBef>
                <a:spcPts val="100"/>
              </a:spcBef>
              <a:spcAft>
                <a:spcPts val="600"/>
              </a:spcAft>
              <a:defRPr/>
            </a:pPr>
            <a:r>
              <a:rPr lang="en-US" sz="4800" b="1" dirty="0">
                <a:solidFill>
                  <a:srgbClr val="00146F"/>
                </a:solidFill>
                <a:latin typeface="Roboto Condensed"/>
                <a:ea typeface="Roboto Condensed"/>
                <a:cs typeface="Roboto Condensed"/>
              </a:rPr>
              <a:t>Abstract</a:t>
            </a:r>
          </a:p>
          <a:p>
            <a:pPr lvl="1">
              <a:lnSpc>
                <a:spcPct val="150000"/>
              </a:lnSpc>
              <a:spcBef>
                <a:spcPts val="100"/>
              </a:spcBef>
              <a:spcAft>
                <a:spcPts val="600"/>
              </a:spcAft>
              <a:defRPr/>
            </a:pPr>
            <a:r>
              <a:rPr lang="en-US" sz="4800" b="1" dirty="0">
                <a:solidFill>
                  <a:srgbClr val="00146F"/>
                </a:solidFill>
                <a:latin typeface="Roboto Condensed"/>
                <a:ea typeface="Roboto Condensed"/>
                <a:cs typeface="Roboto Condensed"/>
              </a:rPr>
              <a:t>Data Visualizations</a:t>
            </a:r>
          </a:p>
          <a:p>
            <a:pPr lvl="1">
              <a:lnSpc>
                <a:spcPct val="150000"/>
              </a:lnSpc>
              <a:spcBef>
                <a:spcPts val="100"/>
              </a:spcBef>
              <a:spcAft>
                <a:spcPts val="600"/>
              </a:spcAft>
              <a:defRPr/>
            </a:pPr>
            <a:r>
              <a:rPr lang="en-US" sz="4800" b="1" dirty="0">
                <a:solidFill>
                  <a:srgbClr val="00146F"/>
                </a:solidFill>
                <a:latin typeface="Roboto Condensed"/>
                <a:ea typeface="Roboto Condensed"/>
                <a:cs typeface="Roboto Condensed"/>
              </a:rPr>
              <a:t>Appendix</a:t>
            </a:r>
          </a:p>
          <a:p>
            <a:pPr marL="0" marR="0" lvl="0" indent="0" algn="l" defTabSz="914400" rtl="0" eaLnBrk="1" fontAlgn="auto" latinLnBrk="0" hangingPunct="1">
              <a:spcBef>
                <a:spcPts val="100"/>
              </a:spcBef>
              <a:spcAft>
                <a:spcPts val="600"/>
              </a:spcAft>
              <a:buClrTx/>
              <a:buSzTx/>
              <a:buFontTx/>
              <a:buNone/>
              <a:tabLst/>
              <a:defRPr/>
            </a:pPr>
            <a:r>
              <a:rPr lang="en-US" sz="4800" b="1" dirty="0">
                <a:solidFill>
                  <a:srgbClr val="00146F"/>
                </a:solidFill>
                <a:latin typeface="Roboto Condensed"/>
                <a:ea typeface="Roboto Condensed"/>
                <a:cs typeface="Roboto Condensed"/>
              </a:rPr>
              <a:t>	   Instruments (2 places)</a:t>
            </a:r>
          </a:p>
        </p:txBody>
      </p:sp>
      <p:pic>
        <p:nvPicPr>
          <p:cNvPr id="4100" name="Picture 4" descr="pink and white cake on white ceramic plate">
            <a:extLst>
              <a:ext uri="{FF2B5EF4-FFF2-40B4-BE49-F238E27FC236}">
                <a16:creationId xmlns:a16="http://schemas.microsoft.com/office/drawing/2014/main" id="{3135AE62-FB7D-7FFB-81C9-1481BC8A0B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50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9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walking near escalator">
            <a:extLst>
              <a:ext uri="{FF2B5EF4-FFF2-40B4-BE49-F238E27FC236}">
                <a16:creationId xmlns:a16="http://schemas.microsoft.com/office/drawing/2014/main" id="{4CB036F6-38BB-4D1B-A65C-FFC11D9C9F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3772"/>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652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B765-D531-9AFE-91F1-CFB7099729A4}"/>
            </a:ext>
          </a:extLst>
        </p:cNvPr>
        <p:cNvGrpSpPr/>
        <p:nvPr/>
      </p:nvGrpSpPr>
      <p:grpSpPr>
        <a:xfrm>
          <a:off x="0" y="0"/>
          <a:ext cx="0" cy="0"/>
          <a:chOff x="0" y="0"/>
          <a:chExt cx="0" cy="0"/>
        </a:xfrm>
      </p:grpSpPr>
      <p:pic>
        <p:nvPicPr>
          <p:cNvPr id="1026" name="Picture 2" descr="people walking near escalator">
            <a:extLst>
              <a:ext uri="{FF2B5EF4-FFF2-40B4-BE49-F238E27FC236}">
                <a16:creationId xmlns:a16="http://schemas.microsoft.com/office/drawing/2014/main" id="{67B0C44C-35CF-4B91-660C-FED27DCF2F5C}"/>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14E5857-1157-EFFD-C6A8-3E3D0B63619C}"/>
              </a:ext>
            </a:extLst>
          </p:cNvPr>
          <p:cNvSpPr/>
          <p:nvPr/>
        </p:nvSpPr>
        <p:spPr>
          <a:xfrm>
            <a:off x="408214" y="312860"/>
            <a:ext cx="11783786" cy="663002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spcBef>
                <a:spcPts val="100"/>
              </a:spcBef>
              <a:spcAft>
                <a:spcPts val="600"/>
              </a:spcAft>
              <a:defRPr/>
            </a:pPr>
            <a:r>
              <a:rPr lang="en-US" sz="4800" b="1">
                <a:solidFill>
                  <a:srgbClr val="00146F"/>
                </a:solidFill>
                <a:latin typeface="Roboto Condensed"/>
                <a:ea typeface="Roboto Condensed"/>
                <a:cs typeface="Roboto Condensed"/>
              </a:rPr>
              <a:t>OTIS quirks: </a:t>
            </a:r>
          </a:p>
          <a:p>
            <a:pPr lvl="1">
              <a:spcBef>
                <a:spcPts val="100"/>
              </a:spcBef>
              <a:spcAft>
                <a:spcPts val="600"/>
              </a:spcAft>
              <a:defRPr/>
            </a:pPr>
            <a:endParaRPr lang="en-US" sz="4800" b="1">
              <a:solidFill>
                <a:srgbClr val="00146F"/>
              </a:solidFill>
              <a:latin typeface="Roboto Condensed"/>
              <a:ea typeface="Roboto Condensed"/>
              <a:cs typeface="Roboto Condensed"/>
            </a:endParaRPr>
          </a:p>
          <a:p>
            <a:pPr lvl="1">
              <a:spcBef>
                <a:spcPts val="100"/>
              </a:spcBef>
              <a:spcAft>
                <a:spcPts val="600"/>
              </a:spcAf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Submit in OTIS</a:t>
            </a:r>
          </a:p>
          <a:p>
            <a:pPr lvl="1">
              <a:spcBef>
                <a:spcPts val="100"/>
              </a:spcBef>
              <a:spcAft>
                <a:spcPts val="600"/>
              </a:spcAft>
              <a:defRPr/>
            </a:pPr>
            <a:r>
              <a:rPr lang="en-US" sz="4800" b="1">
                <a:solidFill>
                  <a:srgbClr val="00146F"/>
                </a:solidFill>
                <a:latin typeface="Roboto Condensed"/>
                <a:ea typeface="Roboto Condensed"/>
                <a:cs typeface="Roboto Condensed"/>
              </a:rPr>
              <a:t>	Multiple buttons to submit FERs </a:t>
            </a:r>
          </a:p>
          <a:p>
            <a:pPr lvl="1">
              <a:spcBef>
                <a:spcPts val="100"/>
              </a:spcBef>
              <a:spcAft>
                <a:spcPts val="600"/>
              </a:spcAft>
              <a:defRPr/>
            </a:pPr>
            <a:r>
              <a:rPr lang="en-US" sz="4800" b="1">
                <a:solidFill>
                  <a:srgbClr val="00146F"/>
                </a:solidFill>
                <a:latin typeface="Roboto Condensed"/>
                <a:ea typeface="Roboto Condensed"/>
                <a:cs typeface="Roboto Condensed"/>
              </a:rPr>
              <a:t>	Instruments in Appendix AND separately</a:t>
            </a:r>
            <a:endPar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endParaRPr>
          </a:p>
          <a:p>
            <a:pPr lvl="1">
              <a:spcBef>
                <a:spcPts val="100"/>
              </a:spcBef>
              <a:spcAft>
                <a:spcPts val="600"/>
              </a:spcAft>
              <a:defRPr/>
            </a:pPr>
            <a:r>
              <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rPr>
              <a:t>	Carefully</a:t>
            </a:r>
            <a:r>
              <a:rPr kumimoji="0" lang="en-US" sz="4800" b="1" i="0" u="none" strike="noStrike" kern="1200" cap="none" spc="0" normalizeH="0" noProof="0">
                <a:ln>
                  <a:noFill/>
                </a:ln>
                <a:solidFill>
                  <a:srgbClr val="00146F"/>
                </a:solidFill>
                <a:effectLst/>
                <a:uLnTx/>
                <a:uFillTx/>
                <a:latin typeface="Roboto Condensed"/>
                <a:ea typeface="Roboto Condensed"/>
                <a:cs typeface="Roboto Condensed"/>
              </a:rPr>
              <a:t> name files </a:t>
            </a:r>
            <a:endParaRPr kumimoji="0" lang="en-US" sz="4800" b="1" i="0" u="none" strike="noStrike" kern="1200" cap="none" spc="0" normalizeH="0" baseline="0" noProof="0">
              <a:ln>
                <a:noFill/>
              </a:ln>
              <a:solidFill>
                <a:srgbClr val="00146F"/>
              </a:solidFill>
              <a:effectLst/>
              <a:uLnTx/>
              <a:uFillTx/>
              <a:latin typeface="Roboto Condensed"/>
              <a:ea typeface="Roboto Condensed"/>
              <a:cs typeface="Roboto Condensed"/>
            </a:endParaRPr>
          </a:p>
          <a:p>
            <a:pPr lvl="1">
              <a:spcBef>
                <a:spcPts val="100"/>
              </a:spcBef>
              <a:spcAft>
                <a:spcPts val="600"/>
              </a:spcAft>
              <a:defRPr/>
            </a:pPr>
            <a:r>
              <a:rPr lang="en-US" sz="4800" b="1">
                <a:solidFill>
                  <a:srgbClr val="00146F"/>
                </a:solidFill>
                <a:latin typeface="Roboto Condensed"/>
                <a:ea typeface="Roboto Condensed"/>
                <a:cs typeface="Roboto Condensed"/>
              </a:rPr>
              <a:t>Activity is labeled as FER, but should be BER</a:t>
            </a:r>
          </a:p>
          <a:p>
            <a:pPr lvl="1">
              <a:spcBef>
                <a:spcPts val="100"/>
              </a:spcBef>
              <a:spcAft>
                <a:spcPts val="600"/>
              </a:spcAft>
              <a:defRPr/>
            </a:pPr>
            <a:endParaRPr lang="en-US" sz="4800" b="1">
              <a:solidFill>
                <a:srgbClr val="00146F"/>
              </a:solidFill>
              <a:latin typeface="Roboto Condensed"/>
              <a:ea typeface="Roboto Condensed"/>
              <a:cs typeface="Roboto Condensed"/>
            </a:endParaRPr>
          </a:p>
        </p:txBody>
      </p:sp>
    </p:spTree>
    <p:extLst>
      <p:ext uri="{BB962C8B-B14F-4D97-AF65-F5344CB8AC3E}">
        <p14:creationId xmlns:p14="http://schemas.microsoft.com/office/powerpoint/2010/main" val="37531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2CFEA-8230-B6E1-195B-A812BDAD28C6}"/>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8DC5DD8-FD6B-72C0-16BE-0006AD38832E}"/>
              </a:ext>
            </a:extLst>
          </p:cNvPr>
          <p:cNvGraphicFramePr>
            <a:graphicFrameLocks noGrp="1"/>
          </p:cNvGraphicFramePr>
          <p:nvPr>
            <p:extLst>
              <p:ext uri="{D42A27DB-BD31-4B8C-83A1-F6EECF244321}">
                <p14:modId xmlns:p14="http://schemas.microsoft.com/office/powerpoint/2010/main" val="2306728518"/>
              </p:ext>
            </p:extLst>
          </p:nvPr>
        </p:nvGraphicFramePr>
        <p:xfrm>
          <a:off x="1" y="1"/>
          <a:ext cx="12188953" cy="7006361"/>
        </p:xfrm>
        <a:graphic>
          <a:graphicData uri="http://schemas.openxmlformats.org/drawingml/2006/table">
            <a:tbl>
              <a:tblPr firstRow="1" bandRow="1">
                <a:tableStyleId>{0660B408-B3CF-4A94-85FC-2B1E0A45F4A2}</a:tableStyleId>
              </a:tblPr>
              <a:tblGrid>
                <a:gridCol w="4062984">
                  <a:extLst>
                    <a:ext uri="{9D8B030D-6E8A-4147-A177-3AD203B41FA5}">
                      <a16:colId xmlns:a16="http://schemas.microsoft.com/office/drawing/2014/main" val="1919230568"/>
                    </a:ext>
                  </a:extLst>
                </a:gridCol>
                <a:gridCol w="4395216">
                  <a:extLst>
                    <a:ext uri="{9D8B030D-6E8A-4147-A177-3AD203B41FA5}">
                      <a16:colId xmlns:a16="http://schemas.microsoft.com/office/drawing/2014/main" val="1795877987"/>
                    </a:ext>
                  </a:extLst>
                </a:gridCol>
                <a:gridCol w="3730753">
                  <a:extLst>
                    <a:ext uri="{9D8B030D-6E8A-4147-A177-3AD203B41FA5}">
                      <a16:colId xmlns:a16="http://schemas.microsoft.com/office/drawing/2014/main" val="2949742980"/>
                    </a:ext>
                  </a:extLst>
                </a:gridCol>
              </a:tblGrid>
              <a:tr h="683330">
                <a:tc>
                  <a:txBody>
                    <a:bodyPr/>
                    <a:lstStyle/>
                    <a:p>
                      <a:pPr algn="ctr"/>
                      <a:r>
                        <a:rPr lang="en-US" sz="3200" b="1">
                          <a:latin typeface="Roboto Condensed" panose="02000000000000000000" pitchFamily="2" charset="0"/>
                          <a:ea typeface="Roboto Condensed" panose="02000000000000000000" pitchFamily="2" charset="0"/>
                          <a:cs typeface="Roboto Condensed" panose="02000000000000000000" pitchFamily="2" charset="0"/>
                        </a:rPr>
                        <a:t>FER</a:t>
                      </a:r>
                    </a:p>
                  </a:txBody>
                  <a:tcPr>
                    <a:solidFill>
                      <a:srgbClr val="00146F"/>
                    </a:solidFill>
                  </a:tcPr>
                </a:tc>
                <a:tc>
                  <a:txBody>
                    <a:bodyPr/>
                    <a:lstStyle/>
                    <a:p>
                      <a:pPr algn="ctr"/>
                      <a:r>
                        <a:rPr lang="en-US" sz="3200" b="1">
                          <a:latin typeface="Roboto Condensed" panose="02000000000000000000" pitchFamily="2" charset="0"/>
                          <a:ea typeface="Roboto Condensed" panose="02000000000000000000" pitchFamily="2" charset="0"/>
                          <a:cs typeface="Roboto Condensed" panose="02000000000000000000" pitchFamily="2" charset="0"/>
                        </a:rPr>
                        <a:t>BER</a:t>
                      </a:r>
                    </a:p>
                  </a:txBody>
                  <a:tcPr>
                    <a:solidFill>
                      <a:srgbClr val="00146F"/>
                    </a:solidFill>
                  </a:tcPr>
                </a:tc>
                <a:tc>
                  <a:txBody>
                    <a:bodyPr/>
                    <a:lstStyle/>
                    <a:p>
                      <a:pPr algn="ctr"/>
                      <a:r>
                        <a:rPr lang="en-US" sz="3200" b="1">
                          <a:latin typeface="Roboto Condensed" panose="02000000000000000000" pitchFamily="2" charset="0"/>
                          <a:ea typeface="Roboto Condensed" panose="02000000000000000000" pitchFamily="2" charset="0"/>
                          <a:cs typeface="Roboto Condensed" panose="02000000000000000000" pitchFamily="2" charset="0"/>
                        </a:rPr>
                        <a:t>Interim</a:t>
                      </a:r>
                    </a:p>
                  </a:txBody>
                  <a:tcPr>
                    <a:solidFill>
                      <a:srgbClr val="00146F"/>
                    </a:solidFill>
                  </a:tcPr>
                </a:tc>
                <a:extLst>
                  <a:ext uri="{0D108BD9-81ED-4DB2-BD59-A6C34878D82A}">
                    <a16:rowId xmlns:a16="http://schemas.microsoft.com/office/drawing/2014/main" val="2510405264"/>
                  </a:ext>
                </a:extLst>
              </a:tr>
              <a:tr h="718749">
                <a:tc>
                  <a:txBody>
                    <a:bodyPr/>
                    <a:lstStyle/>
                    <a:p>
                      <a:r>
                        <a:rPr lang="en-US" sz="3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Primary Policy Objective</a:t>
                      </a:r>
                    </a:p>
                  </a:txBody>
                  <a:tcPr anchor="ctr"/>
                </a:tc>
                <a:tc>
                  <a:txBody>
                    <a:bodyPr/>
                    <a:lstStyle/>
                    <a:p>
                      <a:r>
                        <a:rPr lang="en-US" sz="3200" b="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Non-Primary Objective, Statewide Projects</a:t>
                      </a:r>
                    </a:p>
                  </a:txBody>
                  <a:tcPr anchor="ctr"/>
                </a:tc>
                <a:tc>
                  <a:txBody>
                    <a:bodyPr/>
                    <a:lstStyle/>
                    <a:p>
                      <a:r>
                        <a:rPr lang="en-US" sz="3200" b="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Policy Objective in a Jurisdiction</a:t>
                      </a:r>
                    </a:p>
                  </a:txBody>
                  <a:tcPr anchor="ctr"/>
                </a:tc>
                <a:extLst>
                  <a:ext uri="{0D108BD9-81ED-4DB2-BD59-A6C34878D82A}">
                    <a16:rowId xmlns:a16="http://schemas.microsoft.com/office/drawing/2014/main" val="3380392524"/>
                  </a:ext>
                </a:extLst>
              </a:tr>
              <a:tr h="1179446">
                <a:tc>
                  <a:txBody>
                    <a:bodyPr/>
                    <a:lstStyle/>
                    <a:p>
                      <a:r>
                        <a:rPr lang="en-US" sz="3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Usually longer with multiple jurisdictions and/or policy goals</a:t>
                      </a:r>
                    </a:p>
                  </a:txBody>
                  <a:tcPr anchor="ctr"/>
                </a:tc>
                <a:tc>
                  <a:txBody>
                    <a:bodyPr/>
                    <a:lstStyle/>
                    <a:p>
                      <a:r>
                        <a:rPr lang="en-US" sz="3200" b="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Usually shorter with fewer activities</a:t>
                      </a:r>
                    </a:p>
                  </a:txBody>
                  <a:tcPr anchor="ctr"/>
                </a:tc>
                <a:tc>
                  <a:txBody>
                    <a:bodyPr/>
                    <a:lstStyle/>
                    <a:p>
                      <a:r>
                        <a:rPr lang="en-US" sz="3200" b="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Usually shorter with just one jurisdiction</a:t>
                      </a:r>
                    </a:p>
                  </a:txBody>
                  <a:tcPr anchor="ctr"/>
                </a:tc>
                <a:extLst>
                  <a:ext uri="{0D108BD9-81ED-4DB2-BD59-A6C34878D82A}">
                    <a16:rowId xmlns:a16="http://schemas.microsoft.com/office/drawing/2014/main" val="3668118242"/>
                  </a:ext>
                </a:extLst>
              </a:tr>
              <a:tr h="2147271">
                <a:tc>
                  <a:txBody>
                    <a:bodyPr/>
                    <a:lstStyle/>
                    <a:p>
                      <a:pPr lvl="0"/>
                      <a:r>
                        <a:rPr lang="en-US" sz="3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FERs &amp; BERs are due on the last day of the contract (e.g. 5pm on 6/30/2025)</a:t>
                      </a:r>
                    </a:p>
                  </a:txBody>
                  <a:tcPr anchor="ctr"/>
                </a:tc>
                <a:tc>
                  <a:txBody>
                    <a:bodyPr/>
                    <a:lstStyle/>
                    <a:p>
                      <a:pPr lvl="0"/>
                      <a:r>
                        <a:rPr lang="en-US" sz="3200" b="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FERs &amp; BERs are due on the last day of the contract (e.g. 5pm on 6/30/2025)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Due after a campaign ends (turned in with the rest of the  progress report)</a:t>
                      </a:r>
                    </a:p>
                  </a:txBody>
                  <a:tcPr anchor="ctr"/>
                </a:tc>
                <a:extLst>
                  <a:ext uri="{0D108BD9-81ED-4DB2-BD59-A6C34878D82A}">
                    <a16:rowId xmlns:a16="http://schemas.microsoft.com/office/drawing/2014/main" val="1924031889"/>
                  </a:ext>
                </a:extLst>
              </a:tr>
              <a:tr h="11794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rgbClr val="00146F"/>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146F"/>
                          </a:solidFill>
                          <a:latin typeface="Roboto Condensed" panose="02000000000000000000" pitchFamily="2" charset="0"/>
                          <a:ea typeface="Roboto Condensed" panose="02000000000000000000" pitchFamily="2" charset="0"/>
                          <a:cs typeface="Roboto Condensed" panose="02000000000000000000" pitchFamily="2" charset="0"/>
                        </a:rPr>
                        <a:t>Special due date only for LLAs with ECTC objective revisions = 7/31/2025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srgbClr val="00146F"/>
                        </a:solidFill>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hMerge="1">
                  <a:txBody>
                    <a:bodyPr/>
                    <a:lstStyle/>
                    <a:p>
                      <a:endParaRPr lang="en-US" sz="320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tc hMerge="1">
                  <a:txBody>
                    <a:bodyPr/>
                    <a:lstStyle/>
                    <a:p>
                      <a:endParaRPr lang="en-US" sz="3200">
                        <a:latin typeface="Roboto Condensed" panose="02000000000000000000" pitchFamily="2" charset="0"/>
                        <a:ea typeface="Roboto Condensed" panose="02000000000000000000" pitchFamily="2" charset="0"/>
                        <a:cs typeface="Roboto Condensed" panose="02000000000000000000" pitchFamily="2" charset="0"/>
                      </a:endParaRPr>
                    </a:p>
                  </a:txBody>
                  <a:tcPr anchor="ctr"/>
                </a:tc>
                <a:extLst>
                  <a:ext uri="{0D108BD9-81ED-4DB2-BD59-A6C34878D82A}">
                    <a16:rowId xmlns:a16="http://schemas.microsoft.com/office/drawing/2014/main" val="880321314"/>
                  </a:ext>
                </a:extLst>
              </a:tr>
            </a:tbl>
          </a:graphicData>
        </a:graphic>
      </p:graphicFrame>
    </p:spTree>
    <p:extLst>
      <p:ext uri="{BB962C8B-B14F-4D97-AF65-F5344CB8AC3E}">
        <p14:creationId xmlns:p14="http://schemas.microsoft.com/office/powerpoint/2010/main" val="19112710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2356</Words>
  <Application>Microsoft Office PowerPoint</Application>
  <PresentationFormat>Widescreen</PresentationFormat>
  <Paragraphs>225</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Bebas Neue Regular</vt:lpstr>
      <vt:lpstr>Freestyle Script</vt:lpstr>
      <vt:lpstr>Calibri Light</vt:lpstr>
      <vt:lpstr>Roboto Condensed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Rivera</dc:creator>
  <cp:lastModifiedBy>Sarah E Hellesen</cp:lastModifiedBy>
  <cp:revision>2</cp:revision>
  <cp:lastPrinted>2017-03-11T16:23:03Z</cp:lastPrinted>
  <dcterms:created xsi:type="dcterms:W3CDTF">2017-02-26T00:31:54Z</dcterms:created>
  <dcterms:modified xsi:type="dcterms:W3CDTF">2025-02-27T22:09:15Z</dcterms:modified>
</cp:coreProperties>
</file>