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724" r:id="rId1"/>
  </p:sldMasterIdLst>
  <p:notesMasterIdLst>
    <p:notesMasterId r:id="rId8"/>
  </p:notesMasterIdLst>
  <p:handoutMasterIdLst>
    <p:handoutMasterId r:id="rId9"/>
  </p:handoutMasterIdLst>
  <p:sldIdLst>
    <p:sldId id="535" r:id="rId2"/>
    <p:sldId id="536" r:id="rId3"/>
    <p:sldId id="526" r:id="rId4"/>
    <p:sldId id="537" r:id="rId5"/>
    <p:sldId id="533" r:id="rId6"/>
    <p:sldId id="534" r:id="rId7"/>
  </p:sldIdLst>
  <p:sldSz cx="9144000" cy="6858000" type="screen4x3"/>
  <p:notesSz cx="7010400" cy="9296400"/>
  <p:embeddedFontLst>
    <p:embeddedFont>
      <p:font typeface="Calibri" panose="020F0502020204030204" pitchFamily="34" charset="0"/>
      <p:regular r:id="rId10"/>
      <p:bold r:id="rId11"/>
      <p:italic r:id="rId12"/>
      <p:boldItalic r:id="rId13"/>
    </p:embeddedFont>
    <p:embeddedFont>
      <p:font typeface="Tw Cen MT" panose="020B0602020104020603" pitchFamily="34" charset="0"/>
      <p:regular r:id="rId14"/>
      <p:bold r:id="rId15"/>
      <p:italic r:id="rId16"/>
      <p:boldItalic r:id="rId17"/>
    </p:embeddedFont>
    <p:embeddedFont>
      <p:font typeface="Wingdings 2" panose="05020102010507070707" pitchFamily="18" charset="2"/>
      <p:regular r:id="rId18"/>
    </p:embeddedFont>
  </p:embeddedFontLst>
  <p:custDataLst>
    <p:tags r:id="rId19"/>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49" userDrawn="1">
          <p15:clr>
            <a:srgbClr val="A4A3A4"/>
          </p15:clr>
        </p15:guide>
        <p15:guide id="2" pos="2230" userDrawn="1">
          <p15:clr>
            <a:srgbClr val="A4A3A4"/>
          </p15:clr>
        </p15:guide>
        <p15:guide id="3" orient="horz" pos="2928">
          <p15:clr>
            <a:srgbClr val="A4A3A4"/>
          </p15:clr>
        </p15:guide>
        <p15:guide id="4" pos="220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bin Kipke"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FFDECD"/>
    <a:srgbClr val="F7D679"/>
    <a:srgbClr val="FFDD71"/>
    <a:srgbClr val="FFFFCC"/>
    <a:srgbClr val="FFCC99"/>
    <a:srgbClr val="FF5050"/>
    <a:srgbClr val="FF7C80"/>
    <a:srgbClr val="FF9999"/>
    <a:srgbClr val="FFFF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03" autoAdjust="0"/>
    <p:restoredTop sz="64293" autoAdjust="0"/>
  </p:normalViewPr>
  <p:slideViewPr>
    <p:cSldViewPr>
      <p:cViewPr varScale="1">
        <p:scale>
          <a:sx n="52" d="100"/>
          <a:sy n="52" d="100"/>
        </p:scale>
        <p:origin x="-1806" y="-9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95" d="100"/>
          <a:sy n="95" d="100"/>
        </p:scale>
        <p:origin x="-606" y="-108"/>
      </p:cViewPr>
      <p:guideLst>
        <p:guide orient="horz" pos="2949"/>
        <p:guide orient="horz" pos="2928"/>
        <p:guide pos="2230"/>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theme" Target="theme/theme1.xml"/><Relationship Id="rId10" Type="http://schemas.openxmlformats.org/officeDocument/2006/relationships/font" Target="fonts/font1.fntdata"/><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38474" cy="465138"/>
          </a:xfrm>
          <a:prstGeom prst="rect">
            <a:avLst/>
          </a:prstGeom>
        </p:spPr>
        <p:txBody>
          <a:bodyPr vert="horz" lIns="92137" tIns="46068" rIns="92137" bIns="46068"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0340" y="0"/>
            <a:ext cx="3038474" cy="465138"/>
          </a:xfrm>
          <a:prstGeom prst="rect">
            <a:avLst/>
          </a:prstGeom>
        </p:spPr>
        <p:txBody>
          <a:bodyPr vert="horz" lIns="92137" tIns="46068" rIns="92137" bIns="46068" rtlCol="0"/>
          <a:lstStyle>
            <a:lvl1pPr algn="r" fontAlgn="auto">
              <a:spcBef>
                <a:spcPts val="0"/>
              </a:spcBef>
              <a:spcAft>
                <a:spcPts val="0"/>
              </a:spcAft>
              <a:defRPr sz="1200">
                <a:latin typeface="+mn-lt"/>
              </a:defRPr>
            </a:lvl1pPr>
          </a:lstStyle>
          <a:p>
            <a:pPr>
              <a:defRPr/>
            </a:pPr>
            <a:fld id="{0E74AE13-CF99-43C2-AE88-169294894A2E}" type="datetimeFigureOut">
              <a:rPr lang="en-US"/>
              <a:pPr>
                <a:defRPr/>
              </a:pPr>
              <a:t>6/25/2014</a:t>
            </a:fld>
            <a:endParaRPr lang="en-US"/>
          </a:p>
        </p:txBody>
      </p:sp>
      <p:sp>
        <p:nvSpPr>
          <p:cNvPr id="4" name="Footer Placeholder 3"/>
          <p:cNvSpPr>
            <a:spLocks noGrp="1"/>
          </p:cNvSpPr>
          <p:nvPr>
            <p:ph type="ftr" sz="quarter" idx="2"/>
          </p:nvPr>
        </p:nvSpPr>
        <p:spPr>
          <a:xfrm>
            <a:off x="3" y="8829675"/>
            <a:ext cx="3038474" cy="465138"/>
          </a:xfrm>
          <a:prstGeom prst="rect">
            <a:avLst/>
          </a:prstGeom>
        </p:spPr>
        <p:txBody>
          <a:bodyPr vert="horz" lIns="92137" tIns="46068" rIns="92137" bIns="46068"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0340" y="8829675"/>
            <a:ext cx="3038474" cy="465138"/>
          </a:xfrm>
          <a:prstGeom prst="rect">
            <a:avLst/>
          </a:prstGeom>
        </p:spPr>
        <p:txBody>
          <a:bodyPr vert="horz" lIns="92137" tIns="46068" rIns="92137" bIns="46068" rtlCol="0" anchor="b"/>
          <a:lstStyle>
            <a:lvl1pPr algn="r" fontAlgn="auto">
              <a:spcBef>
                <a:spcPts val="0"/>
              </a:spcBef>
              <a:spcAft>
                <a:spcPts val="0"/>
              </a:spcAft>
              <a:defRPr sz="1200">
                <a:latin typeface="+mn-lt"/>
              </a:defRPr>
            </a:lvl1pPr>
          </a:lstStyle>
          <a:p>
            <a:pPr>
              <a:defRPr/>
            </a:pPr>
            <a:fld id="{7252B4D9-B559-4A64-BE68-1519EA422AB9}" type="slidenum">
              <a:rPr lang="en-US"/>
              <a:pPr>
                <a:defRPr/>
              </a:pPr>
              <a:t>‹#›</a:t>
            </a:fld>
            <a:endParaRPr lang="en-US"/>
          </a:p>
        </p:txBody>
      </p:sp>
    </p:spTree>
    <p:extLst>
      <p:ext uri="{BB962C8B-B14F-4D97-AF65-F5344CB8AC3E}">
        <p14:creationId xmlns:p14="http://schemas.microsoft.com/office/powerpoint/2010/main" val="252317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38474" cy="465138"/>
          </a:xfrm>
          <a:prstGeom prst="rect">
            <a:avLst/>
          </a:prstGeom>
        </p:spPr>
        <p:txBody>
          <a:bodyPr vert="horz" lIns="93888" tIns="46944" rIns="93888" bIns="46944"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340" y="0"/>
            <a:ext cx="3038474" cy="465138"/>
          </a:xfrm>
          <a:prstGeom prst="rect">
            <a:avLst/>
          </a:prstGeom>
        </p:spPr>
        <p:txBody>
          <a:bodyPr vert="horz" lIns="93888" tIns="46944" rIns="93888" bIns="46944" rtlCol="0"/>
          <a:lstStyle>
            <a:lvl1pPr algn="r" fontAlgn="auto">
              <a:spcBef>
                <a:spcPts val="0"/>
              </a:spcBef>
              <a:spcAft>
                <a:spcPts val="0"/>
              </a:spcAft>
              <a:defRPr sz="1200">
                <a:latin typeface="+mn-lt"/>
              </a:defRPr>
            </a:lvl1pPr>
          </a:lstStyle>
          <a:p>
            <a:pPr>
              <a:defRPr/>
            </a:pPr>
            <a:fld id="{941E331E-97A5-48DF-BD5B-2CD879428A8D}" type="datetimeFigureOut">
              <a:rPr lang="en-US"/>
              <a:pPr>
                <a:defRPr/>
              </a:pPr>
              <a:t>6/25/2014</a:t>
            </a:fld>
            <a:endParaRPr lang="en-US"/>
          </a:p>
        </p:txBody>
      </p:sp>
      <p:sp>
        <p:nvSpPr>
          <p:cNvPr id="4" name="Slide Image Placeholder 3"/>
          <p:cNvSpPr>
            <a:spLocks noGrp="1" noRot="1" noChangeAspect="1"/>
          </p:cNvSpPr>
          <p:nvPr>
            <p:ph type="sldImg" idx="2"/>
          </p:nvPr>
        </p:nvSpPr>
        <p:spPr>
          <a:xfrm>
            <a:off x="1219200" y="304800"/>
            <a:ext cx="4648200" cy="3486150"/>
          </a:xfrm>
          <a:prstGeom prst="rect">
            <a:avLst/>
          </a:prstGeom>
          <a:noFill/>
          <a:ln w="12700">
            <a:solidFill>
              <a:prstClr val="black"/>
            </a:solidFill>
          </a:ln>
        </p:spPr>
        <p:txBody>
          <a:bodyPr vert="horz" lIns="93888" tIns="46944" rIns="93888" bIns="46944" rtlCol="0" anchor="ctr"/>
          <a:lstStyle/>
          <a:p>
            <a:pPr lvl="0"/>
            <a:endParaRPr lang="en-US" noProof="0"/>
          </a:p>
        </p:txBody>
      </p:sp>
      <p:sp>
        <p:nvSpPr>
          <p:cNvPr id="5" name="Notes Placeholder 4"/>
          <p:cNvSpPr>
            <a:spLocks noGrp="1"/>
          </p:cNvSpPr>
          <p:nvPr>
            <p:ph type="body" sz="quarter" idx="3"/>
          </p:nvPr>
        </p:nvSpPr>
        <p:spPr>
          <a:xfrm>
            <a:off x="304800" y="3810000"/>
            <a:ext cx="6400800" cy="5257800"/>
          </a:xfrm>
          <a:prstGeom prst="rect">
            <a:avLst/>
          </a:prstGeom>
        </p:spPr>
        <p:txBody>
          <a:bodyPr vert="horz" lIns="93888" tIns="46944" rIns="93888" bIns="46944"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3" y="8829675"/>
            <a:ext cx="3038474" cy="465138"/>
          </a:xfrm>
          <a:prstGeom prst="rect">
            <a:avLst/>
          </a:prstGeom>
        </p:spPr>
        <p:txBody>
          <a:bodyPr vert="horz" lIns="93888" tIns="46944" rIns="93888" bIns="46944"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340" y="8829675"/>
            <a:ext cx="3038474" cy="465138"/>
          </a:xfrm>
          <a:prstGeom prst="rect">
            <a:avLst/>
          </a:prstGeom>
        </p:spPr>
        <p:txBody>
          <a:bodyPr vert="horz" lIns="93888" tIns="46944" rIns="93888" bIns="46944" rtlCol="0" anchor="b"/>
          <a:lstStyle>
            <a:lvl1pPr algn="r" fontAlgn="auto">
              <a:spcBef>
                <a:spcPts val="0"/>
              </a:spcBef>
              <a:spcAft>
                <a:spcPts val="0"/>
              </a:spcAft>
              <a:defRPr sz="1200">
                <a:latin typeface="+mn-lt"/>
              </a:defRPr>
            </a:lvl1pPr>
          </a:lstStyle>
          <a:p>
            <a:pPr>
              <a:defRPr/>
            </a:pPr>
            <a:fld id="{A9AB5C96-A367-42FC-92EE-ABCE6DF0965F}" type="slidenum">
              <a:rPr lang="en-US"/>
              <a:pPr>
                <a:defRPr/>
              </a:pPr>
              <a:t>‹#›</a:t>
            </a:fld>
            <a:endParaRPr lang="en-US"/>
          </a:p>
        </p:txBody>
      </p:sp>
    </p:spTree>
    <p:extLst>
      <p:ext uri="{BB962C8B-B14F-4D97-AF65-F5344CB8AC3E}">
        <p14:creationId xmlns:p14="http://schemas.microsoft.com/office/powerpoint/2010/main" val="23108685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with so many</a:t>
            </a:r>
            <a:r>
              <a:rPr lang="en-US" baseline="0" dirty="0" smtClean="0"/>
              <a:t> other things, t</a:t>
            </a:r>
            <a:r>
              <a:rPr lang="en-US" dirty="0" smtClean="0"/>
              <a:t>he best way to learn how to use</a:t>
            </a:r>
            <a:r>
              <a:rPr lang="en-US" baseline="0" dirty="0" smtClean="0"/>
              <a:t> the SurveyPocket app is to </a:t>
            </a:r>
            <a:r>
              <a:rPr lang="en-US" baseline="0" dirty="0" smtClean="0"/>
              <a:t>PRACTICE, PRACTICE, PRACTICE!</a:t>
            </a:r>
            <a:endParaRPr lang="en-US" baseline="0" dirty="0" smtClean="0"/>
          </a:p>
          <a:p>
            <a:endParaRPr lang="en-US" dirty="0" smtClean="0"/>
          </a:p>
          <a:p>
            <a:r>
              <a:rPr lang="en-US" dirty="0" smtClean="0"/>
              <a:t>To</a:t>
            </a:r>
            <a:r>
              <a:rPr lang="en-US" baseline="0" dirty="0" smtClean="0"/>
              <a:t> start a survey, open the SurveyPocket app.</a:t>
            </a:r>
            <a:endParaRPr lang="en-US" dirty="0"/>
          </a:p>
        </p:txBody>
      </p:sp>
      <p:sp>
        <p:nvSpPr>
          <p:cNvPr id="4" name="Slide Number Placeholder 3"/>
          <p:cNvSpPr>
            <a:spLocks noGrp="1"/>
          </p:cNvSpPr>
          <p:nvPr>
            <p:ph type="sldNum" sz="quarter" idx="10"/>
          </p:nvPr>
        </p:nvSpPr>
        <p:spPr/>
        <p:txBody>
          <a:bodyPr/>
          <a:lstStyle/>
          <a:p>
            <a:pPr>
              <a:defRPr/>
            </a:pPr>
            <a:fld id="{A9AB5C96-A367-42FC-92EE-ABCE6DF0965F}" type="slidenum">
              <a:rPr lang="en-US" smtClean="0"/>
              <a:pPr>
                <a:defRPr/>
              </a:pPr>
              <a:t>1</a:t>
            </a:fld>
            <a:endParaRPr lang="en-US"/>
          </a:p>
        </p:txBody>
      </p:sp>
    </p:spTree>
    <p:extLst>
      <p:ext uri="{BB962C8B-B14F-4D97-AF65-F5344CB8AC3E}">
        <p14:creationId xmlns:p14="http://schemas.microsoft.com/office/powerpoint/2010/main" val="4180897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SETTINGS</a:t>
            </a:r>
            <a:r>
              <a:rPr lang="en-US" baseline="0" dirty="0" smtClean="0"/>
              <a:t> = in the settings menu, you can adjust the brightness, sound, and sleep settings.  If data collection will occur outside, we recommend making the screen brighter.  A brighter screen is easier to read if you’re outside, however, it uses the battery faster.  So if your battery is low, you may want to dim the screen.  You can also change the sleep settings so that the device doesn’t go to sleep so quickly.  Again, the sleep settings help save battery life, so you may want to just set it to a longer sleep time rather than no sleep time.</a:t>
            </a:r>
          </a:p>
          <a:p>
            <a:pPr eaLnBrk="1" hangingPunct="1">
              <a:spcBef>
                <a:spcPct val="0"/>
              </a:spcBef>
            </a:pPr>
            <a:endParaRPr lang="en-US" dirty="0" smtClean="0"/>
          </a:p>
          <a:p>
            <a:pPr eaLnBrk="1" hangingPunct="1">
              <a:spcBef>
                <a:spcPct val="0"/>
              </a:spcBef>
            </a:pPr>
            <a:r>
              <a:rPr lang="en-US" dirty="0" smtClean="0"/>
              <a:t>POP UPS</a:t>
            </a:r>
            <a:r>
              <a:rPr lang="en-US" baseline="0" dirty="0" smtClean="0"/>
              <a:t> = often, a screen or message may pop up.  These messages have many different functions: alert you to charge your device if the battery is low, backup warnings, asking for your </a:t>
            </a:r>
            <a:r>
              <a:rPr lang="en-US" baseline="0" dirty="0" err="1" smtClean="0"/>
              <a:t>AppleID</a:t>
            </a:r>
            <a:r>
              <a:rPr lang="en-US" baseline="0" dirty="0" smtClean="0"/>
              <a:t>, something about push notifications, location settings, loading videos, and a multitude of other messages.  In general, just select “Cancel,” “Don’t Allow,” or “Ok”.  You can also try touching outside of the pop up screen so that it goes away.  If you’re really concerned about the pop up, let your group leader know.</a:t>
            </a:r>
          </a:p>
          <a:p>
            <a:pPr eaLnBrk="1" hangingPunct="1">
              <a:spcBef>
                <a:spcPct val="0"/>
              </a:spcBef>
            </a:pPr>
            <a:endParaRPr lang="en-US" dirty="0" smtClean="0"/>
          </a:p>
          <a:p>
            <a:pPr eaLnBrk="1" hangingPunct="1">
              <a:spcBef>
                <a:spcPct val="0"/>
              </a:spcBef>
            </a:pPr>
            <a:r>
              <a:rPr lang="en-US" dirty="0" smtClean="0"/>
              <a:t>IT’S NOT WORKING = Here</a:t>
            </a:r>
            <a:r>
              <a:rPr lang="en-US" baseline="0" dirty="0" smtClean="0"/>
              <a:t> are some tips in case the device doesn’t work the way you expect:</a:t>
            </a:r>
          </a:p>
          <a:p>
            <a:pPr marL="171450" indent="-171450" eaLnBrk="1" hangingPunct="1">
              <a:spcBef>
                <a:spcPct val="0"/>
              </a:spcBef>
              <a:buFont typeface="Arial" panose="020B0604020202020204" pitchFamily="34" charset="0"/>
              <a:buChar char="•"/>
            </a:pPr>
            <a:r>
              <a:rPr lang="en-US" dirty="0" smtClean="0"/>
              <a:t>close and open the app (double click device home button, swipe up to close programs, then open the app again)</a:t>
            </a:r>
          </a:p>
          <a:p>
            <a:pPr marL="171450" indent="-171450" eaLnBrk="1" hangingPunct="1">
              <a:spcBef>
                <a:spcPct val="0"/>
              </a:spcBef>
              <a:buFont typeface="Arial" panose="020B0604020202020204" pitchFamily="34" charset="0"/>
              <a:buChar char="•"/>
            </a:pPr>
            <a:r>
              <a:rPr lang="en-US" dirty="0" smtClean="0"/>
              <a:t>restart the device (touch and hold the power button, a</a:t>
            </a:r>
            <a:r>
              <a:rPr lang="en-US" baseline="0" dirty="0" smtClean="0"/>
              <a:t> button will appear, then slide to power off.  Touch and hold the power button again until it turns on)</a:t>
            </a:r>
            <a:endParaRPr lang="en-US" dirty="0" smtClean="0"/>
          </a:p>
          <a:p>
            <a:pPr marL="171450" indent="-171450" eaLnBrk="1" hangingPunct="1">
              <a:spcBef>
                <a:spcPct val="0"/>
              </a:spcBef>
              <a:buFont typeface="Arial" panose="020B0604020202020204" pitchFamily="34" charset="0"/>
              <a:buChar char="•"/>
            </a:pPr>
            <a:r>
              <a:rPr lang="en-US" dirty="0" smtClean="0"/>
              <a:t>come back to the office get a spare/back up device</a:t>
            </a:r>
          </a:p>
          <a:p>
            <a:pPr marL="171450" indent="-171450" eaLnBrk="1" hangingPunct="1">
              <a:spcBef>
                <a:spcPct val="0"/>
              </a:spcBef>
              <a:buFont typeface="Arial" panose="020B0604020202020204" pitchFamily="34" charset="0"/>
              <a:buChar char="•"/>
            </a:pPr>
            <a:r>
              <a:rPr lang="en-US" dirty="0" smtClean="0"/>
              <a:t>end for the day</a:t>
            </a:r>
          </a:p>
          <a:p>
            <a:pPr eaLnBrk="1" hangingPunct="1">
              <a:spcBef>
                <a:spcPct val="0"/>
              </a:spcBef>
            </a:pPr>
            <a:endParaRPr lang="en-US" dirty="0" smtClean="0"/>
          </a:p>
          <a:p>
            <a:pPr eaLnBrk="1" hangingPunct="1">
              <a:spcBef>
                <a:spcPct val="0"/>
              </a:spcBef>
            </a:pPr>
            <a:endParaRPr lang="en-US" dirty="0" smtClean="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37363" fontAlgn="base">
              <a:spcBef>
                <a:spcPct val="0"/>
              </a:spcBef>
              <a:spcAft>
                <a:spcPct val="0"/>
              </a:spcAft>
            </a:pPr>
            <a:fld id="{DC0B84AD-F7FC-429D-8D33-91C54E3B3C50}" type="slidenum">
              <a:rPr lang="en-US" smtClean="0">
                <a:solidFill>
                  <a:srgbClr val="000000"/>
                </a:solidFill>
                <a:latin typeface="Arial" charset="0"/>
              </a:rPr>
              <a:pPr defTabSz="937363" fontAlgn="base">
                <a:spcBef>
                  <a:spcPct val="0"/>
                </a:spcBef>
                <a:spcAft>
                  <a:spcPct val="0"/>
                </a:spcAft>
              </a:pPr>
              <a:t>2</a:t>
            </a:fld>
            <a:endParaRPr lang="en-US" dirty="0" smtClean="0">
              <a:solidFill>
                <a:srgbClr val="000000"/>
              </a:solidFill>
              <a:latin typeface="Arial" charset="0"/>
            </a:endParaRPr>
          </a:p>
        </p:txBody>
      </p:sp>
    </p:spTree>
    <p:extLst>
      <p:ext uri="{BB962C8B-B14F-4D97-AF65-F5344CB8AC3E}">
        <p14:creationId xmlns:p14="http://schemas.microsoft.com/office/powerpoint/2010/main" val="4166888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SCROLLING = Since the handheld device screen is small, all of the words or answer choices</a:t>
            </a:r>
            <a:r>
              <a:rPr lang="en-US" baseline="0" dirty="0" smtClean="0"/>
              <a:t> may not fit on one screen.  So data collectors may need to scroll up and down to view all the content.  (Note: For Android devices, data collectors may need to scroll left and right to view all the content)</a:t>
            </a:r>
          </a:p>
          <a:p>
            <a:pPr eaLnBrk="1" hangingPunct="1">
              <a:spcBef>
                <a:spcPct val="0"/>
              </a:spcBef>
            </a:pPr>
            <a:endParaRPr lang="en-US" baseline="0" dirty="0" smtClean="0"/>
          </a:p>
          <a:p>
            <a:pPr eaLnBrk="1" hangingPunct="1">
              <a:spcBef>
                <a:spcPct val="0"/>
              </a:spcBef>
            </a:pPr>
            <a:r>
              <a:rPr lang="en-US" baseline="0" dirty="0" smtClean="0"/>
              <a:t>SWEET SPOT = </a:t>
            </a:r>
            <a:r>
              <a:rPr lang="en-US" dirty="0" smtClean="0"/>
              <a:t>Selecting an</a:t>
            </a:r>
            <a:r>
              <a:rPr lang="en-US" baseline="0" dirty="0" smtClean="0"/>
              <a:t> answer in the SurveyPocket app may not be as easy as you’d expect.  During practice, try to use the “sweet spot” which is just slightly </a:t>
            </a:r>
            <a:r>
              <a:rPr lang="en-US" u="sng" baseline="0" dirty="0" smtClean="0"/>
              <a:t>below</a:t>
            </a:r>
            <a:r>
              <a:rPr lang="en-US" baseline="0" dirty="0" smtClean="0"/>
              <a:t> the selection you want.  It doesn’t help to press harder or more often.  Try to be patient and gently tap slightly below the selection.  Please be patient, and be sure to practice this before you begin data collection.</a:t>
            </a:r>
          </a:p>
          <a:p>
            <a:pPr eaLnBrk="1" hangingPunct="1">
              <a:spcBef>
                <a:spcPct val="0"/>
              </a:spcBef>
            </a:pPr>
            <a:endParaRPr lang="en-US" baseline="0"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CHANGE</a:t>
            </a:r>
            <a:r>
              <a:rPr lang="en-US" baseline="0" dirty="0" smtClean="0"/>
              <a:t> AN ANSWER = To change an answer, you can just select the new/more accurate answer you want.  On certain questions (multiple choice select many) you may need to uncheck the box.  To </a:t>
            </a:r>
            <a:r>
              <a:rPr lang="en-US" dirty="0" smtClean="0"/>
              <a:t>change an answer to a previous question, select the back button on the </a:t>
            </a:r>
            <a:r>
              <a:rPr lang="en-US" dirty="0"/>
              <a:t>top left corner of the screen.  </a:t>
            </a:r>
            <a:r>
              <a:rPr lang="en-US" dirty="0" smtClean="0"/>
              <a:t>On small devices, you </a:t>
            </a:r>
            <a:r>
              <a:rPr lang="en-US" dirty="0"/>
              <a:t>may need to touch slightly below to select the “Back” button</a:t>
            </a:r>
            <a:r>
              <a:rPr lang="en-US" dirty="0" smtClean="0"/>
              <a:t>.  Again, be sure to</a:t>
            </a:r>
            <a:r>
              <a:rPr lang="en-US" baseline="0" dirty="0" smtClean="0"/>
              <a:t> practice this before you begin data collection.</a:t>
            </a:r>
          </a:p>
          <a:p>
            <a:pPr eaLnBrk="1" hangingPunct="1">
              <a:spcBef>
                <a:spcPct val="0"/>
              </a:spcBef>
            </a:pPr>
            <a:endParaRPr lang="en-US" dirty="0" smtClean="0"/>
          </a:p>
          <a:p>
            <a:pPr eaLnBrk="1" hangingPunct="1">
              <a:spcBef>
                <a:spcPct val="0"/>
              </a:spcBef>
            </a:pPr>
            <a:r>
              <a:rPr lang="en-US" dirty="0" smtClean="0"/>
              <a:t>INCOMPLETE</a:t>
            </a:r>
            <a:r>
              <a:rPr lang="en-US" baseline="0" dirty="0" smtClean="0"/>
              <a:t> SURVEYS</a:t>
            </a:r>
            <a:endParaRPr lang="en-US" dirty="0" smtClean="0"/>
          </a:p>
          <a:p>
            <a:pPr eaLnBrk="1" hangingPunct="1">
              <a:spcBef>
                <a:spcPct val="0"/>
              </a:spcBef>
            </a:pPr>
            <a:r>
              <a:rPr lang="en-US" dirty="0" smtClean="0"/>
              <a:t>If </a:t>
            </a:r>
            <a:r>
              <a:rPr lang="en-US" dirty="0"/>
              <a:t>someone does not want to complete the entire survey, that’s ok.  You can stop in the middle of a survey by selecting the home button located in the top right corner of the screen.  Save it as “Incomplete,” then start a new survey for the next person.  </a:t>
            </a:r>
          </a:p>
          <a:p>
            <a:pPr eaLnBrk="1" hangingPunct="1">
              <a:spcBef>
                <a:spcPct val="0"/>
              </a:spcBef>
            </a:pPr>
            <a:endParaRPr lang="en-US" dirty="0"/>
          </a:p>
          <a:p>
            <a:pPr eaLnBrk="1" hangingPunct="1">
              <a:spcBef>
                <a:spcPct val="0"/>
              </a:spcBef>
            </a:pPr>
            <a:endParaRPr lang="en-US" dirty="0" smtClean="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37363" fontAlgn="base">
              <a:spcBef>
                <a:spcPct val="0"/>
              </a:spcBef>
              <a:spcAft>
                <a:spcPct val="0"/>
              </a:spcAft>
            </a:pPr>
            <a:fld id="{DC0B84AD-F7FC-429D-8D33-91C54E3B3C50}" type="slidenum">
              <a:rPr lang="en-US" smtClean="0">
                <a:solidFill>
                  <a:srgbClr val="000000"/>
                </a:solidFill>
                <a:latin typeface="Arial" charset="0"/>
              </a:rPr>
              <a:pPr defTabSz="937363" fontAlgn="base">
                <a:spcBef>
                  <a:spcPct val="0"/>
                </a:spcBef>
                <a:spcAft>
                  <a:spcPct val="0"/>
                </a:spcAft>
              </a:pPr>
              <a:t>3</a:t>
            </a:fld>
            <a:endParaRPr lang="en-US" dirty="0" smtClean="0">
              <a:solidFill>
                <a:srgbClr val="000000"/>
              </a:solidFill>
              <a:latin typeface="Arial" charset="0"/>
            </a:endParaRPr>
          </a:p>
        </p:txBody>
      </p:sp>
    </p:spTree>
    <p:extLst>
      <p:ext uri="{BB962C8B-B14F-4D97-AF65-F5344CB8AC3E}">
        <p14:creationId xmlns:p14="http://schemas.microsoft.com/office/powerpoint/2010/main" val="4166888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baseline="0" dirty="0" smtClean="0"/>
              <a:t>Practice all the tips in this presentation until data collectors are comfortable using the devices to collect data.</a:t>
            </a:r>
          </a:p>
          <a:p>
            <a:pPr>
              <a:spcBef>
                <a:spcPts val="0"/>
              </a:spcBef>
            </a:pPr>
            <a:r>
              <a:rPr lang="en-US" baseline="0" dirty="0" smtClean="0"/>
              <a:t>If you will be collecting data outside, you should </a:t>
            </a:r>
            <a:r>
              <a:rPr lang="en-US" baseline="0" smtClean="0"/>
              <a:t>practice outside.</a:t>
            </a:r>
            <a:endParaRPr lang="en-US" baseline="0" dirty="0" smtClean="0"/>
          </a:p>
        </p:txBody>
      </p:sp>
      <p:sp>
        <p:nvSpPr>
          <p:cNvPr id="4" name="Slide Number Placeholder 3"/>
          <p:cNvSpPr>
            <a:spLocks noGrp="1"/>
          </p:cNvSpPr>
          <p:nvPr>
            <p:ph type="sldNum" sz="quarter" idx="10"/>
          </p:nvPr>
        </p:nvSpPr>
        <p:spPr/>
        <p:txBody>
          <a:bodyPr/>
          <a:lstStyle/>
          <a:p>
            <a:fld id="{AFCA956E-8678-453C-910B-60BB609BBADC}" type="slidenum">
              <a:rPr lang="en-US" smtClean="0"/>
              <a:t>4</a:t>
            </a:fld>
            <a:endParaRPr lang="en-US"/>
          </a:p>
        </p:txBody>
      </p:sp>
    </p:spTree>
    <p:extLst>
      <p:ext uri="{BB962C8B-B14F-4D97-AF65-F5344CB8AC3E}">
        <p14:creationId xmlns:p14="http://schemas.microsoft.com/office/powerpoint/2010/main" val="2804294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dirty="0" smtClean="0"/>
              <a:t>For your data collectors:</a:t>
            </a:r>
          </a:p>
          <a:p>
            <a:pPr>
              <a:spcBef>
                <a:spcPts val="0"/>
              </a:spcBef>
            </a:pPr>
            <a:endParaRPr lang="en-US" dirty="0" smtClean="0"/>
          </a:p>
          <a:p>
            <a:pPr>
              <a:spcBef>
                <a:spcPts val="0"/>
              </a:spcBef>
            </a:pPr>
            <a:r>
              <a:rPr lang="en-US" dirty="0" smtClean="0"/>
              <a:t>To start</a:t>
            </a:r>
            <a:r>
              <a:rPr lang="en-US" baseline="0" dirty="0" smtClean="0"/>
              <a:t> a survey, it’ll look like these screen shots.  You’ll select “Public Intercept Survey” and then “Start Survey”</a:t>
            </a:r>
          </a:p>
          <a:p>
            <a:pPr>
              <a:spcBef>
                <a:spcPts val="0"/>
              </a:spcBef>
            </a:pPr>
            <a:endParaRPr lang="en-US" baseline="0" dirty="0" smtClean="0"/>
          </a:p>
          <a:p>
            <a:pPr>
              <a:spcBef>
                <a:spcPts val="0"/>
              </a:spcBef>
            </a:pPr>
            <a:r>
              <a:rPr lang="en-US" baseline="0" dirty="0" smtClean="0"/>
              <a:t>Questions will appear on the device. </a:t>
            </a:r>
            <a:r>
              <a:rPr lang="en-US" dirty="0" smtClean="0"/>
              <a:t>Sometimes, your </a:t>
            </a:r>
            <a:r>
              <a:rPr lang="en-US" baseline="0" dirty="0" smtClean="0"/>
              <a:t>devices require a bit more patience.  The solution is to find the “sweet spot”.</a:t>
            </a:r>
          </a:p>
          <a:p>
            <a:pPr>
              <a:spcBef>
                <a:spcPts val="0"/>
              </a:spcBef>
            </a:pPr>
            <a:endParaRPr lang="en-US" baseline="0" dirty="0" smtClean="0"/>
          </a:p>
          <a:p>
            <a:pPr>
              <a:spcBef>
                <a:spcPts val="0"/>
              </a:spcBef>
            </a:pPr>
            <a:r>
              <a:rPr lang="en-US" baseline="0" dirty="0" smtClean="0"/>
              <a:t>To select an option its best to lightly use your finger directly over the response circle/square</a:t>
            </a:r>
          </a:p>
          <a:p>
            <a:pPr marL="170044" indent="-170044">
              <a:spcBef>
                <a:spcPts val="0"/>
              </a:spcBef>
              <a:buFont typeface="Arial" panose="020B0604020202020204" pitchFamily="34" charset="0"/>
              <a:buChar char="•"/>
            </a:pPr>
            <a:r>
              <a:rPr lang="en-US" baseline="0" dirty="0" smtClean="0"/>
              <a:t>Square answer choices indicate questions that can have multiple answer or check all that apply types of questions.</a:t>
            </a:r>
          </a:p>
          <a:p>
            <a:pPr marL="170044" indent="-170044">
              <a:spcBef>
                <a:spcPts val="0"/>
              </a:spcBef>
              <a:buFont typeface="Arial" panose="020B0604020202020204" pitchFamily="34" charset="0"/>
              <a:buChar char="•"/>
            </a:pPr>
            <a:r>
              <a:rPr lang="en-US" baseline="0" dirty="0" smtClean="0"/>
              <a:t>Circle answer choices indicate questions that only accept one answer.  When there’s one of these circle answer choices, the program may automatically advance the page without you having to select “Next” So when we practice in a few moments, you’ll see what it’s like when the page automatically advance.</a:t>
            </a:r>
          </a:p>
          <a:p>
            <a:pPr marL="170044" indent="-170044">
              <a:spcBef>
                <a:spcPts val="0"/>
              </a:spcBef>
              <a:buFont typeface="Arial" panose="020B0604020202020204" pitchFamily="34" charset="0"/>
              <a:buChar char="•"/>
            </a:pPr>
            <a:endParaRPr lang="en-US" baseline="0" dirty="0" smtClean="0"/>
          </a:p>
          <a:p>
            <a:pPr>
              <a:spcBef>
                <a:spcPts val="0"/>
              </a:spcBef>
            </a:pPr>
            <a:r>
              <a:rPr lang="en-US" baseline="0" dirty="0" smtClean="0"/>
              <a:t>Another thing that may need a bit more patience is the back button. The best way to use the “Back” button is to lightly touch the area just below it.</a:t>
            </a:r>
          </a:p>
          <a:p>
            <a:pPr defTabSz="906902">
              <a:spcBef>
                <a:spcPts val="0"/>
              </a:spcBef>
              <a:defRPr/>
            </a:pPr>
            <a:endParaRPr lang="en-US" dirty="0" smtClean="0"/>
          </a:p>
          <a:p>
            <a:pPr defTabSz="906902">
              <a:spcBef>
                <a:spcPts val="0"/>
              </a:spcBef>
              <a:defRPr/>
            </a:pPr>
            <a:r>
              <a:rPr lang="en-US" dirty="0" smtClean="0"/>
              <a:t>If </a:t>
            </a:r>
            <a:r>
              <a:rPr lang="en-US" dirty="0"/>
              <a:t>someone does not want to complete the entire survey, that’s ok.  You can stop in the middle of a survey by selecting the home button located in the top right corner of the screen.  Save it as “Incomplete,” then start a new survey for the next person.  </a:t>
            </a:r>
          </a:p>
          <a:p>
            <a:pPr>
              <a:spcBef>
                <a:spcPts val="0"/>
              </a:spcBef>
            </a:pPr>
            <a:endParaRPr lang="en-US" baseline="0" dirty="0" smtClean="0"/>
          </a:p>
          <a:p>
            <a:pPr>
              <a:spcBef>
                <a:spcPts val="0"/>
              </a:spcBef>
            </a:pPr>
            <a:r>
              <a:rPr lang="en-US" baseline="0" dirty="0" smtClean="0"/>
              <a:t>We tried to design the survey so that it fits into one screen.  But for some devices, in particular, the smaller Droid devices, may require you to scroll:</a:t>
            </a:r>
          </a:p>
          <a:p>
            <a:pPr marL="170044" indent="-170044">
              <a:spcBef>
                <a:spcPts val="0"/>
              </a:spcBef>
              <a:buFont typeface="Arial" panose="020B0604020202020204" pitchFamily="34" charset="0"/>
              <a:buChar char="•"/>
            </a:pPr>
            <a:r>
              <a:rPr lang="en-US" baseline="0" dirty="0" smtClean="0"/>
              <a:t>Scroll up/down to read full text</a:t>
            </a:r>
          </a:p>
          <a:p>
            <a:pPr marL="170044" indent="-170044">
              <a:spcBef>
                <a:spcPts val="0"/>
              </a:spcBef>
              <a:buFont typeface="Arial" panose="020B0604020202020204" pitchFamily="34" charset="0"/>
              <a:buChar char="•"/>
            </a:pPr>
            <a:r>
              <a:rPr lang="en-US" baseline="0" dirty="0" smtClean="0"/>
              <a:t>Scroll left/right on the first question, which is a matrix question</a:t>
            </a:r>
          </a:p>
          <a:p>
            <a:pPr>
              <a:spcBef>
                <a:spcPts val="0"/>
              </a:spcBef>
            </a:pPr>
            <a:endParaRPr lang="en-US" baseline="0" dirty="0" smtClean="0"/>
          </a:p>
        </p:txBody>
      </p:sp>
      <p:sp>
        <p:nvSpPr>
          <p:cNvPr id="4" name="Slide Number Placeholder 3"/>
          <p:cNvSpPr>
            <a:spLocks noGrp="1"/>
          </p:cNvSpPr>
          <p:nvPr>
            <p:ph type="sldNum" sz="quarter" idx="10"/>
          </p:nvPr>
        </p:nvSpPr>
        <p:spPr/>
        <p:txBody>
          <a:bodyPr/>
          <a:lstStyle/>
          <a:p>
            <a:fld id="{AFCA956E-8678-453C-910B-60BB609BBADC}" type="slidenum">
              <a:rPr lang="en-US" smtClean="0"/>
              <a:t>5</a:t>
            </a:fld>
            <a:endParaRPr lang="en-US"/>
          </a:p>
        </p:txBody>
      </p:sp>
    </p:spTree>
    <p:extLst>
      <p:ext uri="{BB962C8B-B14F-4D97-AF65-F5344CB8AC3E}">
        <p14:creationId xmlns:p14="http://schemas.microsoft.com/office/powerpoint/2010/main" val="2804294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dirty="0" smtClean="0"/>
              <a:t>Once back in the office you may want to debrief with your data</a:t>
            </a:r>
            <a:r>
              <a:rPr lang="en-US" baseline="0" dirty="0" smtClean="0"/>
              <a:t> collectors</a:t>
            </a:r>
          </a:p>
          <a:p>
            <a:pPr marL="640516" lvl="1" indent="-174687">
              <a:spcBef>
                <a:spcPts val="0"/>
              </a:spcBef>
              <a:buFont typeface="Arial" panose="020B0604020202020204" pitchFamily="34" charset="0"/>
              <a:buChar char="•"/>
            </a:pPr>
            <a:r>
              <a:rPr lang="en-US" baseline="0" dirty="0" smtClean="0"/>
              <a:t>any concerns, </a:t>
            </a:r>
          </a:p>
          <a:p>
            <a:pPr marL="640516" lvl="1" indent="-174687">
              <a:spcBef>
                <a:spcPts val="0"/>
              </a:spcBef>
              <a:buFont typeface="Arial" panose="020B0604020202020204" pitchFamily="34" charset="0"/>
              <a:buChar char="•"/>
            </a:pPr>
            <a:r>
              <a:rPr lang="en-US" baseline="0" dirty="0" smtClean="0"/>
              <a:t>comments, </a:t>
            </a:r>
          </a:p>
          <a:p>
            <a:pPr marL="640516" lvl="1" indent="-174687">
              <a:spcBef>
                <a:spcPts val="0"/>
              </a:spcBef>
              <a:buFont typeface="Arial" panose="020B0604020202020204" pitchFamily="34" charset="0"/>
              <a:buChar char="•"/>
            </a:pPr>
            <a:r>
              <a:rPr lang="en-US" baseline="0" dirty="0" smtClean="0"/>
              <a:t>were there any problems with the devices</a:t>
            </a:r>
          </a:p>
          <a:p>
            <a:pPr marL="640516" lvl="1" indent="-174687">
              <a:spcBef>
                <a:spcPts val="0"/>
              </a:spcBef>
              <a:buFont typeface="Arial" panose="020B0604020202020204" pitchFamily="34" charset="0"/>
              <a:buChar char="•"/>
            </a:pPr>
            <a:r>
              <a:rPr lang="en-US" baseline="0" dirty="0" smtClean="0"/>
              <a:t>We recommend to keep a field log, tracking number of surveys and who had what device. </a:t>
            </a:r>
          </a:p>
          <a:p>
            <a:pPr>
              <a:spcBef>
                <a:spcPts val="0"/>
              </a:spcBef>
            </a:pPr>
            <a:endParaRPr lang="en-US" dirty="0" smtClean="0"/>
          </a:p>
          <a:p>
            <a:pPr>
              <a:spcBef>
                <a:spcPts val="0"/>
              </a:spcBef>
            </a:pPr>
            <a:r>
              <a:rPr lang="en-US" dirty="0" smtClean="0"/>
              <a:t>Collect</a:t>
            </a:r>
            <a:r>
              <a:rPr lang="en-US" baseline="0" dirty="0" smtClean="0"/>
              <a:t> all devices and connect EACH device to Wi-Fi </a:t>
            </a:r>
          </a:p>
          <a:p>
            <a:pPr>
              <a:spcBef>
                <a:spcPts val="0"/>
              </a:spcBef>
            </a:pPr>
            <a:endParaRPr lang="en-US" dirty="0" smtClean="0"/>
          </a:p>
          <a:p>
            <a:pPr>
              <a:spcBef>
                <a:spcPts val="0"/>
              </a:spcBef>
            </a:pPr>
            <a:r>
              <a:rPr lang="en-US" dirty="0" smtClean="0"/>
              <a:t>Then ensure that EACH device is synched to your SurveyAnalytics.com account.</a:t>
            </a:r>
          </a:p>
          <a:p>
            <a:pPr>
              <a:spcBef>
                <a:spcPts val="0"/>
              </a:spcBef>
            </a:pPr>
            <a:endParaRPr lang="en-US" baseline="0" dirty="0"/>
          </a:p>
          <a:p>
            <a:pPr marL="228600" indent="-228600">
              <a:spcBef>
                <a:spcPts val="0"/>
              </a:spcBef>
              <a:buFont typeface="+mj-lt"/>
              <a:buAutoNum type="arabicPeriod"/>
            </a:pPr>
            <a:r>
              <a:rPr lang="en-US" dirty="0" smtClean="0"/>
              <a:t>Connect each device to Wi-Fi</a:t>
            </a:r>
          </a:p>
          <a:p>
            <a:pPr marL="228600" indent="-228600">
              <a:spcBef>
                <a:spcPts val="0"/>
              </a:spcBef>
              <a:buFont typeface="+mj-lt"/>
              <a:buAutoNum type="arabicPeriod"/>
            </a:pPr>
            <a:r>
              <a:rPr lang="en-US" baseline="0" dirty="0" smtClean="0"/>
              <a:t>Open the SurveyPocket app on </a:t>
            </a:r>
            <a:r>
              <a:rPr lang="en-US" b="1" baseline="0" dirty="0" smtClean="0"/>
              <a:t>EACH</a:t>
            </a:r>
            <a:r>
              <a:rPr lang="en-US" b="0" baseline="0" dirty="0" smtClean="0"/>
              <a:t> device</a:t>
            </a:r>
          </a:p>
          <a:p>
            <a:pPr marL="228600" indent="-228600">
              <a:spcBef>
                <a:spcPts val="0"/>
              </a:spcBef>
              <a:buFont typeface="+mj-lt"/>
              <a:buAutoNum type="arabicPeriod"/>
            </a:pPr>
            <a:r>
              <a:rPr lang="en-US" b="0" baseline="0" dirty="0" smtClean="0"/>
              <a:t>Synch each device</a:t>
            </a:r>
          </a:p>
          <a:p>
            <a:pPr marL="640516" lvl="1" indent="-174687">
              <a:spcBef>
                <a:spcPts val="0"/>
              </a:spcBef>
              <a:buFont typeface="Arial" panose="020B0604020202020204" pitchFamily="34" charset="0"/>
              <a:buChar char="•"/>
            </a:pPr>
            <a:r>
              <a:rPr lang="en-US" b="0" baseline="0" dirty="0" smtClean="0"/>
              <a:t>Once all results have been updated the should not have any red floating numbers on the app logo, and the intro page will not have a number.</a:t>
            </a:r>
          </a:p>
          <a:p>
            <a:pPr>
              <a:spcBef>
                <a:spcPts val="0"/>
              </a:spcBef>
            </a:pPr>
            <a:endParaRPr lang="en-US" dirty="0"/>
          </a:p>
          <a:p>
            <a:pPr>
              <a:spcBef>
                <a:spcPts val="0"/>
              </a:spcBef>
            </a:pPr>
            <a:r>
              <a:rPr lang="en-US" dirty="0" smtClean="0"/>
              <a:t>When all</a:t>
            </a:r>
            <a:r>
              <a:rPr lang="en-US" baseline="0" dirty="0" smtClean="0"/>
              <a:t> data has been uploaded/synched</a:t>
            </a:r>
          </a:p>
          <a:p>
            <a:pPr marL="228600" indent="-228600">
              <a:spcBef>
                <a:spcPts val="0"/>
              </a:spcBef>
              <a:buAutoNum type="arabicPeriod"/>
            </a:pPr>
            <a:r>
              <a:rPr lang="en-US" baseline="0" dirty="0" smtClean="0"/>
              <a:t>Access your SurveyAnalytics.com account in a web browser</a:t>
            </a:r>
          </a:p>
          <a:p>
            <a:pPr marL="228600" indent="-228600">
              <a:spcBef>
                <a:spcPts val="0"/>
              </a:spcBef>
              <a:buAutoNum type="arabicPeriod"/>
            </a:pPr>
            <a:r>
              <a:rPr lang="en-US" baseline="0" dirty="0" smtClean="0"/>
              <a:t>Select the correct survey </a:t>
            </a:r>
          </a:p>
          <a:p>
            <a:pPr marL="228600" indent="-228600">
              <a:spcBef>
                <a:spcPts val="0"/>
              </a:spcBef>
              <a:buAutoNum type="arabicPeriod"/>
            </a:pPr>
            <a:r>
              <a:rPr lang="en-US" baseline="0" dirty="0" smtClean="0"/>
              <a:t>Go to </a:t>
            </a:r>
            <a:r>
              <a:rPr lang="en-US" b="1" baseline="0" dirty="0" smtClean="0"/>
              <a:t>Analytics</a:t>
            </a:r>
            <a:r>
              <a:rPr lang="en-US" baseline="0" dirty="0" smtClean="0"/>
              <a:t> tab</a:t>
            </a:r>
          </a:p>
          <a:p>
            <a:pPr marL="640516" lvl="1" indent="-174687">
              <a:spcBef>
                <a:spcPts val="0"/>
              </a:spcBef>
              <a:buFont typeface="Arial" panose="020B0604020202020204" pitchFamily="34" charset="0"/>
              <a:buChar char="•"/>
            </a:pPr>
            <a:r>
              <a:rPr lang="en-US" baseline="0" dirty="0" smtClean="0"/>
              <a:t>Verify number completed for the correct survey</a:t>
            </a:r>
          </a:p>
          <a:p>
            <a:pPr marL="465138" lvl="1" indent="-465138">
              <a:spcBef>
                <a:spcPts val="0"/>
              </a:spcBef>
            </a:pPr>
            <a:endParaRPr lang="en-US" b="1" dirty="0" smtClean="0"/>
          </a:p>
          <a:p>
            <a:pPr marL="0" lvl="1">
              <a:spcBef>
                <a:spcPts val="0"/>
              </a:spcBef>
            </a:pPr>
            <a:endParaRPr lang="en-US" dirty="0"/>
          </a:p>
        </p:txBody>
      </p:sp>
      <p:sp>
        <p:nvSpPr>
          <p:cNvPr id="4" name="Slide Number Placeholder 3"/>
          <p:cNvSpPr>
            <a:spLocks noGrp="1"/>
          </p:cNvSpPr>
          <p:nvPr>
            <p:ph type="sldNum" sz="quarter" idx="10"/>
          </p:nvPr>
        </p:nvSpPr>
        <p:spPr/>
        <p:txBody>
          <a:bodyPr/>
          <a:lstStyle/>
          <a:p>
            <a:fld id="{AFCA956E-8678-453C-910B-60BB609BBADC}" type="slidenum">
              <a:rPr lang="en-US" smtClean="0"/>
              <a:t>6</a:t>
            </a:fld>
            <a:endParaRPr lang="en-US"/>
          </a:p>
        </p:txBody>
      </p:sp>
    </p:spTree>
    <p:extLst>
      <p:ext uri="{BB962C8B-B14F-4D97-AF65-F5344CB8AC3E}">
        <p14:creationId xmlns:p14="http://schemas.microsoft.com/office/powerpoint/2010/main" val="990630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defRPr/>
            </a:pPr>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defRPr/>
            </a:pPr>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596A0062-F2B3-480C-9B14-C06B8D007765}"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35E4700-EFC8-402C-A821-29F9B9F3B41D}"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pPr>
              <a:defRPr/>
            </a:pPr>
            <a:endParaRPr lang="en-US"/>
          </a:p>
        </p:txBody>
      </p:sp>
      <p:sp>
        <p:nvSpPr>
          <p:cNvPr id="5" name="Footer Placeholder 4"/>
          <p:cNvSpPr>
            <a:spLocks noGrp="1"/>
          </p:cNvSpPr>
          <p:nvPr>
            <p:ph type="ftr" sz="quarter" idx="11"/>
          </p:nvPr>
        </p:nvSpPr>
        <p:spPr>
          <a:xfrm>
            <a:off x="457201" y="6248207"/>
            <a:ext cx="5573483" cy="365125"/>
          </a:xfrm>
        </p:spPr>
        <p:txBody>
          <a:bodyPr/>
          <a:lstStyle/>
          <a:p>
            <a:pPr>
              <a:defRPr/>
            </a:pPr>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pPr>
              <a:defRPr/>
            </a:pPr>
            <a:fld id="{464791EE-AFBA-4AE6-A399-D1667721816B}"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44303C09-BBDA-4455-95F6-B55CAFEF4E85}" type="slidenum">
              <a:rPr lang="en-US" smtClean="0"/>
              <a:pPr>
                <a:defRPr/>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a:defRPr/>
            </a:pPr>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defRPr/>
            </a:pPr>
            <a:fld id="{4B49F5AE-96FD-4FF2-8386-F151CA9E22DC}" type="slidenum">
              <a:rPr lang="en-US" smtClean="0"/>
              <a:pPr>
                <a:defRPr/>
              </a:pPr>
              <a:t>‹#›</a:t>
            </a:fld>
            <a:endParaRPr lang="en-US"/>
          </a:p>
        </p:txBody>
      </p:sp>
      <p:sp>
        <p:nvSpPr>
          <p:cNvPr id="14" name="Footer Placeholder 13"/>
          <p:cNvSpPr>
            <a:spLocks noGrp="1"/>
          </p:cNvSpPr>
          <p:nvPr>
            <p:ph type="ftr" sz="quarter" idx="12"/>
          </p:nvPr>
        </p:nvSpPr>
        <p:spPr/>
        <p:txBody>
          <a:body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pPr>
              <a:defRPr/>
            </a:pPr>
            <a:endParaRPr lang="en-US"/>
          </a:p>
        </p:txBody>
      </p:sp>
      <p:sp>
        <p:nvSpPr>
          <p:cNvPr id="10" name="Slide Number Placeholder 9"/>
          <p:cNvSpPr>
            <a:spLocks noGrp="1"/>
          </p:cNvSpPr>
          <p:nvPr>
            <p:ph type="sldNum" sz="quarter" idx="16"/>
          </p:nvPr>
        </p:nvSpPr>
        <p:spPr/>
        <p:txBody>
          <a:bodyPr rtlCol="0"/>
          <a:lstStyle/>
          <a:p>
            <a:pPr>
              <a:defRPr/>
            </a:pPr>
            <a:fld id="{259EA327-E53A-4C58-BDC2-C63DF327D9B5}" type="slidenum">
              <a:rPr lang="en-US" smtClean="0"/>
              <a:pPr>
                <a:defRPr/>
              </a:pPr>
              <a:t>‹#›</a:t>
            </a:fld>
            <a:endParaRPr lang="en-US"/>
          </a:p>
        </p:txBody>
      </p:sp>
      <p:sp>
        <p:nvSpPr>
          <p:cNvPr id="12" name="Footer Placeholder 11"/>
          <p:cNvSpPr>
            <a:spLocks noGrp="1"/>
          </p:cNvSpPr>
          <p:nvPr>
            <p:ph type="ftr" sz="quarter" idx="17"/>
          </p:nvPr>
        </p:nvSpPr>
        <p:spPr/>
        <p:txBody>
          <a:bodyPr rtlCol="0"/>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pPr>
              <a:defRPr/>
            </a:pPr>
            <a:endParaRPr lang="en-US"/>
          </a:p>
        </p:txBody>
      </p:sp>
      <p:sp>
        <p:nvSpPr>
          <p:cNvPr id="12" name="Slide Number Placeholder 11"/>
          <p:cNvSpPr>
            <a:spLocks noGrp="1"/>
          </p:cNvSpPr>
          <p:nvPr>
            <p:ph type="sldNum" sz="quarter" idx="16"/>
          </p:nvPr>
        </p:nvSpPr>
        <p:spPr/>
        <p:txBody>
          <a:bodyPr rtlCol="0"/>
          <a:lstStyle/>
          <a:p>
            <a:pPr>
              <a:defRPr/>
            </a:pPr>
            <a:fld id="{4E465899-1A55-43F5-A4AE-715472148872}" type="slidenum">
              <a:rPr lang="en-US" smtClean="0"/>
              <a:pPr>
                <a:defRPr/>
              </a:pPr>
              <a:t>‹#›</a:t>
            </a:fld>
            <a:endParaRPr lang="en-US"/>
          </a:p>
        </p:txBody>
      </p:sp>
      <p:sp>
        <p:nvSpPr>
          <p:cNvPr id="14" name="Footer Placeholder 13"/>
          <p:cNvSpPr>
            <a:spLocks noGrp="1"/>
          </p:cNvSpPr>
          <p:nvPr>
            <p:ph type="ftr" sz="quarter" idx="17"/>
          </p:nvPr>
        </p:nvSpPr>
        <p:spPr/>
        <p:txBody>
          <a:bodyPr rtlCol="0"/>
          <a:lstStyle/>
          <a:p>
            <a:pPr>
              <a:defRPr/>
            </a:pP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a:defRPr/>
            </a:pPr>
            <a:fld id="{7522718D-2DA5-4249-B02C-24D653AE7647}"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2F90F42E-7BEB-4FA0-8F7C-0DA90139F870}"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a:defRPr/>
            </a:pPr>
            <a:fld id="{4FE662DF-8831-4E8D-B483-5A3EECC3B40A}" type="slidenum">
              <a:rPr lang="en-US" smtClean="0"/>
              <a:pPr>
                <a:defRPr/>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pPr>
              <a:defRPr/>
            </a:pPr>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defRPr/>
            </a:pPr>
            <a:fld id="{C2CCEEDA-025D-4154-891B-816E820A1605}" type="slidenum">
              <a:rPr lang="en-US" smtClean="0"/>
              <a:pPr>
                <a:defRPr/>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pPr>
              <a:defRPr/>
            </a:pP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a:defRPr/>
            </a:pPr>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defRPr/>
            </a:pPr>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C28A4A0E-A06C-4C73-BDA4-4A4199739C32}"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small" dirty="0" smtClean="0"/>
              <a:t>Using the SurveyPocket App	</a:t>
            </a:r>
            <a:endParaRPr lang="en-US" cap="small" dirty="0"/>
          </a:p>
        </p:txBody>
      </p:sp>
      <p:sp>
        <p:nvSpPr>
          <p:cNvPr id="4" name="Slide Number Placeholder 3"/>
          <p:cNvSpPr>
            <a:spLocks noGrp="1"/>
          </p:cNvSpPr>
          <p:nvPr>
            <p:ph type="sldNum" sz="quarter" idx="12"/>
          </p:nvPr>
        </p:nvSpPr>
        <p:spPr/>
        <p:txBody>
          <a:bodyPr>
            <a:normAutofit fontScale="85000" lnSpcReduction="20000"/>
          </a:bodyPr>
          <a:lstStyle/>
          <a:p>
            <a:pPr>
              <a:defRPr/>
            </a:pPr>
            <a:fld id="{44303C09-BBDA-4455-95F6-B55CAFEF4E85}" type="slidenum">
              <a:rPr lang="en-US" smtClean="0"/>
              <a:pPr>
                <a:defRPr/>
              </a:pPr>
              <a:t>1</a:t>
            </a:fld>
            <a:endParaRPr lang="en-US"/>
          </a:p>
        </p:txBody>
      </p:sp>
      <p:pic>
        <p:nvPicPr>
          <p:cNvPr id="5" name="Content Placeholder 4"/>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2286000" y="1600199"/>
            <a:ext cx="4651375" cy="4651375"/>
          </a:xfr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9000" y="2235200"/>
            <a:ext cx="2159000" cy="3238500"/>
          </a:xfrm>
          <a:prstGeom prst="rect">
            <a:avLst/>
          </a:prstGeom>
        </p:spPr>
      </p:pic>
      <p:sp>
        <p:nvSpPr>
          <p:cNvPr id="9" name="Oval 8"/>
          <p:cNvSpPr/>
          <p:nvPr/>
        </p:nvSpPr>
        <p:spPr>
          <a:xfrm>
            <a:off x="3302000" y="4800600"/>
            <a:ext cx="889000" cy="838200"/>
          </a:xfrm>
          <a:prstGeom prst="ellipse">
            <a:avLst/>
          </a:prstGeom>
          <a:noFill/>
          <a:ln w="38100"/>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ln>
                <a:solidFill>
                  <a:srgbClr val="FF9966"/>
                </a:solidFill>
              </a:ln>
            </a:endParaRPr>
          </a:p>
        </p:txBody>
      </p:sp>
      <p:sp>
        <p:nvSpPr>
          <p:cNvPr id="10" name="Right Arrow 9"/>
          <p:cNvSpPr/>
          <p:nvPr/>
        </p:nvSpPr>
        <p:spPr>
          <a:xfrm rot="1570523">
            <a:off x="1295560" y="4290213"/>
            <a:ext cx="2133600" cy="49530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8510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fontAlgn="auto" hangingPunct="1">
              <a:spcAft>
                <a:spcPts val="0"/>
              </a:spcAft>
              <a:defRPr/>
            </a:pPr>
            <a:r>
              <a:rPr lang="en-US" cap="small" dirty="0" smtClean="0"/>
              <a:t>Tips on Using Handheld Devices</a:t>
            </a:r>
            <a:endParaRPr cap="small" dirty="0" smtClean="0"/>
          </a:p>
        </p:txBody>
      </p:sp>
      <p:sp>
        <p:nvSpPr>
          <p:cNvPr id="7" name="Content Placeholder 2"/>
          <p:cNvSpPr>
            <a:spLocks noGrp="1"/>
          </p:cNvSpPr>
          <p:nvPr>
            <p:ph sz="quarter" idx="1"/>
          </p:nvPr>
        </p:nvSpPr>
        <p:spPr>
          <a:xfrm>
            <a:off x="609600" y="1524000"/>
            <a:ext cx="5257800" cy="5410200"/>
          </a:xfrm>
        </p:spPr>
        <p:txBody>
          <a:bodyPr>
            <a:normAutofit lnSpcReduction="10000"/>
          </a:bodyPr>
          <a:lstStyle/>
          <a:p>
            <a:pPr>
              <a:spcBef>
                <a:spcPct val="0"/>
              </a:spcBef>
              <a:spcAft>
                <a:spcPts val="1200"/>
              </a:spcAft>
            </a:pPr>
            <a:r>
              <a:rPr lang="en-US" sz="3200" dirty="0" smtClean="0"/>
              <a:t>Settings</a:t>
            </a:r>
          </a:p>
          <a:p>
            <a:pPr>
              <a:spcBef>
                <a:spcPct val="0"/>
              </a:spcBef>
              <a:spcAft>
                <a:spcPts val="1200"/>
              </a:spcAft>
            </a:pPr>
            <a:r>
              <a:rPr lang="en-US" sz="3200" dirty="0" smtClean="0"/>
              <a:t>Pop ups:</a:t>
            </a:r>
          </a:p>
          <a:p>
            <a:pPr lvl="1">
              <a:spcBef>
                <a:spcPct val="0"/>
              </a:spcBef>
              <a:spcAft>
                <a:spcPts val="1200"/>
              </a:spcAft>
            </a:pPr>
            <a:r>
              <a:rPr lang="en-US" dirty="0"/>
              <a:t>“</a:t>
            </a:r>
            <a:r>
              <a:rPr lang="en-US" dirty="0" smtClean="0"/>
              <a:t>Cancel” </a:t>
            </a:r>
          </a:p>
          <a:p>
            <a:pPr lvl="1">
              <a:spcBef>
                <a:spcPct val="0"/>
              </a:spcBef>
              <a:spcAft>
                <a:spcPts val="1200"/>
              </a:spcAft>
            </a:pPr>
            <a:r>
              <a:rPr lang="en-US" dirty="0" smtClean="0"/>
              <a:t>“</a:t>
            </a:r>
            <a:r>
              <a:rPr lang="en-US" dirty="0"/>
              <a:t>Don’t </a:t>
            </a:r>
            <a:r>
              <a:rPr lang="en-US" dirty="0" smtClean="0"/>
              <a:t>Allow” </a:t>
            </a:r>
            <a:endParaRPr lang="en-US" dirty="0"/>
          </a:p>
          <a:p>
            <a:pPr lvl="1">
              <a:spcBef>
                <a:spcPct val="0"/>
              </a:spcBef>
              <a:spcAft>
                <a:spcPts val="1200"/>
              </a:spcAft>
            </a:pPr>
            <a:r>
              <a:rPr lang="en-US" dirty="0" smtClean="0"/>
              <a:t>“Ok” </a:t>
            </a:r>
          </a:p>
          <a:p>
            <a:pPr eaLnBrk="1" hangingPunct="1">
              <a:spcBef>
                <a:spcPct val="0"/>
              </a:spcBef>
              <a:spcAft>
                <a:spcPts val="1200"/>
              </a:spcAft>
            </a:pPr>
            <a:r>
              <a:rPr lang="en-US" sz="3200" dirty="0" smtClean="0"/>
              <a:t>It’s not working!</a:t>
            </a:r>
          </a:p>
          <a:p>
            <a:pPr lvl="1">
              <a:spcBef>
                <a:spcPct val="0"/>
              </a:spcBef>
              <a:spcAft>
                <a:spcPts val="1200"/>
              </a:spcAft>
            </a:pPr>
            <a:r>
              <a:rPr lang="en-US" dirty="0" smtClean="0"/>
              <a:t>Restart app</a:t>
            </a:r>
          </a:p>
          <a:p>
            <a:pPr lvl="1">
              <a:spcBef>
                <a:spcPct val="0"/>
              </a:spcBef>
              <a:spcAft>
                <a:spcPts val="1200"/>
              </a:spcAft>
            </a:pPr>
            <a:r>
              <a:rPr lang="en-US" dirty="0" smtClean="0"/>
              <a:t>Restart device </a:t>
            </a:r>
          </a:p>
          <a:p>
            <a:pPr lvl="1">
              <a:spcBef>
                <a:spcPct val="0"/>
              </a:spcBef>
              <a:spcAft>
                <a:spcPts val="1200"/>
              </a:spcAft>
            </a:pPr>
            <a:r>
              <a:rPr lang="en-US" dirty="0" smtClean="0"/>
              <a:t>Use a </a:t>
            </a:r>
            <a:r>
              <a:rPr lang="en-US" dirty="0"/>
              <a:t>spare/back up </a:t>
            </a:r>
            <a:r>
              <a:rPr lang="en-US" dirty="0" smtClean="0"/>
              <a:t>device</a:t>
            </a:r>
          </a:p>
          <a:p>
            <a:pPr lvl="1">
              <a:spcBef>
                <a:spcPct val="0"/>
              </a:spcBef>
              <a:spcAft>
                <a:spcPts val="1200"/>
              </a:spcAft>
            </a:pPr>
            <a:r>
              <a:rPr lang="en-US" dirty="0" smtClean="0"/>
              <a:t>End </a:t>
            </a:r>
            <a:r>
              <a:rPr lang="en-US" dirty="0"/>
              <a:t>for the </a:t>
            </a:r>
            <a:r>
              <a:rPr lang="en-US" dirty="0" smtClean="0"/>
              <a:t>day</a:t>
            </a:r>
            <a:endParaRPr lang="en-US" dirty="0"/>
          </a:p>
        </p:txBody>
      </p:sp>
      <p:sp>
        <p:nvSpPr>
          <p:cNvPr id="19459" name="Slide Number Placeholder 1"/>
          <p:cNvSpPr>
            <a:spLocks noGrp="1"/>
          </p:cNvSpPr>
          <p:nvPr>
            <p:ph type="sldNum" sz="quarter" idx="16"/>
          </p:nvPr>
        </p:nvSpPr>
        <p:spPr bwMode="auto">
          <a:ln>
            <a:miter lim="800000"/>
            <a:headEnd/>
            <a:tailEnd/>
          </a:ln>
        </p:spPr>
        <p:txBody>
          <a:bodyPr wrap="square" numCol="1" anchorCtr="0" compatLnSpc="1">
            <a:prstTxWarp prst="textNoShape">
              <a:avLst/>
            </a:prstTxWarp>
            <a:normAutofit fontScale="85000" lnSpcReduction="20000"/>
          </a:bodyPr>
          <a:lstStyle/>
          <a:p>
            <a:pPr fontAlgn="base">
              <a:spcBef>
                <a:spcPct val="0"/>
              </a:spcBef>
              <a:spcAft>
                <a:spcPct val="0"/>
              </a:spcAft>
              <a:defRPr/>
            </a:pPr>
            <a:fld id="{7007E040-9136-4228-A719-D0502A7A448D}" type="slidenum">
              <a:rPr lang="en-US"/>
              <a:pPr fontAlgn="base">
                <a:spcBef>
                  <a:spcPct val="0"/>
                </a:spcBef>
                <a:spcAft>
                  <a:spcPct val="0"/>
                </a:spcAft>
                <a:defRPr/>
              </a:pPr>
              <a:t>2</a:t>
            </a:fld>
            <a:endParaRPr lang="en-US" dirty="0"/>
          </a:p>
        </p:txBody>
      </p:sp>
      <p:pic>
        <p:nvPicPr>
          <p:cNvPr id="6" name="Picture 2" descr="M:\TCEC Shared Folder\PHOTOS\Devices\device collec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1904999"/>
            <a:ext cx="4446121" cy="3333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1637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28800"/>
            <a:ext cx="4953000" cy="4953000"/>
          </a:xfrm>
          <a:prstGeom prst="rect">
            <a:avLst/>
          </a:prstGeom>
        </p:spPr>
      </p:pic>
      <p:sp>
        <p:nvSpPr>
          <p:cNvPr id="3074" name="Title 1"/>
          <p:cNvSpPr>
            <a:spLocks noGrp="1"/>
          </p:cNvSpPr>
          <p:nvPr>
            <p:ph type="title"/>
          </p:nvPr>
        </p:nvSpPr>
        <p:spPr/>
        <p:txBody>
          <a:bodyPr/>
          <a:lstStyle/>
          <a:p>
            <a:pPr eaLnBrk="1" fontAlgn="auto" hangingPunct="1">
              <a:spcAft>
                <a:spcPts val="0"/>
              </a:spcAft>
              <a:defRPr/>
            </a:pPr>
            <a:r>
              <a:rPr lang="en-US" cap="small" dirty="0" smtClean="0"/>
              <a:t>Tips on Using SurveyPocket</a:t>
            </a:r>
            <a:endParaRPr cap="small" dirty="0" smtClean="0"/>
          </a:p>
        </p:txBody>
      </p:sp>
      <p:sp>
        <p:nvSpPr>
          <p:cNvPr id="19459" name="Slide Number Placeholder 1"/>
          <p:cNvSpPr>
            <a:spLocks noGrp="1"/>
          </p:cNvSpPr>
          <p:nvPr>
            <p:ph type="sldNum" sz="quarter" idx="12"/>
          </p:nvPr>
        </p:nvSpPr>
        <p:spPr bwMode="auto">
          <a:ln>
            <a:miter lim="800000"/>
            <a:headEnd/>
            <a:tailEnd/>
          </a:ln>
        </p:spPr>
        <p:txBody>
          <a:bodyPr wrap="square" numCol="1" anchorCtr="0" compatLnSpc="1">
            <a:prstTxWarp prst="textNoShape">
              <a:avLst/>
            </a:prstTxWarp>
            <a:normAutofit fontScale="85000" lnSpcReduction="20000"/>
          </a:bodyPr>
          <a:lstStyle/>
          <a:p>
            <a:pPr fontAlgn="base">
              <a:spcBef>
                <a:spcPct val="0"/>
              </a:spcBef>
              <a:spcAft>
                <a:spcPct val="0"/>
              </a:spcAft>
              <a:defRPr/>
            </a:pPr>
            <a:fld id="{7007E040-9136-4228-A719-D0502A7A448D}" type="slidenum">
              <a:rPr lang="en-US"/>
              <a:pPr fontAlgn="base">
                <a:spcBef>
                  <a:spcPct val="0"/>
                </a:spcBef>
                <a:spcAft>
                  <a:spcPct val="0"/>
                </a:spcAft>
                <a:defRPr/>
              </a:pPr>
              <a:t>3</a:t>
            </a:fld>
            <a:endParaRPr lang="en-US" dirty="0"/>
          </a:p>
        </p:txBody>
      </p:sp>
      <p:sp>
        <p:nvSpPr>
          <p:cNvPr id="7" name="Content Placeholder 2"/>
          <p:cNvSpPr>
            <a:spLocks noGrp="1"/>
          </p:cNvSpPr>
          <p:nvPr>
            <p:ph sz="quarter" idx="1"/>
          </p:nvPr>
        </p:nvSpPr>
        <p:spPr>
          <a:xfrm>
            <a:off x="4648200" y="2209800"/>
            <a:ext cx="4191000" cy="3404478"/>
          </a:xfrm>
        </p:spPr>
        <p:txBody>
          <a:bodyPr>
            <a:normAutofit/>
          </a:bodyPr>
          <a:lstStyle/>
          <a:p>
            <a:pPr>
              <a:spcBef>
                <a:spcPct val="0"/>
              </a:spcBef>
              <a:spcAft>
                <a:spcPts val="1200"/>
              </a:spcAft>
            </a:pPr>
            <a:r>
              <a:rPr lang="en-US" sz="3200" dirty="0" smtClean="0"/>
              <a:t>Scrolling</a:t>
            </a:r>
          </a:p>
          <a:p>
            <a:pPr eaLnBrk="1" hangingPunct="1">
              <a:spcBef>
                <a:spcPct val="0"/>
              </a:spcBef>
              <a:spcAft>
                <a:spcPts val="1200"/>
              </a:spcAft>
            </a:pPr>
            <a:r>
              <a:rPr lang="en-US" sz="3200" dirty="0" smtClean="0"/>
              <a:t>“Sweet spot”</a:t>
            </a:r>
          </a:p>
          <a:p>
            <a:pPr>
              <a:spcBef>
                <a:spcPct val="0"/>
              </a:spcBef>
              <a:spcAft>
                <a:spcPts val="1200"/>
              </a:spcAft>
            </a:pPr>
            <a:r>
              <a:rPr lang="en-US" sz="3200" dirty="0"/>
              <a:t>Change an </a:t>
            </a:r>
            <a:r>
              <a:rPr lang="en-US" sz="3200" dirty="0" smtClean="0"/>
              <a:t>answer</a:t>
            </a:r>
          </a:p>
          <a:p>
            <a:pPr eaLnBrk="1" hangingPunct="1">
              <a:spcBef>
                <a:spcPct val="0"/>
              </a:spcBef>
              <a:spcAft>
                <a:spcPts val="1200"/>
              </a:spcAft>
            </a:pPr>
            <a:r>
              <a:rPr lang="en-US" sz="3200" dirty="0" smtClean="0"/>
              <a:t>Incomplete surveys</a:t>
            </a: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219199" y="2363788"/>
            <a:ext cx="2362200" cy="354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2274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the Survey</a:t>
            </a:r>
            <a:endParaRPr lang="en-US" dirty="0"/>
          </a:p>
        </p:txBody>
      </p:sp>
      <p:sp>
        <p:nvSpPr>
          <p:cNvPr id="3" name="Content Placeholder 2"/>
          <p:cNvSpPr>
            <a:spLocks noGrp="1"/>
          </p:cNvSpPr>
          <p:nvPr>
            <p:ph sz="quarter" idx="1"/>
          </p:nvPr>
        </p:nvSpPr>
        <p:spPr>
          <a:xfrm>
            <a:off x="426612" y="1600200"/>
            <a:ext cx="6507588" cy="5223456"/>
          </a:xfrm>
        </p:spPr>
        <p:txBody>
          <a:bodyPr>
            <a:normAutofit/>
          </a:bodyPr>
          <a:lstStyle/>
          <a:p>
            <a:pPr marL="0" indent="0">
              <a:buNone/>
            </a:pPr>
            <a:endParaRPr lang="en-US" sz="4800" dirty="0" smtClean="0"/>
          </a:p>
          <a:p>
            <a:pPr marL="0" indent="0">
              <a:buNone/>
            </a:pPr>
            <a:endParaRPr lang="en-US" sz="4800" dirty="0"/>
          </a:p>
          <a:p>
            <a:pPr marL="0" indent="0">
              <a:buNone/>
            </a:pPr>
            <a:r>
              <a:rPr lang="en-US" sz="4800" dirty="0" smtClean="0"/>
              <a:t>PRACTICE!</a:t>
            </a:r>
            <a:endParaRPr lang="en-US" sz="48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0" y="1981200"/>
            <a:ext cx="2361127" cy="4191000"/>
          </a:xfrm>
          <a:prstGeom prst="rect">
            <a:avLst/>
          </a:prstGeom>
        </p:spPr>
      </p:pic>
    </p:spTree>
    <p:extLst>
      <p:ext uri="{BB962C8B-B14F-4D97-AF65-F5344CB8AC3E}">
        <p14:creationId xmlns:p14="http://schemas.microsoft.com/office/powerpoint/2010/main" val="24894515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During the Survey</a:t>
            </a:r>
            <a:endParaRPr lang="en-US" dirty="0"/>
          </a:p>
        </p:txBody>
      </p:sp>
      <p:sp>
        <p:nvSpPr>
          <p:cNvPr id="3" name="Content Placeholder 2"/>
          <p:cNvSpPr>
            <a:spLocks noGrp="1"/>
          </p:cNvSpPr>
          <p:nvPr>
            <p:ph sz="quarter" idx="1"/>
          </p:nvPr>
        </p:nvSpPr>
        <p:spPr>
          <a:xfrm>
            <a:off x="426612" y="1600200"/>
            <a:ext cx="6507588" cy="5223456"/>
          </a:xfrm>
        </p:spPr>
        <p:txBody>
          <a:bodyPr>
            <a:normAutofit fontScale="92500"/>
          </a:bodyPr>
          <a:lstStyle/>
          <a:p>
            <a:r>
              <a:rPr lang="en-US" dirty="0" smtClean="0"/>
              <a:t>Starting a survey</a:t>
            </a:r>
          </a:p>
          <a:p>
            <a:pPr lvl="1"/>
            <a:r>
              <a:rPr lang="en-US" dirty="0" smtClean="0"/>
              <a:t>Select the correct survey</a:t>
            </a:r>
          </a:p>
          <a:p>
            <a:pPr lvl="1"/>
            <a:r>
              <a:rPr lang="en-US" dirty="0" smtClean="0"/>
              <a:t>Then select “Start Survey”</a:t>
            </a:r>
          </a:p>
          <a:p>
            <a:r>
              <a:rPr lang="en-US" dirty="0" smtClean="0"/>
              <a:t>Back </a:t>
            </a:r>
          </a:p>
          <a:p>
            <a:pPr lvl="1"/>
            <a:r>
              <a:rPr lang="en-US" dirty="0" smtClean="0"/>
              <a:t>To change an answer to a previous question</a:t>
            </a:r>
          </a:p>
          <a:p>
            <a:pPr lvl="1"/>
            <a:r>
              <a:rPr lang="en-US" dirty="0" smtClean="0"/>
              <a:t>Touch </a:t>
            </a:r>
            <a:r>
              <a:rPr lang="en-US" i="1" dirty="0" smtClean="0"/>
              <a:t>slightly below </a:t>
            </a:r>
            <a:r>
              <a:rPr lang="en-US" dirty="0" smtClean="0"/>
              <a:t>the “Back” button</a:t>
            </a:r>
          </a:p>
          <a:p>
            <a:r>
              <a:rPr lang="en-US" dirty="0" smtClean="0"/>
              <a:t>Home </a:t>
            </a:r>
          </a:p>
          <a:p>
            <a:pPr lvl="1"/>
            <a:r>
              <a:rPr lang="en-US" dirty="0" smtClean="0"/>
              <a:t>To stop a survey</a:t>
            </a:r>
          </a:p>
          <a:p>
            <a:pPr lvl="1"/>
            <a:r>
              <a:rPr lang="en-US" dirty="0" smtClean="0"/>
              <a:t>Save as “Incomplete”</a:t>
            </a:r>
          </a:p>
          <a:p>
            <a:r>
              <a:rPr lang="en-US" dirty="0" smtClean="0"/>
              <a:t>Scrolling</a:t>
            </a:r>
          </a:p>
          <a:p>
            <a:pPr lvl="1"/>
            <a:r>
              <a:rPr lang="en-US" dirty="0" smtClean="0"/>
              <a:t>View all answer choices</a:t>
            </a:r>
          </a:p>
          <a:p>
            <a:pPr lvl="1"/>
            <a:endParaRPr lang="en-US" dirty="0"/>
          </a:p>
        </p:txBody>
      </p:sp>
      <p:pic>
        <p:nvPicPr>
          <p:cNvPr id="4" name="Picture 3"/>
          <p:cNvPicPr/>
          <p:nvPr/>
        </p:nvPicPr>
        <p:blipFill rotWithShape="1">
          <a:blip r:embed="rId3" cstate="print">
            <a:extLst>
              <a:ext uri="{28A0092B-C50C-407E-A947-70E740481C1C}">
                <a14:useLocalDpi xmlns:a14="http://schemas.microsoft.com/office/drawing/2010/main" val="0"/>
              </a:ext>
            </a:extLst>
          </a:blip>
          <a:srcRect t="6828"/>
          <a:stretch/>
        </p:blipFill>
        <p:spPr bwMode="auto">
          <a:xfrm>
            <a:off x="6934200" y="736270"/>
            <a:ext cx="1674322" cy="2768290"/>
          </a:xfrm>
          <a:prstGeom prst="rect">
            <a:avLst/>
          </a:prstGeom>
          <a:noFill/>
          <a:ln>
            <a:solidFill>
              <a:schemeClr val="bg1">
                <a:lumMod val="50000"/>
              </a:schemeClr>
            </a:solidFill>
          </a:ln>
          <a:extLst>
            <a:ext uri="{53640926-AAD7-44D8-BBD7-CCE9431645EC}">
              <a14:shadowObscured xmlns:a14="http://schemas.microsoft.com/office/drawing/2010/main"/>
            </a:ext>
          </a:extLst>
        </p:spPr>
      </p:pic>
      <p:pic>
        <p:nvPicPr>
          <p:cNvPr id="5" name="Picture 4"/>
          <p:cNvPicPr/>
          <p:nvPr/>
        </p:nvPicPr>
        <p:blipFill rotWithShape="1">
          <a:blip r:embed="rId4" cstate="print">
            <a:extLst>
              <a:ext uri="{28A0092B-C50C-407E-A947-70E740481C1C}">
                <a14:useLocalDpi xmlns:a14="http://schemas.microsoft.com/office/drawing/2010/main" val="0"/>
              </a:ext>
            </a:extLst>
          </a:blip>
          <a:srcRect t="3910"/>
          <a:stretch/>
        </p:blipFill>
        <p:spPr bwMode="auto">
          <a:xfrm>
            <a:off x="6934200" y="3788229"/>
            <a:ext cx="1672244" cy="2853640"/>
          </a:xfrm>
          <a:prstGeom prst="rect">
            <a:avLst/>
          </a:prstGeom>
          <a:noFill/>
          <a:ln>
            <a:solidFill>
              <a:schemeClr val="bg1">
                <a:lumMod val="50000"/>
              </a:schemeClr>
            </a:solidFill>
          </a:ln>
          <a:extLst>
            <a:ext uri="{53640926-AAD7-44D8-BBD7-CCE9431645EC}">
              <a14:shadowObscured xmlns:a14="http://schemas.microsoft.com/office/drawing/2010/main"/>
            </a:ext>
          </a:extLst>
        </p:spPr>
      </p:pic>
      <p:sp>
        <p:nvSpPr>
          <p:cNvPr id="6" name="Oval 5"/>
          <p:cNvSpPr/>
          <p:nvPr/>
        </p:nvSpPr>
        <p:spPr>
          <a:xfrm>
            <a:off x="6553200" y="914400"/>
            <a:ext cx="2362200" cy="914400"/>
          </a:xfrm>
          <a:prstGeom prst="ellipse">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736188" y="6050924"/>
            <a:ext cx="1996224" cy="772732"/>
          </a:xfrm>
          <a:prstGeom prst="ellipse">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04652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the Survey</a:t>
            </a:r>
            <a:endParaRPr lang="en-US" dirty="0"/>
          </a:p>
        </p:txBody>
      </p:sp>
      <p:sp>
        <p:nvSpPr>
          <p:cNvPr id="3" name="Content Placeholder 2"/>
          <p:cNvSpPr>
            <a:spLocks noGrp="1"/>
          </p:cNvSpPr>
          <p:nvPr>
            <p:ph sz="quarter" idx="1"/>
          </p:nvPr>
        </p:nvSpPr>
        <p:spPr/>
        <p:txBody>
          <a:bodyPr>
            <a:normAutofit fontScale="92500" lnSpcReduction="20000"/>
          </a:bodyPr>
          <a:lstStyle/>
          <a:p>
            <a:pPr marL="0" indent="0">
              <a:buNone/>
            </a:pPr>
            <a:endParaRPr lang="en-US" dirty="0" smtClean="0"/>
          </a:p>
          <a:p>
            <a:r>
              <a:rPr lang="en-US" dirty="0" smtClean="0"/>
              <a:t>Debrief</a:t>
            </a:r>
            <a:endParaRPr lang="en-US" dirty="0"/>
          </a:p>
          <a:p>
            <a:endParaRPr lang="en-US" dirty="0" smtClean="0"/>
          </a:p>
          <a:p>
            <a:r>
              <a:rPr lang="en-US" dirty="0" smtClean="0"/>
              <a:t>Collect and “Sync” all devices </a:t>
            </a:r>
            <a:endParaRPr lang="en-US" dirty="0"/>
          </a:p>
          <a:p>
            <a:pPr lvl="1"/>
            <a:r>
              <a:rPr lang="en-US" dirty="0" smtClean="0"/>
              <a:t>Requires Wi-Fi to upload results</a:t>
            </a:r>
          </a:p>
          <a:p>
            <a:endParaRPr lang="en-US" dirty="0" smtClean="0"/>
          </a:p>
          <a:p>
            <a:r>
              <a:rPr lang="en-US" dirty="0" smtClean="0"/>
              <a:t>Ensure data upload</a:t>
            </a:r>
          </a:p>
          <a:p>
            <a:pPr lvl="1"/>
            <a:r>
              <a:rPr lang="en-US" dirty="0"/>
              <a:t>Access your SurveyAnalytics.com account</a:t>
            </a:r>
          </a:p>
          <a:p>
            <a:pPr marL="274320" lvl="1" indent="0">
              <a:buNone/>
            </a:pPr>
            <a:endParaRPr lang="en-US" dirty="0" smtClean="0"/>
          </a:p>
          <a:p>
            <a:r>
              <a:rPr lang="en-US" dirty="0" smtClean="0"/>
              <a:t>Data cleaning and analysis</a:t>
            </a:r>
          </a:p>
          <a:p>
            <a:pPr marL="274320" lvl="1" indent="0">
              <a:buNone/>
            </a:pPr>
            <a:r>
              <a:rPr lang="en-US" dirty="0" smtClean="0"/>
              <a:t> </a:t>
            </a:r>
          </a:p>
          <a:p>
            <a:pPr marL="274320" lvl="1"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8780" y="3124200"/>
            <a:ext cx="2188464" cy="3297936"/>
          </a:xfrm>
          <a:prstGeom prst="rect">
            <a:avLst/>
          </a:prstGeom>
        </p:spPr>
      </p:pic>
      <p:sp>
        <p:nvSpPr>
          <p:cNvPr id="5" name="Oval 4"/>
          <p:cNvSpPr/>
          <p:nvPr/>
        </p:nvSpPr>
        <p:spPr>
          <a:xfrm>
            <a:off x="6096000" y="5181600"/>
            <a:ext cx="1790700" cy="693174"/>
          </a:xfrm>
          <a:prstGeom prst="ellipse">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382656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0229&quot;&gt;&lt;/object&gt;&lt;object type=&quot;2&quot; unique_id=&quot;10230&quot;&gt;&lt;object type=&quot;3&quot; unique_id=&quot;10231&quot;&gt;&lt;property id=&quot;20148&quot; value=&quot;5&quot;/&gt;&lt;property id=&quot;20300&quot; value=&quot;Slide 1 - &amp;quot;Writing Great Tobacco Control &amp;#x0D;&amp;#x0A;Final Evaluation Reports&amp;#x0D;&amp;#x0A;WEBINAR Training&amp;#x0D;&amp;#x0A;April 4 &amp;amp; 5, 2013&amp;quot;&quot;/&gt;&lt;property id=&quot;20307&quot; value=&quot;376&quot;/&gt;&lt;/object&gt;&lt;object type=&quot;3&quot; unique_id=&quot;10232&quot;&gt;&lt;property id=&quot;20148&quot; value=&quot;5&quot;/&gt;&lt;property id=&quot;20300&quot; value=&quot;Slide 2 - &amp;quot;Agenda&amp;quot;&quot;/&gt;&lt;property id=&quot;20307&quot; value=&quot;377&quot;/&gt;&lt;/object&gt;&lt;object type=&quot;3&quot; unique_id=&quot;10233&quot;&gt;&lt;property id=&quot;20148&quot; value=&quot;5&quot;/&gt;&lt;property id=&quot;20300&quot; value=&quot;Slide 3 - &amp;quot;Why Final Reporting?&amp;quot;&quot;/&gt;&lt;property id=&quot;20307&quot; value=&quot;378&quot;/&gt;&lt;/object&gt;&lt;object type=&quot;3&quot; unique_id=&quot;10234&quot;&gt;&lt;property id=&quot;20148&quot; value=&quot;5&quot;/&gt;&lt;property id=&quot;20300&quot; value=&quot;Slide 4 - &amp;quot;STATEWIDE &amp;amp; NATIONAL RELEVANCE&amp;quot;&quot;/&gt;&lt;property id=&quot;20307&quot; value=&quot;379&quot;/&gt;&lt;/object&gt;&lt;object type=&quot;3&quot; unique_id=&quot;10236&quot;&gt;&lt;property id=&quot;20148&quot; value=&quot;5&quot;/&gt;&lt;property id=&quot;20300&quot; value=&quot;Slide 5&quot;/&gt;&lt;property id=&quot;20307&quot; value=&quot;381&quot;/&gt;&lt;/object&gt;&lt;object type=&quot;3&quot; unique_id=&quot;10238&quot;&gt;&lt;property id=&quot;20148&quot; value=&quot;5&quot;/&gt;&lt;property id=&quot;20300&quot; value=&quot;Slide 6 - &amp;quot;FER RATING FORM  (maximum 32 points)&amp;quot;&quot;/&gt;&lt;property id=&quot;20307&quot; value=&quot;383&quot;/&gt;&lt;/object&gt;&lt;object type=&quot;3&quot; unique_id=&quot;10239&quot;&gt;&lt;property id=&quot;20148&quot; value=&quot;5&quot;/&gt;&lt;property id=&quot;20300&quot; value=&quot;Slide 7 - &amp;quot;Providing Some Context: Project Description Section&amp;quot;&quot;/&gt;&lt;property id=&quot;20307&quot; value=&quot;259&quot;/&gt;&lt;/object&gt;&lt;object type=&quot;3&quot; unique_id=&quot;10240&quot;&gt;&lt;property id=&quot;20148&quot; value=&quot;5&quot;/&gt;&lt;property id=&quot;20300&quot; value=&quot;Slide 8 - &amp;quot;Project Description Scoring&amp;#x0D;&amp;#x0A;(maximum 6 points)&amp;quot;&quot;/&gt;&lt;property id=&quot;20307&quot; value=&quot;257&quot;/&gt;&lt;/object&gt;&lt;object type=&quot;3&quot; unique_id=&quot;10241&quot;&gt;&lt;property id=&quot;20148&quot; value=&quot;5&quot;/&gt;&lt;property id=&quot;20300&quot; value=&quot;Slide 10 - &amp;quot;It’s Your Turn to Score&amp;quot;&quot;/&gt;&lt;property id=&quot;20307&quot; value=&quot;260&quot;/&gt;&lt;/object&gt;&lt;object type=&quot;3&quot; unique_id=&quot;10243&quot;&gt;&lt;property id=&quot;20148&quot; value=&quot;5&quot;/&gt;&lt;property id=&quot;20300&quot; value=&quot;Slide 11 - &amp;quot;Evaluation Methods&amp;quot;&quot;/&gt;&lt;property id=&quot;20307&quot; value=&quot;331&quot;/&gt;&lt;/object&gt;&lt;object type=&quot;3&quot; unique_id=&quot;10244&quot;&gt;&lt;property id=&quot;20148&quot; value=&quot;5&quot;/&gt;&lt;property id=&quot;20300&quot; value=&quot;Slide 12 - &amp;quot;Design Type&amp;#x0D;&amp;#x0A;Process and Outcome&amp;quot;&quot;/&gt;&lt;property id=&quot;20307&quot; value=&quot;332&quot;/&gt;&lt;/object&gt;&lt;object type=&quot;3&quot; unique_id=&quot;10245&quot;&gt;&lt;property id=&quot;20148&quot; value=&quot;5&quot;/&gt;&lt;property id=&quot;20300&quot; value=&quot;Slide 13 - &amp;quot;&amp;#x0D;&amp;#x0A;&amp;#x0D;&amp;#x0A;&amp;#x0D;&amp;#x0A;&amp;#x0D;&amp;#x0A;&amp;#x0D;&amp;#x0A;&amp;#x0D;&amp;#x0A;&amp;#x0D;&amp;#x0A;Design&amp;#x0D;&amp;#x0A;&amp;#x0D;&amp;#x0A;limitations&amp;quot;&quot;/&gt;&lt;property id=&quot;20307&quot; value=&quot;333&quot;/&gt;&lt;/object&gt;&lt;object type=&quot;3&quot; unique_id=&quot;10246&quot;&gt;&lt;property id=&quot;20148&quot; value=&quot;5&quot;/&gt;&lt;property id=&quot;20300&quot; value=&quot;Slide 14 - &amp;quot;Samples&amp;quot;&quot;/&gt;&lt;property id=&quot;20307&quot; value=&quot;334&quot;/&gt;&lt;/object&gt;&lt;object type=&quot;3&quot; unique_id=&quot;10247&quot;&gt;&lt;property id=&quot;20148&quot; value=&quot;5&quot;/&gt;&lt;property id=&quot;20300&quot; value=&quot;Slide 15 - &amp;quot;Data Collection Instruments and Procedures&amp;quot;&quot;/&gt;&lt;property id=&quot;20307&quot; value=&quot;335&quot;/&gt;&lt;/object&gt;&lt;object type=&quot;3&quot; unique_id=&quot;10248&quot;&gt;&lt;property id=&quot;20148&quot; value=&quot;5&quot;/&gt;&lt;property id=&quot;20300&quot; value=&quot;Slide 16 - &amp;quot;Data Analysis&amp;quot;&quot;/&gt;&lt;property id=&quot;20307&quot; value=&quot;336&quot;/&gt;&lt;/object&gt;&lt;object type=&quot;3&quot; unique_id=&quot;10249&quot;&gt;&lt;property id=&quot;20148&quot; value=&quot;5&quot;/&gt;&lt;property id=&quot;20300&quot; value=&quot;Slide 17 - &amp;quot;EVALUATION METHODS Scoring&amp;#x0D;&amp;#x0A;(maximum 8 points)&amp;quot;&quot;/&gt;&lt;property id=&quot;20307&quot; value=&quot;337&quot;/&gt;&lt;/object&gt;&lt;object type=&quot;3&quot; unique_id=&quot;10250&quot;&gt;&lt;property id=&quot;20148&quot; value=&quot;5&quot;/&gt;&lt;property id=&quot;20300&quot; value=&quot;Slide 19 - &amp;quot;SCORING METHODS SECTION &amp;quot;&quot;/&gt;&lt;property id=&quot;20307&quot; value=&quot;267&quot;/&gt;&lt;/object&gt;&lt;object type=&quot;3&quot; unique_id=&quot;10290&quot;&gt;&lt;property id=&quot;20148&quot; value=&quot;5&quot;/&gt;&lt;property id=&quot;20300&quot; value=&quot;Slide 44&quot;/&gt;&lt;property id=&quot;20307&quot; value=&quot;310&quot;/&gt;&lt;/object&gt;&lt;object type=&quot;3&quot; unique_id=&quot;10312&quot;&gt;&lt;property id=&quot;20148&quot; value=&quot;5&quot;/&gt;&lt;property id=&quot;20300&quot; value=&quot;Slide 9 - &amp;quot;Project Description Elements&amp;quot;&quot;/&gt;&lt;property id=&quot;20307&quot; value=&quot;489&quot;/&gt;&lt;/object&gt;&lt;object type=&quot;3&quot; unique_id=&quot;10313&quot;&gt;&lt;property id=&quot;20148&quot; value=&quot;5&quot;/&gt;&lt;property id=&quot;20300&quot; value=&quot;Slide 18 - &amp;quot;It’s Your Turn to Score&amp;quot;&quot;/&gt;&lt;property id=&quot;20307&quot; value=&quot;464&quot;/&gt;&lt;/object&gt;&lt;object type=&quot;3&quot; unique_id=&quot;10314&quot;&gt;&lt;property id=&quot;20148&quot; value=&quot;5&quot;/&gt;&lt;property id=&quot;20300&quot; value=&quot;Slide 20 - &amp;quot;Writing up Results &amp;quot;&quot;/&gt;&lt;property id=&quot;20307&quot; value=&quot;465&quot;/&gt;&lt;/object&gt;&lt;object type=&quot;3&quot; unique_id=&quot;10315&quot;&gt;&lt;property id=&quot;20148&quot; value=&quot;5&quot;/&gt;&lt;property id=&quot;20300&quot; value=&quot;Slide 21 - &amp;quot;brainstorm&amp;quot;&quot;/&gt;&lt;property id=&quot;20307&quot; value=&quot;466&quot;/&gt;&lt;/object&gt;&lt;object type=&quot;3&quot; unique_id=&quot;10316&quot;&gt;&lt;property id=&quot;20148&quot; value=&quot;5&quot;/&gt;&lt;property id=&quot;20300&quot; value=&quot;Slide 22 - &amp;quot;PURPOSE OF THE RESULTS SECTION &amp;quot;&quot;/&gt;&lt;property id=&quot;20307&quot; value=&quot;467&quot;/&gt;&lt;/object&gt;&lt;object type=&quot;3&quot; unique_id=&quot;10317&quot;&gt;&lt;property id=&quot;20148&quot; value=&quot;5&quot;/&gt;&lt;property id=&quot;20300&quot; value=&quot;Slide 23 - &amp;quot;FER Scoring Criteria&amp;quot;&quot;/&gt;&lt;property id=&quot;20307&quot; value=&quot;468&quot;/&gt;&lt;/object&gt;&lt;object type=&quot;3&quot; unique_id=&quot;10318&quot;&gt;&lt;property id=&quot;20148&quot; value=&quot;5&quot;/&gt;&lt;property id=&quot;20300&quot; value=&quot;Slide 24 - &amp;quot;What to include &amp;quot;&quot;/&gt;&lt;property id=&quot;20307&quot; value=&quot;469&quot;/&gt;&lt;/object&gt;&lt;object type=&quot;3&quot; unique_id=&quot;10319&quot;&gt;&lt;property id=&quot;20148&quot; value=&quot;5&quot;/&gt;&lt;property id=&quot;20300&quot; value=&quot;Slide 25 - &amp;quot;Quantitative data&amp;quot;&quot;/&gt;&lt;property id=&quot;20307&quot; value=&quot;470&quot;/&gt;&lt;/object&gt;&lt;object type=&quot;3&quot; unique_id=&quot;10320&quot;&gt;&lt;property id=&quot;20148&quot; value=&quot;5&quot;/&gt;&lt;property id=&quot;20300&quot; value=&quot;Slide 26 - &amp;quot;Excel-generated table&amp;quot;&quot;/&gt;&lt;property id=&quot;20307&quot; value=&quot;471&quot;/&gt;&lt;/object&gt;&lt;object type=&quot;3&quot; unique_id=&quot;10321&quot;&gt;&lt;property id=&quot;20148&quot; value=&quot;5&quot;/&gt;&lt;property id=&quot;20300&quot; value=&quot;Slide 27 - &amp;quot;Visually improved table&amp;quot;&quot;/&gt;&lt;property id=&quot;20307&quot; value=&quot;472&quot;/&gt;&lt;/object&gt;&lt;object type=&quot;3&quot; unique_id=&quot;10322&quot;&gt;&lt;property id=&quot;20148&quot; value=&quot;5&quot;/&gt;&lt;property id=&quot;20300&quot; value=&quot;Slide 28 - &amp;quot;Line graph&amp;quot;&quot;/&gt;&lt;property id=&quot;20307&quot; value=&quot;473&quot;/&gt;&lt;/object&gt;&lt;object type=&quot;3&quot; unique_id=&quot;10323&quot;&gt;&lt;property id=&quot;20148&quot; value=&quot;5&quot;/&gt;&lt;property id=&quot;20300&quot; value=&quot;Slide 29 - &amp;quot;Bar Chart&amp;quot;&quot;/&gt;&lt;property id=&quot;20307&quot; value=&quot;474&quot;/&gt;&lt;/object&gt;&lt;object type=&quot;3&quot; unique_id=&quot;10324&quot;&gt;&lt;property id=&quot;20148&quot; value=&quot;5&quot;/&gt;&lt;property id=&quot;20300&quot; value=&quot;Slide 30 - &amp;quot;Qualitative data&amp;quot;&quot;/&gt;&lt;property id=&quot;20307&quot; value=&quot;475&quot;/&gt;&lt;/object&gt;&lt;object type=&quot;3&quot; unique_id=&quot;10325&quot;&gt;&lt;property id=&quot;20148&quot; value=&quot;5&quot;/&gt;&lt;property id=&quot;20300&quot; value=&quot;Slide 31 - &amp;quot;Summarizing content analysis&amp;quot;&quot;/&gt;&lt;property id=&quot;20307&quot; value=&quot;476&quot;/&gt;&lt;/object&gt;&lt;object type=&quot;3&quot; unique_id=&quot;10326&quot;&gt;&lt;property id=&quot;20148&quot; value=&quot;5&quot;/&gt;&lt;property id=&quot;20300&quot; value=&quot;Slide 32 - &amp;quot;Balancing act&amp;quot;&quot;/&gt;&lt;property id=&quot;20307&quot; value=&quot;477&quot;/&gt;&lt;/object&gt;&lt;object type=&quot;3&quot; unique_id=&quot;10327&quot;&gt;&lt;property id=&quot;20148&quot; value=&quot;5&quot;/&gt;&lt;property id=&quot;20300&quot; value=&quot;Slide 33 - &amp;quot;ATTENTION GETTERS&amp;quot;&quot;/&gt;&lt;property id=&quot;20307&quot; value=&quot;478&quot;/&gt;&lt;/object&gt;&lt;object type=&quot;3&quot; unique_id=&quot;10328&quot;&gt;&lt;property id=&quot;20148&quot; value=&quot;5&quot;/&gt;&lt;property id=&quot;20300&quot; value=&quot;Slide 34 - &amp;quot;CONCLUSIONS &amp;amp; RECOMMENDATIONS&amp;quot;&quot;/&gt;&lt;property id=&quot;20307&quot; value=&quot;479&quot;/&gt;&lt;/object&gt;&lt;object type=&quot;3&quot; unique_id=&quot;10329&quot;&gt;&lt;property id=&quot;20148&quot; value=&quot;5&quot;/&gt;&lt;property id=&quot;20300&quot; value=&quot;Slide 35 - &amp;quot;FER Scoring Criteria&amp;quot;&quot;/&gt;&lt;property id=&quot;20307&quot; value=&quot;480&quot;/&gt;&lt;/object&gt;&lt;object type=&quot;3&quot; unique_id=&quot;10330&quot;&gt;&lt;property id=&quot;20148&quot; value=&quot;5&quot;/&gt;&lt;property id=&quot;20300&quot; value=&quot;Slide 36 - &amp;quot;INTERPRETING THE FINDINGS&amp;quot;&quot;/&gt;&lt;property id=&quot;20307&quot; value=&quot;481&quot;/&gt;&lt;/object&gt;&lt;object type=&quot;3&quot; unique_id=&quot;10331&quot;&gt;&lt;property id=&quot;20148&quot; value=&quot;5&quot;/&gt;&lt;property id=&quot;20300&quot; value=&quot;Slide 37 - &amp;quot;LEAVING A ROADMAP&amp;quot;&quot;/&gt;&lt;property id=&quot;20307&quot; value=&quot;482&quot;/&gt;&lt;/object&gt;&lt;object type=&quot;3&quot; unique_id=&quot;10332&quot;&gt;&lt;property id=&quot;20148&quot; value=&quot;5&quot;/&gt;&lt;property id=&quot;20300&quot; value=&quot;Slide 38 - &amp;quot;It’s Your Turn to Score&amp;quot;&quot;/&gt;&lt;property id=&quot;20307&quot; value=&quot;483&quot;/&gt;&lt;/object&gt;&lt;object type=&quot;3&quot; unique_id=&quot;10333&quot;&gt;&lt;property id=&quot;20148&quot; value=&quot;5&quot;/&gt;&lt;property id=&quot;20300&quot; value=&quot;Slide 39 - &amp;quot;AS YOU REVIEW THE RESULTS…&amp;quot;&quot;/&gt;&lt;property id=&quot;20307&quot; value=&quot;484&quot;/&gt;&lt;/object&gt;&lt;object type=&quot;3&quot; unique_id=&quot;10334&quot;&gt;&lt;property id=&quot;20148&quot; value=&quot;5&quot;/&gt;&lt;property id=&quot;20300&quot; value=&quot;Slide 40 - &amp;quot;As you review conclusions&amp;quot;&quot;/&gt;&lt;property id=&quot;20307&quot; value=&quot;485&quot;/&gt;&lt;/object&gt;&lt;object type=&quot;3&quot; unique_id=&quot;10335&quot;&gt;&lt;property id=&quot;20148&quot; value=&quot;5&quot;/&gt;&lt;property id=&quot;20300&quot; value=&quot;Slide 41 - &amp;quot;Report rating&amp;quot;&quot;/&gt;&lt;property id=&quot;20307&quot; value=&quot;490&quot;/&gt;&lt;/object&gt;&lt;object type=&quot;3&quot; unique_id=&quot;10336&quot;&gt;&lt;property id=&quot;20148&quot; value=&quot;5&quot;/&gt;&lt;property id=&quot;20300&quot; value=&quot;Slide 42 - &amp;quot;WORKSHOP RECAP&amp;quot;&quot;/&gt;&lt;property id=&quot;20307&quot; value=&quot;486&quot;/&gt;&lt;/object&gt;&lt;object type=&quot;3&quot; unique_id=&quot;10337&quot;&gt;&lt;property id=&quot;20148&quot; value=&quot;5&quot;/&gt;&lt;property id=&quot;20300&quot; value=&quot;Slide 43 - &amp;quot;PARTICIPANT SELF-ASSESSMENT&amp;quot;&quot;/&gt;&lt;property id=&quot;20307&quot; value=&quot;488&quot;/&gt;&lt;/object&gt;&lt;/object&gt;&lt;/object&gt;&lt;/database&gt;"/>
  <p:tag name="SECTOMILLISECCONVERTED"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4241</TotalTime>
  <Words>1234</Words>
  <Application>Microsoft Office PowerPoint</Application>
  <PresentationFormat>On-screen Show (4:3)</PresentationFormat>
  <Paragraphs>113</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Wingdings</vt:lpstr>
      <vt:lpstr>Tw Cen MT</vt:lpstr>
      <vt:lpstr>Wingdings 2</vt:lpstr>
      <vt:lpstr>Median</vt:lpstr>
      <vt:lpstr>Using the SurveyPocket App </vt:lpstr>
      <vt:lpstr>Tips on Using Handheld Devices</vt:lpstr>
      <vt:lpstr>Tips on Using SurveyPocket</vt:lpstr>
      <vt:lpstr>Before the Survey</vt:lpstr>
      <vt:lpstr>During the Survey</vt:lpstr>
      <vt:lpstr>After the Survey</vt:lpstr>
    </vt:vector>
  </TitlesOfParts>
  <Company>University of California, Davis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Diana Cassady</dc:creator>
  <cp:lastModifiedBy>Catherine Dizon</cp:lastModifiedBy>
  <cp:revision>355</cp:revision>
  <cp:lastPrinted>2014-04-03T20:27:40Z</cp:lastPrinted>
  <dcterms:created xsi:type="dcterms:W3CDTF">2013-01-28T04:33:20Z</dcterms:created>
  <dcterms:modified xsi:type="dcterms:W3CDTF">2014-06-25T22:40:39Z</dcterms:modified>
</cp:coreProperties>
</file>